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00"/>
  </p:notesMasterIdLst>
  <p:sldIdLst>
    <p:sldId id="2405" r:id="rId2"/>
    <p:sldId id="2414" r:id="rId3"/>
    <p:sldId id="2408" r:id="rId4"/>
    <p:sldId id="2240" r:id="rId5"/>
    <p:sldId id="2409" r:id="rId6"/>
    <p:sldId id="2413" r:id="rId7"/>
    <p:sldId id="2392" r:id="rId8"/>
    <p:sldId id="2402" r:id="rId9"/>
    <p:sldId id="2412" r:id="rId10"/>
    <p:sldId id="2388" r:id="rId11"/>
    <p:sldId id="2467" r:id="rId12"/>
    <p:sldId id="2398" r:id="rId13"/>
    <p:sldId id="265" r:id="rId14"/>
    <p:sldId id="2426" r:id="rId15"/>
    <p:sldId id="2399" r:id="rId16"/>
    <p:sldId id="2416" r:id="rId17"/>
    <p:sldId id="2417" r:id="rId18"/>
    <p:sldId id="2418" r:id="rId19"/>
    <p:sldId id="2419" r:id="rId20"/>
    <p:sldId id="2423" r:id="rId21"/>
    <p:sldId id="2435" r:id="rId22"/>
    <p:sldId id="2422" r:id="rId23"/>
    <p:sldId id="2424" r:id="rId24"/>
    <p:sldId id="2425" r:id="rId25"/>
    <p:sldId id="2427" r:id="rId26"/>
    <p:sldId id="2428" r:id="rId27"/>
    <p:sldId id="2429" r:id="rId28"/>
    <p:sldId id="2430" r:id="rId29"/>
    <p:sldId id="2432" r:id="rId30"/>
    <p:sldId id="2434" r:id="rId31"/>
    <p:sldId id="2433" r:id="rId32"/>
    <p:sldId id="2437" r:id="rId33"/>
    <p:sldId id="2438" r:id="rId34"/>
    <p:sldId id="2439" r:id="rId35"/>
    <p:sldId id="2440" r:id="rId36"/>
    <p:sldId id="2441" r:id="rId37"/>
    <p:sldId id="2442" r:id="rId38"/>
    <p:sldId id="2443" r:id="rId39"/>
    <p:sldId id="2436" r:id="rId40"/>
    <p:sldId id="2431" r:id="rId41"/>
    <p:sldId id="2444" r:id="rId42"/>
    <p:sldId id="2447" r:id="rId43"/>
    <p:sldId id="2445" r:id="rId44"/>
    <p:sldId id="2478" r:id="rId45"/>
    <p:sldId id="2448" r:id="rId46"/>
    <p:sldId id="2450" r:id="rId47"/>
    <p:sldId id="2451" r:id="rId48"/>
    <p:sldId id="2452" r:id="rId49"/>
    <p:sldId id="2455" r:id="rId50"/>
    <p:sldId id="2454" r:id="rId51"/>
    <p:sldId id="2453" r:id="rId52"/>
    <p:sldId id="2479" r:id="rId53"/>
    <p:sldId id="2480" r:id="rId54"/>
    <p:sldId id="2449" r:id="rId55"/>
    <p:sldId id="2457" r:id="rId56"/>
    <p:sldId id="2456" r:id="rId57"/>
    <p:sldId id="2459" r:id="rId58"/>
    <p:sldId id="2460" r:id="rId59"/>
    <p:sldId id="2461" r:id="rId60"/>
    <p:sldId id="2462" r:id="rId61"/>
    <p:sldId id="2458" r:id="rId62"/>
    <p:sldId id="2463" r:id="rId63"/>
    <p:sldId id="2464" r:id="rId64"/>
    <p:sldId id="2469" r:id="rId65"/>
    <p:sldId id="2465" r:id="rId66"/>
    <p:sldId id="2470" r:id="rId67"/>
    <p:sldId id="2466" r:id="rId68"/>
    <p:sldId id="2468" r:id="rId69"/>
    <p:sldId id="2476" r:id="rId70"/>
    <p:sldId id="2472" r:id="rId71"/>
    <p:sldId id="2471" r:id="rId72"/>
    <p:sldId id="2475" r:id="rId73"/>
    <p:sldId id="2473" r:id="rId74"/>
    <p:sldId id="2474" r:id="rId75"/>
    <p:sldId id="2477" r:id="rId76"/>
    <p:sldId id="2481" r:id="rId77"/>
    <p:sldId id="2482" r:id="rId78"/>
    <p:sldId id="2484" r:id="rId79"/>
    <p:sldId id="2485" r:id="rId80"/>
    <p:sldId id="2486" r:id="rId81"/>
    <p:sldId id="2487" r:id="rId82"/>
    <p:sldId id="2488" r:id="rId83"/>
    <p:sldId id="2489" r:id="rId84"/>
    <p:sldId id="2490" r:id="rId85"/>
    <p:sldId id="2491" r:id="rId86"/>
    <p:sldId id="2492" r:id="rId87"/>
    <p:sldId id="2493" r:id="rId88"/>
    <p:sldId id="2495" r:id="rId89"/>
    <p:sldId id="2494" r:id="rId90"/>
    <p:sldId id="2499" r:id="rId91"/>
    <p:sldId id="2496" r:id="rId92"/>
    <p:sldId id="2497" r:id="rId93"/>
    <p:sldId id="2500" r:id="rId94"/>
    <p:sldId id="2501" r:id="rId95"/>
    <p:sldId id="2502" r:id="rId96"/>
    <p:sldId id="2503" r:id="rId97"/>
    <p:sldId id="2504" r:id="rId98"/>
    <p:sldId id="2505" r:id="rId99"/>
  </p:sldIdLst>
  <p:sldSz cx="24379238" cy="13716000"/>
  <p:notesSz cx="6858000" cy="9144000"/>
  <p:defaultTextStyle>
    <a:defPPr>
      <a:defRPr lang="en-US"/>
    </a:defPPr>
    <a:lvl1pPr marL="0" algn="l" defTabSz="1828526" rtl="0" eaLnBrk="1" latinLnBrk="0" hangingPunct="1">
      <a:defRPr sz="3599" kern="1200">
        <a:solidFill>
          <a:schemeClr val="tx1"/>
        </a:solidFill>
        <a:latin typeface="+mn-lt"/>
        <a:ea typeface="+mn-ea"/>
        <a:cs typeface="+mn-cs"/>
      </a:defRPr>
    </a:lvl1pPr>
    <a:lvl2pPr marL="914263" algn="l" defTabSz="1828526" rtl="0" eaLnBrk="1" latinLnBrk="0" hangingPunct="1">
      <a:defRPr sz="3599" kern="1200">
        <a:solidFill>
          <a:schemeClr val="tx1"/>
        </a:solidFill>
        <a:latin typeface="+mn-lt"/>
        <a:ea typeface="+mn-ea"/>
        <a:cs typeface="+mn-cs"/>
      </a:defRPr>
    </a:lvl2pPr>
    <a:lvl3pPr marL="1828526" algn="l" defTabSz="1828526" rtl="0" eaLnBrk="1" latinLnBrk="0" hangingPunct="1">
      <a:defRPr sz="3599" kern="1200">
        <a:solidFill>
          <a:schemeClr val="tx1"/>
        </a:solidFill>
        <a:latin typeface="+mn-lt"/>
        <a:ea typeface="+mn-ea"/>
        <a:cs typeface="+mn-cs"/>
      </a:defRPr>
    </a:lvl3pPr>
    <a:lvl4pPr marL="2742789" algn="l" defTabSz="1828526" rtl="0" eaLnBrk="1" latinLnBrk="0" hangingPunct="1">
      <a:defRPr sz="3599" kern="1200">
        <a:solidFill>
          <a:schemeClr val="tx1"/>
        </a:solidFill>
        <a:latin typeface="+mn-lt"/>
        <a:ea typeface="+mn-ea"/>
        <a:cs typeface="+mn-cs"/>
      </a:defRPr>
    </a:lvl4pPr>
    <a:lvl5pPr marL="3657051" algn="l" defTabSz="1828526" rtl="0" eaLnBrk="1" latinLnBrk="0" hangingPunct="1">
      <a:defRPr sz="3599" kern="1200">
        <a:solidFill>
          <a:schemeClr val="tx1"/>
        </a:solidFill>
        <a:latin typeface="+mn-lt"/>
        <a:ea typeface="+mn-ea"/>
        <a:cs typeface="+mn-cs"/>
      </a:defRPr>
    </a:lvl5pPr>
    <a:lvl6pPr marL="4571314" algn="l" defTabSz="1828526" rtl="0" eaLnBrk="1" latinLnBrk="0" hangingPunct="1">
      <a:defRPr sz="3599" kern="1200">
        <a:solidFill>
          <a:schemeClr val="tx1"/>
        </a:solidFill>
        <a:latin typeface="+mn-lt"/>
        <a:ea typeface="+mn-ea"/>
        <a:cs typeface="+mn-cs"/>
      </a:defRPr>
    </a:lvl6pPr>
    <a:lvl7pPr marL="5485577" algn="l" defTabSz="1828526" rtl="0" eaLnBrk="1" latinLnBrk="0" hangingPunct="1">
      <a:defRPr sz="3599" kern="1200">
        <a:solidFill>
          <a:schemeClr val="tx1"/>
        </a:solidFill>
        <a:latin typeface="+mn-lt"/>
        <a:ea typeface="+mn-ea"/>
        <a:cs typeface="+mn-cs"/>
      </a:defRPr>
    </a:lvl7pPr>
    <a:lvl8pPr marL="6399840" algn="l" defTabSz="1828526" rtl="0" eaLnBrk="1" latinLnBrk="0" hangingPunct="1">
      <a:defRPr sz="3599" kern="1200">
        <a:solidFill>
          <a:schemeClr val="tx1"/>
        </a:solidFill>
        <a:latin typeface="+mn-lt"/>
        <a:ea typeface="+mn-ea"/>
        <a:cs typeface="+mn-cs"/>
      </a:defRPr>
    </a:lvl8pPr>
    <a:lvl9pPr marL="7314103" algn="l" defTabSz="1828526"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2F3747"/>
    <a:srgbClr val="FAFAFA"/>
    <a:srgbClr val="184274"/>
    <a:srgbClr val="343C4D"/>
    <a:srgbClr val="D5AA70"/>
    <a:srgbClr val="000000"/>
    <a:srgbClr val="E60202"/>
    <a:srgbClr val="70737E"/>
    <a:srgbClr val="6C6F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0" autoAdjust="0"/>
    <p:restoredTop sz="96341" autoAdjust="0"/>
  </p:normalViewPr>
  <p:slideViewPr>
    <p:cSldViewPr snapToGrid="0">
      <p:cViewPr>
        <p:scale>
          <a:sx n="54" d="100"/>
          <a:sy n="54" d="100"/>
        </p:scale>
        <p:origin x="1056" y="560"/>
      </p:cViewPr>
      <p:guideLst/>
    </p:cSldViewPr>
  </p:slideViewPr>
  <p:outlineViewPr>
    <p:cViewPr>
      <p:scale>
        <a:sx n="33" d="100"/>
        <a:sy n="33" d="100"/>
      </p:scale>
      <p:origin x="0" y="-160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commentAuthors" Target="commentAuthors.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B9EE3-18F1-405D-AC8B-275B4470F2C4}" type="datetimeFigureOut">
              <a:rPr lang="en-US" smtClean="0"/>
              <a:t>7/25/18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F9AD-8395-4A4D-B9BC-92F9DF0E9197}" type="slidenum">
              <a:rPr lang="en-US" smtClean="0"/>
              <a:t>‹#›</a:t>
            </a:fld>
            <a:endParaRPr lang="en-US"/>
          </a:p>
        </p:txBody>
      </p:sp>
    </p:spTree>
    <p:extLst>
      <p:ext uri="{BB962C8B-B14F-4D97-AF65-F5344CB8AC3E}">
        <p14:creationId xmlns:p14="http://schemas.microsoft.com/office/powerpoint/2010/main" val="3118873696"/>
      </p:ext>
    </p:extLst>
  </p:cSld>
  <p:clrMap bg1="lt1" tx1="dk1" bg2="lt2" tx2="dk2" accent1="accent1" accent2="accent2" accent3="accent3" accent4="accent4" accent5="accent5" accent6="accent6" hlink="hlink" folHlink="folHlink"/>
  <p:notesStyle>
    <a:lvl1pPr marL="0" algn="l" defTabSz="1828526" rtl="0" eaLnBrk="1" latinLnBrk="0" hangingPunct="1">
      <a:defRPr sz="2400" kern="1200">
        <a:solidFill>
          <a:schemeClr val="tx1"/>
        </a:solidFill>
        <a:latin typeface="+mn-lt"/>
        <a:ea typeface="+mn-ea"/>
        <a:cs typeface="+mn-cs"/>
      </a:defRPr>
    </a:lvl1pPr>
    <a:lvl2pPr marL="914263" algn="l" defTabSz="1828526" rtl="0" eaLnBrk="1" latinLnBrk="0" hangingPunct="1">
      <a:defRPr sz="2400" kern="1200">
        <a:solidFill>
          <a:schemeClr val="tx1"/>
        </a:solidFill>
        <a:latin typeface="+mn-lt"/>
        <a:ea typeface="+mn-ea"/>
        <a:cs typeface="+mn-cs"/>
      </a:defRPr>
    </a:lvl2pPr>
    <a:lvl3pPr marL="1828526" algn="l" defTabSz="1828526" rtl="0" eaLnBrk="1" latinLnBrk="0" hangingPunct="1">
      <a:defRPr sz="2400" kern="1200">
        <a:solidFill>
          <a:schemeClr val="tx1"/>
        </a:solidFill>
        <a:latin typeface="+mn-lt"/>
        <a:ea typeface="+mn-ea"/>
        <a:cs typeface="+mn-cs"/>
      </a:defRPr>
    </a:lvl3pPr>
    <a:lvl4pPr marL="2742789" algn="l" defTabSz="1828526" rtl="0" eaLnBrk="1" latinLnBrk="0" hangingPunct="1">
      <a:defRPr sz="2400" kern="1200">
        <a:solidFill>
          <a:schemeClr val="tx1"/>
        </a:solidFill>
        <a:latin typeface="+mn-lt"/>
        <a:ea typeface="+mn-ea"/>
        <a:cs typeface="+mn-cs"/>
      </a:defRPr>
    </a:lvl4pPr>
    <a:lvl5pPr marL="3657051" algn="l" defTabSz="1828526" rtl="0" eaLnBrk="1" latinLnBrk="0" hangingPunct="1">
      <a:defRPr sz="2400" kern="1200">
        <a:solidFill>
          <a:schemeClr val="tx1"/>
        </a:solidFill>
        <a:latin typeface="+mn-lt"/>
        <a:ea typeface="+mn-ea"/>
        <a:cs typeface="+mn-cs"/>
      </a:defRPr>
    </a:lvl5pPr>
    <a:lvl6pPr marL="4571314" algn="l" defTabSz="1828526" rtl="0" eaLnBrk="1" latinLnBrk="0" hangingPunct="1">
      <a:defRPr sz="2400" kern="1200">
        <a:solidFill>
          <a:schemeClr val="tx1"/>
        </a:solidFill>
        <a:latin typeface="+mn-lt"/>
        <a:ea typeface="+mn-ea"/>
        <a:cs typeface="+mn-cs"/>
      </a:defRPr>
    </a:lvl6pPr>
    <a:lvl7pPr marL="5485577" algn="l" defTabSz="1828526" rtl="0" eaLnBrk="1" latinLnBrk="0" hangingPunct="1">
      <a:defRPr sz="2400" kern="1200">
        <a:solidFill>
          <a:schemeClr val="tx1"/>
        </a:solidFill>
        <a:latin typeface="+mn-lt"/>
        <a:ea typeface="+mn-ea"/>
        <a:cs typeface="+mn-cs"/>
      </a:defRPr>
    </a:lvl7pPr>
    <a:lvl8pPr marL="6399840" algn="l" defTabSz="1828526" rtl="0" eaLnBrk="1" latinLnBrk="0" hangingPunct="1">
      <a:defRPr sz="2400" kern="1200">
        <a:solidFill>
          <a:schemeClr val="tx1"/>
        </a:solidFill>
        <a:latin typeface="+mn-lt"/>
        <a:ea typeface="+mn-ea"/>
        <a:cs typeface="+mn-cs"/>
      </a:defRPr>
    </a:lvl8pPr>
    <a:lvl9pPr marL="7314103" algn="l" defTabSz="1828526"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1</a:t>
            </a:fld>
            <a:endParaRPr lang="en-US"/>
          </a:p>
        </p:txBody>
      </p:sp>
    </p:spTree>
    <p:extLst>
      <p:ext uri="{BB962C8B-B14F-4D97-AF65-F5344CB8AC3E}">
        <p14:creationId xmlns:p14="http://schemas.microsoft.com/office/powerpoint/2010/main" val="760174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25</a:t>
            </a:fld>
            <a:endParaRPr lang="en-US"/>
          </a:p>
        </p:txBody>
      </p:sp>
    </p:spTree>
    <p:extLst>
      <p:ext uri="{BB962C8B-B14F-4D97-AF65-F5344CB8AC3E}">
        <p14:creationId xmlns:p14="http://schemas.microsoft.com/office/powerpoint/2010/main" val="197166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26</a:t>
            </a:fld>
            <a:endParaRPr lang="en-US"/>
          </a:p>
        </p:txBody>
      </p:sp>
    </p:spTree>
    <p:extLst>
      <p:ext uri="{BB962C8B-B14F-4D97-AF65-F5344CB8AC3E}">
        <p14:creationId xmlns:p14="http://schemas.microsoft.com/office/powerpoint/2010/main" val="244239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sz="2400" dirty="0">
                <a:solidFill>
                  <a:schemeClr val="bg1"/>
                </a:solidFill>
                <a:latin typeface="Montserrat" charset="0"/>
                <a:ea typeface="Montserrat" charset="0"/>
                <a:cs typeface="Montserrat" charset="0"/>
              </a:rPr>
              <a:t>1. Công ty Cổ phần Mibrand Việt Nam &gt; Link dẫn về</a:t>
            </a:r>
            <a:r>
              <a:rPr lang="vi-VN" sz="2400" baseline="0" dirty="0">
                <a:solidFill>
                  <a:schemeClr val="bg1"/>
                </a:solidFill>
                <a:latin typeface="Montserrat" charset="0"/>
                <a:ea typeface="Montserrat" charset="0"/>
                <a:cs typeface="Montserrat" charset="0"/>
              </a:rPr>
              <a:t> 2.1</a:t>
            </a:r>
            <a:endParaRPr lang="vi-VN" sz="2400" dirty="0">
              <a:solidFill>
                <a:schemeClr val="bg1"/>
              </a:solidFill>
              <a:latin typeface="Montserrat" charset="0"/>
              <a:ea typeface="Montserrat" charset="0"/>
              <a:cs typeface="Montserrat" charset="0"/>
            </a:endParaRPr>
          </a:p>
          <a:p>
            <a:pPr marL="0" marR="0" indent="0" algn="l" defTabSz="1828526" rtl="0" eaLnBrk="1" fontAlgn="auto" latinLnBrk="0" hangingPunct="1">
              <a:lnSpc>
                <a:spcPct val="100000"/>
              </a:lnSpc>
              <a:spcBef>
                <a:spcPts val="0"/>
              </a:spcBef>
              <a:spcAft>
                <a:spcPts val="0"/>
              </a:spcAft>
              <a:buClrTx/>
              <a:buSzTx/>
              <a:buFontTx/>
              <a:buNone/>
              <a:tabLst/>
              <a:defRPr/>
            </a:pPr>
            <a:r>
              <a:rPr lang="vi-VN" sz="2400" dirty="0">
                <a:solidFill>
                  <a:schemeClr val="bg1"/>
                </a:solidFill>
                <a:latin typeface="Montserrat" charset="0"/>
                <a:ea typeface="Montserrat" charset="0"/>
                <a:cs typeface="Montserrat" charset="0"/>
              </a:rPr>
              <a:t>2. Công ty Cổ phần Tư vấn truyền thông MVV SnP</a:t>
            </a:r>
            <a:r>
              <a:rPr lang="vi-VN" sz="2400" baseline="0" dirty="0">
                <a:solidFill>
                  <a:schemeClr val="bg1"/>
                </a:solidFill>
                <a:latin typeface="Montserrat" charset="0"/>
                <a:ea typeface="Montserrat" charset="0"/>
                <a:cs typeface="Montserrat" charset="0"/>
              </a:rPr>
              <a:t> &gt; Link dẫn về page riêng (Chi tiết slide dưới)</a:t>
            </a:r>
            <a:endParaRPr lang="vi-VN" sz="2400" dirty="0">
              <a:solidFill>
                <a:schemeClr val="bg1"/>
              </a:solidFill>
              <a:latin typeface="Montserrat" charset="0"/>
              <a:ea typeface="Montserrat" charset="0"/>
              <a:cs typeface="Montserrat" charset="0"/>
            </a:endParaRPr>
          </a:p>
          <a:p>
            <a:pPr marL="0" marR="0" indent="0" algn="l" defTabSz="1828526" rtl="0" eaLnBrk="1" fontAlgn="auto" latinLnBrk="0" hangingPunct="1">
              <a:lnSpc>
                <a:spcPct val="100000"/>
              </a:lnSpc>
              <a:spcBef>
                <a:spcPts val="0"/>
              </a:spcBef>
              <a:spcAft>
                <a:spcPts val="0"/>
              </a:spcAft>
              <a:buClrTx/>
              <a:buSzTx/>
              <a:buFontTx/>
              <a:buNone/>
              <a:tabLst/>
              <a:defRPr/>
            </a:pPr>
            <a:r>
              <a:rPr lang="en-US"/>
              <a:t>3. Công </a:t>
            </a:r>
            <a:r>
              <a:rPr lang="vi-VN"/>
              <a:t>t</a:t>
            </a:r>
            <a:r>
              <a:rPr lang="en-US"/>
              <a:t>y TNHH Hãng Phim Xanh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4.</a:t>
            </a:r>
            <a:r>
              <a:rPr lang="en-US" baseline="0"/>
              <a:t> </a:t>
            </a:r>
            <a:r>
              <a:rPr lang="en-US"/>
              <a:t>Công </a:t>
            </a:r>
            <a:r>
              <a:rPr lang="vi-VN"/>
              <a:t>t</a:t>
            </a:r>
            <a:r>
              <a:rPr lang="en-US"/>
              <a:t>y Cổ Phần Bond Creative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5. Công </a:t>
            </a:r>
            <a:r>
              <a:rPr lang="vi-VN"/>
              <a:t>t</a:t>
            </a:r>
            <a:r>
              <a:rPr lang="en-US"/>
              <a:t>y Cổ Phần Truyền Thông Digipencil M</a:t>
            </a:r>
            <a:r>
              <a:rPr lang="vi-VN"/>
              <a:t>VV </a:t>
            </a:r>
            <a:r>
              <a:rPr lang="vi-VN" sz="2400" baseline="0" dirty="0">
                <a:solidFill>
                  <a:schemeClr val="bg1"/>
                </a:solidFill>
                <a:latin typeface="Montserrat" charset="0"/>
                <a:ea typeface="Montserrat" charset="0"/>
                <a:cs typeface="Montserrat" charset="0"/>
              </a:rPr>
              <a:t>&gt; Link dẫn về page riêng (Chi tiết slide dưới)</a:t>
            </a:r>
            <a:endParaRPr lang="vi-VN"/>
          </a:p>
          <a:p>
            <a:pPr marL="0" marR="0" indent="0" algn="l" defTabSz="1828526" rtl="0" eaLnBrk="1" fontAlgn="auto" latinLnBrk="0" hangingPunct="1">
              <a:lnSpc>
                <a:spcPct val="100000"/>
              </a:lnSpc>
              <a:spcBef>
                <a:spcPts val="0"/>
              </a:spcBef>
              <a:spcAft>
                <a:spcPts val="0"/>
              </a:spcAft>
              <a:buClrTx/>
              <a:buSzTx/>
              <a:buFontTx/>
              <a:buNone/>
              <a:tabLst/>
              <a:defRPr/>
            </a:pPr>
            <a:r>
              <a:rPr lang="vi-VN"/>
              <a:t>6.</a:t>
            </a:r>
            <a:r>
              <a:rPr lang="vi-VN" baseline="0"/>
              <a:t> C</a:t>
            </a:r>
            <a:r>
              <a:rPr lang="en-US" baseline="0"/>
              <a:t>ông ty </a:t>
            </a:r>
            <a:r>
              <a:rPr lang="vi-VN" baseline="0"/>
              <a:t>C</a:t>
            </a:r>
            <a:r>
              <a:rPr lang="en-US" baseline="0"/>
              <a:t>ổ phần </a:t>
            </a:r>
            <a:r>
              <a:rPr lang="vi-VN" baseline="0"/>
              <a:t>P</a:t>
            </a:r>
            <a:r>
              <a:rPr lang="en-US" baseline="0"/>
              <a:t>hát triển nội dung </a:t>
            </a:r>
            <a:r>
              <a:rPr lang="vi-VN" baseline="0"/>
              <a:t>B</a:t>
            </a:r>
            <a:r>
              <a:rPr lang="en-US" baseline="0"/>
              <a:t>lue </a:t>
            </a:r>
            <a:r>
              <a:rPr lang="vi-VN" baseline="0"/>
              <a:t>C </a:t>
            </a:r>
            <a:r>
              <a:rPr lang="vi-VN" sz="2400" baseline="0" dirty="0">
                <a:solidFill>
                  <a:schemeClr val="bg1"/>
                </a:solidFill>
                <a:latin typeface="Montserrat" charset="0"/>
                <a:ea typeface="Montserrat" charset="0"/>
                <a:cs typeface="Montserrat" charset="0"/>
              </a:rPr>
              <a:t>&gt; Link dẫn về page riêng (Chi tiết slide dưới)</a:t>
            </a:r>
            <a:endParaRPr lang="vi-VN" baseline="0"/>
          </a:p>
          <a:p>
            <a:pPr marL="0" marR="0" indent="0" algn="l" defTabSz="1828526" rtl="0" eaLnBrk="1" fontAlgn="auto" latinLnBrk="0" hangingPunct="1">
              <a:lnSpc>
                <a:spcPct val="100000"/>
              </a:lnSpc>
              <a:spcBef>
                <a:spcPts val="0"/>
              </a:spcBef>
              <a:spcAft>
                <a:spcPts val="0"/>
              </a:spcAft>
              <a:buClrTx/>
              <a:buSzTx/>
              <a:buFontTx/>
              <a:buNone/>
              <a:tabLst/>
              <a:defRPr/>
            </a:pPr>
            <a:r>
              <a:rPr lang="vi-VN" baseline="0"/>
              <a:t>7. Công ty Cổ phần Giáo dục MVV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8. Công ty Cổ phần DigiMed </a:t>
            </a:r>
            <a:r>
              <a:rPr lang="vi-VN" sz="2400" baseline="0" dirty="0">
                <a:solidFill>
                  <a:schemeClr val="bg1"/>
                </a:solidFill>
                <a:latin typeface="Montserrat" charset="0"/>
                <a:ea typeface="Montserrat" charset="0"/>
                <a:cs typeface="Montserrat" charset="0"/>
              </a:rPr>
              <a:t>&gt; Link dẫn về page riêng (Chi tiết slide dưới)</a:t>
            </a:r>
            <a:endParaRPr lang="en-US"/>
          </a:p>
          <a:p>
            <a:pPr marL="0" marR="0" indent="0" algn="l" defTabSz="1828526" rtl="0" eaLnBrk="1" fontAlgn="auto" latinLnBrk="0" hangingPunct="1">
              <a:lnSpc>
                <a:spcPct val="100000"/>
              </a:lnSpc>
              <a:spcBef>
                <a:spcPts val="0"/>
              </a:spcBef>
              <a:spcAft>
                <a:spcPts val="0"/>
              </a:spcAft>
              <a:buClrTx/>
              <a:buSzTx/>
              <a:buFontTx/>
              <a:buNone/>
              <a:tabLst/>
              <a:defRPr/>
            </a:pPr>
            <a:endParaRPr lang="en-US"/>
          </a:p>
          <a:p>
            <a:pPr marL="0" marR="0" indent="0" algn="l" defTabSz="1828526" rtl="0" eaLnBrk="1" fontAlgn="auto" latinLnBrk="0" hangingPunct="1">
              <a:lnSpc>
                <a:spcPct val="100000"/>
              </a:lnSpc>
              <a:spcBef>
                <a:spcPts val="0"/>
              </a:spcBef>
              <a:spcAft>
                <a:spcPts val="0"/>
              </a:spcAft>
              <a:buClrTx/>
              <a:buSzTx/>
              <a:buFontTx/>
              <a:buNone/>
              <a:tabLst/>
              <a:defRPr/>
            </a:pPr>
            <a:endParaRPr lang="en-US"/>
          </a:p>
          <a:p>
            <a:pPr marL="0" marR="0" indent="0" algn="l" defTabSz="1828526" rtl="0" eaLnBrk="1" fontAlgn="auto" latinLnBrk="0" hangingPunct="1">
              <a:lnSpc>
                <a:spcPct val="100000"/>
              </a:lnSpc>
              <a:spcBef>
                <a:spcPts val="0"/>
              </a:spcBef>
              <a:spcAft>
                <a:spcPts val="0"/>
              </a:spcAft>
              <a:buClrTx/>
              <a:buSzTx/>
              <a:buFontTx/>
              <a:buNone/>
              <a:tabLst/>
              <a:defRPr/>
            </a:pPr>
            <a:r>
              <a:rPr lang="en-US"/>
              <a:t>4. </a:t>
            </a:r>
          </a:p>
        </p:txBody>
      </p:sp>
      <p:sp>
        <p:nvSpPr>
          <p:cNvPr id="4" name="Slide Number Placeholder 3"/>
          <p:cNvSpPr>
            <a:spLocks noGrp="1"/>
          </p:cNvSpPr>
          <p:nvPr>
            <p:ph type="sldNum" sz="quarter" idx="10"/>
          </p:nvPr>
        </p:nvSpPr>
        <p:spPr/>
        <p:txBody>
          <a:bodyPr/>
          <a:lstStyle/>
          <a:p>
            <a:fld id="{C581F9AD-8395-4A4D-B9BC-92F9DF0E9197}" type="slidenum">
              <a:rPr lang="en-US" smtClean="0"/>
              <a:t>30</a:t>
            </a:fld>
            <a:endParaRPr lang="en-US"/>
          </a:p>
        </p:txBody>
      </p:sp>
    </p:spTree>
    <p:extLst>
      <p:ext uri="{BB962C8B-B14F-4D97-AF65-F5344CB8AC3E}">
        <p14:creationId xmlns:p14="http://schemas.microsoft.com/office/powerpoint/2010/main" val="825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Mr. Lại Tiến Mạnh: FB</a:t>
            </a:r>
            <a:r>
              <a:rPr lang="vi-VN" baseline="0"/>
              <a:t> - www.</a:t>
            </a:r>
            <a:r>
              <a:rPr lang="en-US" baseline="0"/>
              <a:t>facebook.com/manh.lai.7 ; </a:t>
            </a:r>
            <a:r>
              <a:rPr lang="vi-VN" baseline="0"/>
              <a:t>Linkedin - </a:t>
            </a:r>
            <a:r>
              <a:rPr lang="en-US" baseline="0"/>
              <a:t>www.linkedin.com/in/lai-tien-manh-90206b13/</a:t>
            </a:r>
            <a:endParaRPr lang="vi-VN" baseline="0"/>
          </a:p>
          <a:p>
            <a:r>
              <a:rPr lang="vi-VN" baseline="0"/>
              <a:t>Mr. Phùng Thái Dương: FB - </a:t>
            </a:r>
            <a:r>
              <a:rPr lang="en-US" baseline="0"/>
              <a:t>https://www.facebook.com/thaiduong.2811</a:t>
            </a:r>
            <a:r>
              <a:rPr lang="vi-VN" baseline="0"/>
              <a:t> ; Linkedin - </a:t>
            </a:r>
            <a:r>
              <a:rPr lang="en-US" baseline="0"/>
              <a:t>www.linkedin.com/in/phungthaiduong/</a:t>
            </a:r>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42</a:t>
            </a:fld>
            <a:endParaRPr lang="en-US"/>
          </a:p>
        </p:txBody>
      </p:sp>
    </p:spTree>
    <p:extLst>
      <p:ext uri="{BB962C8B-B14F-4D97-AF65-F5344CB8AC3E}">
        <p14:creationId xmlns:p14="http://schemas.microsoft.com/office/powerpoint/2010/main" val="8743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Ms. Nguyễn Ngọc Bích: FB - </a:t>
            </a:r>
            <a:r>
              <a:rPr lang="en-US" baseline="0"/>
              <a:t>https://www.facebook.com/bikfly ; </a:t>
            </a:r>
            <a:r>
              <a:rPr lang="vi-VN" baseline="0"/>
              <a:t>Linkedin </a:t>
            </a:r>
            <a:r>
              <a:rPr lang="mr-IN" baseline="0"/>
              <a:t>–</a:t>
            </a:r>
            <a:r>
              <a:rPr lang="vi-VN" baseline="0"/>
              <a:t> </a:t>
            </a:r>
            <a:r>
              <a:rPr lang="en-US" baseline="0"/>
              <a:t>www.linkedin.com/in/bichnguyenngoc/</a:t>
            </a:r>
            <a:endParaRPr lang="vi-VN" baseline="0"/>
          </a:p>
          <a:p>
            <a:r>
              <a:rPr lang="vi-VN" baseline="0"/>
              <a:t>Ms. Phạm Nhật Hạ: FB - </a:t>
            </a:r>
            <a:r>
              <a:rPr lang="en-US" baseline="0"/>
              <a:t>https://www.facebook.com/nhathapham.713?ref=br_rs</a:t>
            </a:r>
          </a:p>
        </p:txBody>
      </p:sp>
      <p:sp>
        <p:nvSpPr>
          <p:cNvPr id="4" name="Slide Number Placeholder 3"/>
          <p:cNvSpPr>
            <a:spLocks noGrp="1"/>
          </p:cNvSpPr>
          <p:nvPr>
            <p:ph type="sldNum" sz="quarter" idx="10"/>
          </p:nvPr>
        </p:nvSpPr>
        <p:spPr/>
        <p:txBody>
          <a:bodyPr/>
          <a:lstStyle/>
          <a:p>
            <a:fld id="{C581F9AD-8395-4A4D-B9BC-92F9DF0E9197}" type="slidenum">
              <a:rPr lang="en-US" smtClean="0"/>
              <a:t>43</a:t>
            </a:fld>
            <a:endParaRPr lang="en-US"/>
          </a:p>
        </p:txBody>
      </p:sp>
    </p:spTree>
    <p:extLst>
      <p:ext uri="{BB962C8B-B14F-4D97-AF65-F5344CB8AC3E}">
        <p14:creationId xmlns:p14="http://schemas.microsoft.com/office/powerpoint/2010/main" val="889099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a:t>Mr. Lại Tiến Mạnh: FB</a:t>
            </a:r>
            <a:r>
              <a:rPr lang="vi-VN" baseline="0"/>
              <a:t> - www.</a:t>
            </a:r>
            <a:r>
              <a:rPr lang="en-US" baseline="0"/>
              <a:t>facebook.com/manh.lai.7 ; </a:t>
            </a:r>
            <a:r>
              <a:rPr lang="vi-VN" baseline="0"/>
              <a:t>Linkedin - </a:t>
            </a:r>
            <a:r>
              <a:rPr lang="en-US" baseline="0"/>
              <a:t>www.linkedin.com/in/lai-tien-manh-90206b13/</a:t>
            </a:r>
            <a:endParaRPr lang="vi-VN" baseline="0"/>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46</a:t>
            </a:fld>
            <a:endParaRPr lang="en-US"/>
          </a:p>
        </p:txBody>
      </p:sp>
    </p:spTree>
    <p:extLst>
      <p:ext uri="{BB962C8B-B14F-4D97-AF65-F5344CB8AC3E}">
        <p14:creationId xmlns:p14="http://schemas.microsoft.com/office/powerpoint/2010/main" val="198994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Mr. Phùng Thái Dương: FB - </a:t>
            </a:r>
            <a:r>
              <a:rPr lang="en-US" baseline="0"/>
              <a:t>https://www.facebook.com/thaiduong.2811</a:t>
            </a:r>
            <a:r>
              <a:rPr lang="vi-VN" baseline="0"/>
              <a:t> ; Linkedin - </a:t>
            </a:r>
            <a:r>
              <a:rPr lang="en-US" baseline="0"/>
              <a:t>www.linkedin.com/in/phungthaiduong/</a:t>
            </a:r>
            <a:endParaRPr lang="en-US"/>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47</a:t>
            </a:fld>
            <a:endParaRPr lang="en-US"/>
          </a:p>
        </p:txBody>
      </p:sp>
    </p:spTree>
    <p:extLst>
      <p:ext uri="{BB962C8B-B14F-4D97-AF65-F5344CB8AC3E}">
        <p14:creationId xmlns:p14="http://schemas.microsoft.com/office/powerpoint/2010/main" val="10833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Ms. Nguyễn Ngọc Bích: FB - </a:t>
            </a:r>
            <a:r>
              <a:rPr lang="en-US" baseline="0"/>
              <a:t>https://www.facebook.com/bikfly ; </a:t>
            </a:r>
            <a:r>
              <a:rPr lang="vi-VN" baseline="0"/>
              <a:t>Linkedin </a:t>
            </a:r>
            <a:r>
              <a:rPr lang="mr-IN" baseline="0"/>
              <a:t>–</a:t>
            </a:r>
            <a:r>
              <a:rPr lang="vi-VN" baseline="0"/>
              <a:t> </a:t>
            </a:r>
            <a:r>
              <a:rPr lang="en-US" baseline="0"/>
              <a:t>www.linkedin.com/in/bichnguyenngoc/</a:t>
            </a:r>
            <a:endParaRPr lang="vi-VN" baseline="0"/>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48</a:t>
            </a:fld>
            <a:endParaRPr lang="en-US"/>
          </a:p>
        </p:txBody>
      </p:sp>
    </p:spTree>
    <p:extLst>
      <p:ext uri="{BB962C8B-B14F-4D97-AF65-F5344CB8AC3E}">
        <p14:creationId xmlns:p14="http://schemas.microsoft.com/office/powerpoint/2010/main" val="1932470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49</a:t>
            </a:fld>
            <a:endParaRPr lang="en-US"/>
          </a:p>
        </p:txBody>
      </p:sp>
    </p:spTree>
    <p:extLst>
      <p:ext uri="{BB962C8B-B14F-4D97-AF65-F5344CB8AC3E}">
        <p14:creationId xmlns:p14="http://schemas.microsoft.com/office/powerpoint/2010/main" val="1888362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50</a:t>
            </a:fld>
            <a:endParaRPr lang="en-US"/>
          </a:p>
        </p:txBody>
      </p:sp>
    </p:spTree>
    <p:extLst>
      <p:ext uri="{BB962C8B-B14F-4D97-AF65-F5344CB8AC3E}">
        <p14:creationId xmlns:p14="http://schemas.microsoft.com/office/powerpoint/2010/main" val="136518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3</a:t>
            </a:fld>
            <a:endParaRPr lang="en-US"/>
          </a:p>
        </p:txBody>
      </p:sp>
    </p:spTree>
    <p:extLst>
      <p:ext uri="{BB962C8B-B14F-4D97-AF65-F5344CB8AC3E}">
        <p14:creationId xmlns:p14="http://schemas.microsoft.com/office/powerpoint/2010/main" val="2184549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526" rtl="0" eaLnBrk="1" fontAlgn="auto" latinLnBrk="0" hangingPunct="1">
              <a:lnSpc>
                <a:spcPct val="100000"/>
              </a:lnSpc>
              <a:spcBef>
                <a:spcPts val="0"/>
              </a:spcBef>
              <a:spcAft>
                <a:spcPts val="0"/>
              </a:spcAft>
              <a:buClrTx/>
              <a:buSzTx/>
              <a:buFontTx/>
              <a:buNone/>
              <a:tabLst/>
              <a:defRPr/>
            </a:pPr>
            <a:r>
              <a:rPr lang="vi-VN" baseline="0"/>
              <a:t>Ms. Nguyễn Anh Phương: FB - </a:t>
            </a:r>
            <a:r>
              <a:rPr lang="en-US" baseline="0"/>
              <a:t>https://www.facebook.com/phuong.ruoi.9 ; </a:t>
            </a:r>
            <a:r>
              <a:rPr lang="vi-VN" baseline="0"/>
              <a:t>Linkedin </a:t>
            </a:r>
            <a:r>
              <a:rPr lang="mr-IN" baseline="0"/>
              <a:t>–</a:t>
            </a:r>
            <a:r>
              <a:rPr lang="vi-VN" baseline="0"/>
              <a:t> </a:t>
            </a:r>
            <a:r>
              <a:rPr lang="en-US" baseline="0"/>
              <a:t>https://www.linkedin.com/in/anh-phuong-nguyen-443189160/</a:t>
            </a:r>
            <a:endParaRPr lang="vi-VN" baseline="0"/>
          </a:p>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51</a:t>
            </a:fld>
            <a:endParaRPr lang="en-US"/>
          </a:p>
        </p:txBody>
      </p:sp>
    </p:spTree>
    <p:extLst>
      <p:ext uri="{BB962C8B-B14F-4D97-AF65-F5344CB8AC3E}">
        <p14:creationId xmlns:p14="http://schemas.microsoft.com/office/powerpoint/2010/main" val="443718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52</a:t>
            </a:fld>
            <a:endParaRPr lang="en-US"/>
          </a:p>
        </p:txBody>
      </p:sp>
    </p:spTree>
    <p:extLst>
      <p:ext uri="{BB962C8B-B14F-4D97-AF65-F5344CB8AC3E}">
        <p14:creationId xmlns:p14="http://schemas.microsoft.com/office/powerpoint/2010/main" val="99814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53</a:t>
            </a:fld>
            <a:endParaRPr lang="en-US"/>
          </a:p>
        </p:txBody>
      </p:sp>
    </p:spTree>
    <p:extLst>
      <p:ext uri="{BB962C8B-B14F-4D97-AF65-F5344CB8AC3E}">
        <p14:creationId xmlns:p14="http://schemas.microsoft.com/office/powerpoint/2010/main" val="1108959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67</a:t>
            </a:fld>
            <a:endParaRPr lang="en-US"/>
          </a:p>
        </p:txBody>
      </p:sp>
    </p:spTree>
    <p:extLst>
      <p:ext uri="{BB962C8B-B14F-4D97-AF65-F5344CB8AC3E}">
        <p14:creationId xmlns:p14="http://schemas.microsoft.com/office/powerpoint/2010/main" val="1450585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76</a:t>
            </a:fld>
            <a:endParaRPr lang="en-US"/>
          </a:p>
        </p:txBody>
      </p:sp>
    </p:spTree>
    <p:extLst>
      <p:ext uri="{BB962C8B-B14F-4D97-AF65-F5344CB8AC3E}">
        <p14:creationId xmlns:p14="http://schemas.microsoft.com/office/powerpoint/2010/main" val="1969635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bài 1: </a:t>
            </a:r>
            <a:r>
              <a:rPr lang="en-US"/>
              <a:t>https://www.facebook.com/mibrandvietnam/posts/1716095265138188</a:t>
            </a:r>
          </a:p>
          <a:p>
            <a:r>
              <a:rPr lang="vi-VN"/>
              <a:t>Link bài 2: </a:t>
            </a:r>
            <a:r>
              <a:rPr lang="en-US"/>
              <a:t>https://www.facebook.com/mibrandvietnam/posts/1717932144954500</a:t>
            </a:r>
            <a:endParaRPr lang="vi-VN"/>
          </a:p>
          <a:p>
            <a:r>
              <a:rPr lang="vi-VN"/>
              <a:t>Link bài 3: </a:t>
            </a:r>
            <a:r>
              <a:rPr lang="en-US"/>
              <a:t>https://www.facebook.com/mibrandvietnam/posts/1763018720445842</a:t>
            </a:r>
          </a:p>
        </p:txBody>
      </p:sp>
      <p:sp>
        <p:nvSpPr>
          <p:cNvPr id="4" name="Slide Number Placeholder 3"/>
          <p:cNvSpPr>
            <a:spLocks noGrp="1"/>
          </p:cNvSpPr>
          <p:nvPr>
            <p:ph type="sldNum" sz="quarter" idx="10"/>
          </p:nvPr>
        </p:nvSpPr>
        <p:spPr/>
        <p:txBody>
          <a:bodyPr/>
          <a:lstStyle/>
          <a:p>
            <a:fld id="{C581F9AD-8395-4A4D-B9BC-92F9DF0E9197}" type="slidenum">
              <a:rPr lang="en-US" smtClean="0"/>
              <a:t>77</a:t>
            </a:fld>
            <a:endParaRPr lang="en-US"/>
          </a:p>
        </p:txBody>
      </p:sp>
    </p:spTree>
    <p:extLst>
      <p:ext uri="{BB962C8B-B14F-4D97-AF65-F5344CB8AC3E}">
        <p14:creationId xmlns:p14="http://schemas.microsoft.com/office/powerpoint/2010/main" val="598851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bài 1: </a:t>
            </a:r>
            <a:r>
              <a:rPr lang="mr-IN"/>
              <a:t>https://www.facebook.com/notes/l%E1%BA%A1i-ti%E1%BA%BFn-m%E1%BA%A1nh/%C4%91%E1%BB%8Bnh-v%E1%BB%8B-th%C6%B0%C6%A1ng-hi%E1%BB%87u-cho-ng%C3%A0nh-d%C6%B0%E1%BB%A3c/10156404950924477/</a:t>
            </a:r>
            <a:endParaRPr lang="vi-VN"/>
          </a:p>
          <a:p>
            <a:r>
              <a:rPr lang="vi-VN"/>
              <a:t>Link bài 2: </a:t>
            </a:r>
            <a:r>
              <a:rPr lang="en-US"/>
              <a:t>http://www.brandsvietnam.com/14476-Xu-huong-truyen-thong-tiep-thi-2018</a:t>
            </a:r>
          </a:p>
          <a:p>
            <a:r>
              <a:rPr lang="vi-VN"/>
              <a:t>Link bài 3:</a:t>
            </a:r>
            <a:r>
              <a:rPr lang="vi-VN" baseline="0"/>
              <a:t> </a:t>
            </a:r>
            <a:r>
              <a:rPr lang="en-US" baseline="0"/>
              <a:t>https://brandfield.com.vn/chuoi-bai-ve-cac-xu-huong-chien-luoc-thuong-hieu-viet-nam-2018-phan-1-dinh-vi-thuong-hieu-4-0/</a:t>
            </a:r>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78</a:t>
            </a:fld>
            <a:endParaRPr lang="en-US"/>
          </a:p>
        </p:txBody>
      </p:sp>
    </p:spTree>
    <p:extLst>
      <p:ext uri="{BB962C8B-B14F-4D97-AF65-F5344CB8AC3E}">
        <p14:creationId xmlns:p14="http://schemas.microsoft.com/office/powerpoint/2010/main" val="138718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Link bài 1: </a:t>
            </a:r>
            <a:r>
              <a:rPr lang="en-US"/>
              <a:t>https://brandfield.com.vn/chuoi-bai-ve-cac-xu-huong-chien-luoc-thuong-hieu-viet-nam-2018-phan-2-nhan-cach-hoa-thuong-hieu/</a:t>
            </a:r>
            <a:endParaRPr lang="vi-VN"/>
          </a:p>
          <a:p>
            <a:r>
              <a:rPr lang="vi-VN"/>
              <a:t>Link bài 2: </a:t>
            </a:r>
            <a:r>
              <a:rPr lang="en-US"/>
              <a:t>https://brandfield.com.vn/chuoi-bai-ve-cac-xu-huong-chien-luoc-thuong-hieu-viet-nam-2018-phan-3-xay-dung-doi-ngu-cac-chuyen-gia-thuong-hieu-noi-bo-in-house/</a:t>
            </a:r>
          </a:p>
          <a:p>
            <a:r>
              <a:rPr lang="vi-VN"/>
              <a:t>Link bài 3:</a:t>
            </a:r>
            <a:r>
              <a:rPr lang="vi-VN" baseline="0"/>
              <a:t> </a:t>
            </a:r>
            <a:r>
              <a:rPr lang="en-US" baseline="0"/>
              <a:t>https://brandfield.com.vn/chuoi-bai-ve-cac-xu-huong-chien-luoc-thuong-hieu-viet-nam-2018-phan-4-danh-gia-hieu-qua-hoat-dong-truyen-thong-thuong-hieu/</a:t>
            </a:r>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79</a:t>
            </a:fld>
            <a:endParaRPr lang="en-US"/>
          </a:p>
        </p:txBody>
      </p:sp>
    </p:spTree>
    <p:extLst>
      <p:ext uri="{BB962C8B-B14F-4D97-AF65-F5344CB8AC3E}">
        <p14:creationId xmlns:p14="http://schemas.microsoft.com/office/powerpoint/2010/main" val="1698170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81F9AD-8395-4A4D-B9BC-92F9DF0E9197}" type="slidenum">
              <a:rPr lang="en-US" smtClean="0"/>
              <a:t>82</a:t>
            </a:fld>
            <a:endParaRPr lang="en-US"/>
          </a:p>
        </p:txBody>
      </p:sp>
    </p:spTree>
    <p:extLst>
      <p:ext uri="{BB962C8B-B14F-4D97-AF65-F5344CB8AC3E}">
        <p14:creationId xmlns:p14="http://schemas.microsoft.com/office/powerpoint/2010/main" val="2036222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85</a:t>
            </a:fld>
            <a:endParaRPr lang="en-US"/>
          </a:p>
        </p:txBody>
      </p:sp>
    </p:spTree>
    <p:extLst>
      <p:ext uri="{BB962C8B-B14F-4D97-AF65-F5344CB8AC3E}">
        <p14:creationId xmlns:p14="http://schemas.microsoft.com/office/powerpoint/2010/main" val="161992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4</a:t>
            </a:fld>
            <a:endParaRPr lang="en-US"/>
          </a:p>
        </p:txBody>
      </p:sp>
    </p:spTree>
    <p:extLst>
      <p:ext uri="{BB962C8B-B14F-4D97-AF65-F5344CB8AC3E}">
        <p14:creationId xmlns:p14="http://schemas.microsoft.com/office/powerpoint/2010/main" val="3091834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5</a:t>
            </a:fld>
            <a:endParaRPr lang="en-US"/>
          </a:p>
        </p:txBody>
      </p:sp>
    </p:spTree>
    <p:extLst>
      <p:ext uri="{BB962C8B-B14F-4D97-AF65-F5344CB8AC3E}">
        <p14:creationId xmlns:p14="http://schemas.microsoft.com/office/powerpoint/2010/main" val="153885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7</a:t>
            </a:fld>
            <a:endParaRPr lang="en-US"/>
          </a:p>
        </p:txBody>
      </p:sp>
    </p:spTree>
    <p:extLst>
      <p:ext uri="{BB962C8B-B14F-4D97-AF65-F5344CB8AC3E}">
        <p14:creationId xmlns:p14="http://schemas.microsoft.com/office/powerpoint/2010/main" val="155168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10</a:t>
            </a:fld>
            <a:endParaRPr lang="en-US"/>
          </a:p>
        </p:txBody>
      </p:sp>
    </p:spTree>
    <p:extLst>
      <p:ext uri="{BB962C8B-B14F-4D97-AF65-F5344CB8AC3E}">
        <p14:creationId xmlns:p14="http://schemas.microsoft.com/office/powerpoint/2010/main" val="162005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11</a:t>
            </a:fld>
            <a:endParaRPr lang="en-US"/>
          </a:p>
        </p:txBody>
      </p:sp>
    </p:spTree>
    <p:extLst>
      <p:ext uri="{BB962C8B-B14F-4D97-AF65-F5344CB8AC3E}">
        <p14:creationId xmlns:p14="http://schemas.microsoft.com/office/powerpoint/2010/main" val="169652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13</a:t>
            </a:fld>
            <a:endParaRPr lang="en-US"/>
          </a:p>
        </p:txBody>
      </p:sp>
    </p:spTree>
    <p:extLst>
      <p:ext uri="{BB962C8B-B14F-4D97-AF65-F5344CB8AC3E}">
        <p14:creationId xmlns:p14="http://schemas.microsoft.com/office/powerpoint/2010/main" val="358413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81F9AD-8395-4A4D-B9BC-92F9DF0E9197}" type="slidenum">
              <a:rPr lang="en-US" smtClean="0"/>
              <a:t>20</a:t>
            </a:fld>
            <a:endParaRPr lang="en-US"/>
          </a:p>
        </p:txBody>
      </p:sp>
    </p:spTree>
    <p:extLst>
      <p:ext uri="{BB962C8B-B14F-4D97-AF65-F5344CB8AC3E}">
        <p14:creationId xmlns:p14="http://schemas.microsoft.com/office/powerpoint/2010/main" val="77518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405" y="2244726"/>
            <a:ext cx="18284429" cy="4775200"/>
          </a:xfrm>
        </p:spPr>
        <p:txBody>
          <a:bodyPr anchor="b"/>
          <a:lstStyle>
            <a:lvl1pPr algn="ctr">
              <a:defRPr sz="11998"/>
            </a:lvl1pPr>
          </a:lstStyle>
          <a:p>
            <a:r>
              <a:rPr lang="vi-VN" dirty="0"/>
              <a:t>Click to edit Master title style</a:t>
            </a:r>
            <a:endParaRPr lang="en-US" dirty="0"/>
          </a:p>
        </p:txBody>
      </p:sp>
      <p:sp>
        <p:nvSpPr>
          <p:cNvPr id="3" name="Subtitle 2"/>
          <p:cNvSpPr>
            <a:spLocks noGrp="1"/>
          </p:cNvSpPr>
          <p:nvPr>
            <p:ph type="subTitle" idx="1"/>
          </p:nvPr>
        </p:nvSpPr>
        <p:spPr>
          <a:xfrm>
            <a:off x="3047405" y="7204076"/>
            <a:ext cx="18284429" cy="3311524"/>
          </a:xfrm>
        </p:spPr>
        <p:txBody>
          <a:bodyPr/>
          <a:lstStyle>
            <a:lvl1pPr marL="0" indent="0" algn="ctr">
              <a:buNone/>
              <a:defRPr sz="4799"/>
            </a:lvl1pPr>
            <a:lvl2pPr marL="914217" indent="0" algn="ctr">
              <a:buNone/>
              <a:defRPr sz="3999"/>
            </a:lvl2pPr>
            <a:lvl3pPr marL="1828434" indent="0" algn="ctr">
              <a:buNone/>
              <a:defRPr sz="3599"/>
            </a:lvl3pPr>
            <a:lvl4pPr marL="2742651" indent="0" algn="ctr">
              <a:buNone/>
              <a:defRPr sz="3199"/>
            </a:lvl4pPr>
            <a:lvl5pPr marL="3656868" indent="0" algn="ctr">
              <a:buNone/>
              <a:defRPr sz="3199"/>
            </a:lvl5pPr>
            <a:lvl6pPr marL="4571086" indent="0" algn="ctr">
              <a:buNone/>
              <a:defRPr sz="3199"/>
            </a:lvl6pPr>
            <a:lvl7pPr marL="5485303" indent="0" algn="ctr">
              <a:buNone/>
              <a:defRPr sz="3199"/>
            </a:lvl7pPr>
            <a:lvl8pPr marL="6399520" indent="0" algn="ctr">
              <a:buNone/>
              <a:defRPr sz="3199"/>
            </a:lvl8pPr>
            <a:lvl9pPr marL="7313737" indent="0" algn="ctr">
              <a:buNone/>
              <a:defRPr sz="3199"/>
            </a:lvl9pPr>
          </a:lstStyle>
          <a:p>
            <a:r>
              <a:rPr lang="vi-VN" dirty="0"/>
              <a:t>Click to edit Master subtitle style</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42963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441375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6392" y="730250"/>
            <a:ext cx="5256773" cy="11623676"/>
          </a:xfrm>
        </p:spPr>
        <p:txBody>
          <a:bodyPr vert="eaVert"/>
          <a:lstStyle/>
          <a:p>
            <a:r>
              <a:rPr lang="vi-VN" dirty="0"/>
              <a:t>Click to edit Master title style</a:t>
            </a:r>
            <a:endParaRPr lang="en-US" dirty="0"/>
          </a:p>
        </p:txBody>
      </p:sp>
      <p:sp>
        <p:nvSpPr>
          <p:cNvPr id="3" name="Vertical Text Placeholder 2"/>
          <p:cNvSpPr>
            <a:spLocks noGrp="1"/>
          </p:cNvSpPr>
          <p:nvPr>
            <p:ph type="body" orient="vert" idx="1"/>
          </p:nvPr>
        </p:nvSpPr>
        <p:spPr>
          <a:xfrm>
            <a:off x="1676073" y="730250"/>
            <a:ext cx="15465579" cy="11623676"/>
          </a:xfrm>
        </p:spPr>
        <p:txBody>
          <a:bodyPr vert="eaVert"/>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796503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Rectangle 2"/>
          <p:cNvSpPr/>
          <p:nvPr userDrawn="1"/>
        </p:nvSpPr>
        <p:spPr>
          <a:xfrm>
            <a:off x="0" y="0"/>
            <a:ext cx="24379238"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Picture Placeholder 13"/>
          <p:cNvSpPr>
            <a:spLocks noGrp="1"/>
          </p:cNvSpPr>
          <p:nvPr>
            <p:ph type="pic" sz="quarter" idx="13"/>
          </p:nvPr>
        </p:nvSpPr>
        <p:spPr>
          <a:xfrm>
            <a:off x="0" y="0"/>
            <a:ext cx="24424961" cy="13716000"/>
          </a:xfrm>
          <a:effectLst/>
        </p:spPr>
        <p:txBody>
          <a:bodyPr>
            <a:normAutofit/>
          </a:bodyPr>
          <a:lstStyle>
            <a:lvl1pPr marL="0" indent="0">
              <a:buNone/>
              <a:defRPr sz="4199">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568315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Content Placeholder 2"/>
          <p:cNvSpPr>
            <a:spLocks noGrp="1"/>
          </p:cNvSpPr>
          <p:nvPr>
            <p:ph idx="1"/>
          </p:nvPr>
        </p:nvSpPr>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10"/>
          </p:nvPr>
        </p:nvSpPr>
        <p:spPr/>
        <p:txBody>
          <a:bodyPr/>
          <a:lstStyle/>
          <a:p>
            <a:fld id="{BA415874-DB38-4F22-816A-E959CF75824C}"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812939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375" y="3419477"/>
            <a:ext cx="21027093" cy="5705474"/>
          </a:xfrm>
        </p:spPr>
        <p:txBody>
          <a:bodyPr anchor="b"/>
          <a:lstStyle>
            <a:lvl1pPr>
              <a:defRPr sz="11998"/>
            </a:lvl1pPr>
          </a:lstStyle>
          <a:p>
            <a:r>
              <a:rPr lang="vi-VN" dirty="0"/>
              <a:t>Click to edit Master title style</a:t>
            </a:r>
            <a:endParaRPr lang="en-US" dirty="0"/>
          </a:p>
        </p:txBody>
      </p:sp>
      <p:sp>
        <p:nvSpPr>
          <p:cNvPr id="3" name="Text Placeholder 2"/>
          <p:cNvSpPr>
            <a:spLocks noGrp="1"/>
          </p:cNvSpPr>
          <p:nvPr>
            <p:ph type="body" idx="1"/>
          </p:nvPr>
        </p:nvSpPr>
        <p:spPr>
          <a:xfrm>
            <a:off x="1663375" y="9178927"/>
            <a:ext cx="21027093" cy="3000374"/>
          </a:xfrm>
        </p:spPr>
        <p:txBody>
          <a:bodyPr/>
          <a:lstStyle>
            <a:lvl1pPr marL="0" indent="0">
              <a:buNone/>
              <a:defRPr sz="4799">
                <a:solidFill>
                  <a:schemeClr val="tx1">
                    <a:tint val="75000"/>
                  </a:schemeClr>
                </a:solidFill>
              </a:defRPr>
            </a:lvl1pPr>
            <a:lvl2pPr marL="914217" indent="0">
              <a:buNone/>
              <a:defRPr sz="3999">
                <a:solidFill>
                  <a:schemeClr val="tx1">
                    <a:tint val="75000"/>
                  </a:schemeClr>
                </a:solidFill>
              </a:defRPr>
            </a:lvl2pPr>
            <a:lvl3pPr marL="1828434" indent="0">
              <a:buNone/>
              <a:defRPr sz="3599">
                <a:solidFill>
                  <a:schemeClr val="tx1">
                    <a:tint val="75000"/>
                  </a:schemeClr>
                </a:solidFill>
              </a:defRPr>
            </a:lvl3pPr>
            <a:lvl4pPr marL="2742651" indent="0">
              <a:buNone/>
              <a:defRPr sz="3199">
                <a:solidFill>
                  <a:schemeClr val="tx1">
                    <a:tint val="75000"/>
                  </a:schemeClr>
                </a:solidFill>
              </a:defRPr>
            </a:lvl4pPr>
            <a:lvl5pPr marL="3656868" indent="0">
              <a:buNone/>
              <a:defRPr sz="3199">
                <a:solidFill>
                  <a:schemeClr val="tx1">
                    <a:tint val="75000"/>
                  </a:schemeClr>
                </a:solidFill>
              </a:defRPr>
            </a:lvl5pPr>
            <a:lvl6pPr marL="4571086" indent="0">
              <a:buNone/>
              <a:defRPr sz="3199">
                <a:solidFill>
                  <a:schemeClr val="tx1">
                    <a:tint val="75000"/>
                  </a:schemeClr>
                </a:solidFill>
              </a:defRPr>
            </a:lvl6pPr>
            <a:lvl7pPr marL="5485303" indent="0">
              <a:buNone/>
              <a:defRPr sz="3199">
                <a:solidFill>
                  <a:schemeClr val="tx1">
                    <a:tint val="75000"/>
                  </a:schemeClr>
                </a:solidFill>
              </a:defRPr>
            </a:lvl7pPr>
            <a:lvl8pPr marL="6399520" indent="0">
              <a:buNone/>
              <a:defRPr sz="3199">
                <a:solidFill>
                  <a:schemeClr val="tx1">
                    <a:tint val="75000"/>
                  </a:schemeClr>
                </a:solidFill>
              </a:defRPr>
            </a:lvl8pPr>
            <a:lvl9pPr marL="7313737" indent="0">
              <a:buNone/>
              <a:defRPr sz="3199">
                <a:solidFill>
                  <a:schemeClr val="tx1">
                    <a:tint val="75000"/>
                  </a:schemeClr>
                </a:solidFill>
              </a:defRPr>
            </a:lvl9pPr>
          </a:lstStyle>
          <a:p>
            <a:pPr lvl="0"/>
            <a:r>
              <a:rPr lang="vi-VN" dirty="0"/>
              <a:t>Click to edit Master text styles</a:t>
            </a:r>
          </a:p>
        </p:txBody>
      </p:sp>
      <p:sp>
        <p:nvSpPr>
          <p:cNvPr id="4" name="Date Placeholder 3"/>
          <p:cNvSpPr>
            <a:spLocks noGrp="1"/>
          </p:cNvSpPr>
          <p:nvPr>
            <p:ph type="dt" sz="half" idx="10"/>
          </p:nvPr>
        </p:nvSpPr>
        <p:spPr/>
        <p:txBody>
          <a:bodyPr/>
          <a:lstStyle/>
          <a:p>
            <a:fld id="{BA415874-DB38-4F22-816A-E959CF75824C}" type="datetimeFigureOut">
              <a:rPr lang="en-US" smtClean="0"/>
              <a:t>7/25/18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583319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Content Placeholder 2"/>
          <p:cNvSpPr>
            <a:spLocks noGrp="1"/>
          </p:cNvSpPr>
          <p:nvPr>
            <p:ph sz="half" idx="1"/>
          </p:nvPr>
        </p:nvSpPr>
        <p:spPr>
          <a:xfrm>
            <a:off x="1676073" y="3651250"/>
            <a:ext cx="10361176" cy="87026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Content Placeholder 3"/>
          <p:cNvSpPr>
            <a:spLocks noGrp="1"/>
          </p:cNvSpPr>
          <p:nvPr>
            <p:ph sz="half" idx="2"/>
          </p:nvPr>
        </p:nvSpPr>
        <p:spPr>
          <a:xfrm>
            <a:off x="12341989" y="3651250"/>
            <a:ext cx="10361176" cy="87026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5" name="Date Placeholder 4"/>
          <p:cNvSpPr>
            <a:spLocks noGrp="1"/>
          </p:cNvSpPr>
          <p:nvPr>
            <p:ph type="dt" sz="half" idx="10"/>
          </p:nvPr>
        </p:nvSpPr>
        <p:spPr/>
        <p:txBody>
          <a:bodyPr/>
          <a:lstStyle/>
          <a:p>
            <a:fld id="{BA415874-DB38-4F22-816A-E959CF75824C}" type="datetimeFigureOut">
              <a:rPr lang="en-US" smtClean="0"/>
              <a:t>7/25/18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37310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248" y="730251"/>
            <a:ext cx="21027093" cy="2651126"/>
          </a:xfrm>
        </p:spPr>
        <p:txBody>
          <a:bodyPr/>
          <a:lstStyle/>
          <a:p>
            <a:r>
              <a:rPr lang="vi-VN" dirty="0"/>
              <a:t>Click to edit Master title style</a:t>
            </a:r>
            <a:endParaRPr lang="en-US" dirty="0"/>
          </a:p>
        </p:txBody>
      </p:sp>
      <p:sp>
        <p:nvSpPr>
          <p:cNvPr id="3" name="Text Placeholder 2"/>
          <p:cNvSpPr>
            <a:spLocks noGrp="1"/>
          </p:cNvSpPr>
          <p:nvPr>
            <p:ph type="body" idx="1"/>
          </p:nvPr>
        </p:nvSpPr>
        <p:spPr>
          <a:xfrm>
            <a:off x="1679249" y="3362326"/>
            <a:ext cx="10313559" cy="1647824"/>
          </a:xfrm>
        </p:spPr>
        <p:txBody>
          <a:bodyPr anchor="b"/>
          <a:lstStyle>
            <a:lvl1pPr marL="0" indent="0">
              <a:buNone/>
              <a:defRPr sz="4799" b="1"/>
            </a:lvl1pPr>
            <a:lvl2pPr marL="914217" indent="0">
              <a:buNone/>
              <a:defRPr sz="3999" b="1"/>
            </a:lvl2pPr>
            <a:lvl3pPr marL="1828434" indent="0">
              <a:buNone/>
              <a:defRPr sz="3599" b="1"/>
            </a:lvl3pPr>
            <a:lvl4pPr marL="2742651" indent="0">
              <a:buNone/>
              <a:defRPr sz="3199" b="1"/>
            </a:lvl4pPr>
            <a:lvl5pPr marL="3656868" indent="0">
              <a:buNone/>
              <a:defRPr sz="3199" b="1"/>
            </a:lvl5pPr>
            <a:lvl6pPr marL="4571086" indent="0">
              <a:buNone/>
              <a:defRPr sz="3199" b="1"/>
            </a:lvl6pPr>
            <a:lvl7pPr marL="5485303" indent="0">
              <a:buNone/>
              <a:defRPr sz="3199" b="1"/>
            </a:lvl7pPr>
            <a:lvl8pPr marL="6399520" indent="0">
              <a:buNone/>
              <a:defRPr sz="3199" b="1"/>
            </a:lvl8pPr>
            <a:lvl9pPr marL="7313737" indent="0">
              <a:buNone/>
              <a:defRPr sz="3199" b="1"/>
            </a:lvl9pPr>
          </a:lstStyle>
          <a:p>
            <a:pPr lvl="0"/>
            <a:r>
              <a:rPr lang="vi-VN" dirty="0"/>
              <a:t>Click to edit Master text styles</a:t>
            </a:r>
          </a:p>
        </p:txBody>
      </p:sp>
      <p:sp>
        <p:nvSpPr>
          <p:cNvPr id="4" name="Content Placeholder 3"/>
          <p:cNvSpPr>
            <a:spLocks noGrp="1"/>
          </p:cNvSpPr>
          <p:nvPr>
            <p:ph sz="half" idx="2"/>
          </p:nvPr>
        </p:nvSpPr>
        <p:spPr>
          <a:xfrm>
            <a:off x="1679249" y="5010150"/>
            <a:ext cx="10313559" cy="73691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5" name="Text Placeholder 4"/>
          <p:cNvSpPr>
            <a:spLocks noGrp="1"/>
          </p:cNvSpPr>
          <p:nvPr>
            <p:ph type="body" sz="quarter" idx="3"/>
          </p:nvPr>
        </p:nvSpPr>
        <p:spPr>
          <a:xfrm>
            <a:off x="12341989" y="3362326"/>
            <a:ext cx="10364352" cy="1647824"/>
          </a:xfrm>
        </p:spPr>
        <p:txBody>
          <a:bodyPr anchor="b"/>
          <a:lstStyle>
            <a:lvl1pPr marL="0" indent="0">
              <a:buNone/>
              <a:defRPr sz="4799" b="1"/>
            </a:lvl1pPr>
            <a:lvl2pPr marL="914217" indent="0">
              <a:buNone/>
              <a:defRPr sz="3999" b="1"/>
            </a:lvl2pPr>
            <a:lvl3pPr marL="1828434" indent="0">
              <a:buNone/>
              <a:defRPr sz="3599" b="1"/>
            </a:lvl3pPr>
            <a:lvl4pPr marL="2742651" indent="0">
              <a:buNone/>
              <a:defRPr sz="3199" b="1"/>
            </a:lvl4pPr>
            <a:lvl5pPr marL="3656868" indent="0">
              <a:buNone/>
              <a:defRPr sz="3199" b="1"/>
            </a:lvl5pPr>
            <a:lvl6pPr marL="4571086" indent="0">
              <a:buNone/>
              <a:defRPr sz="3199" b="1"/>
            </a:lvl6pPr>
            <a:lvl7pPr marL="5485303" indent="0">
              <a:buNone/>
              <a:defRPr sz="3199" b="1"/>
            </a:lvl7pPr>
            <a:lvl8pPr marL="6399520" indent="0">
              <a:buNone/>
              <a:defRPr sz="3199" b="1"/>
            </a:lvl8pPr>
            <a:lvl9pPr marL="7313737" indent="0">
              <a:buNone/>
              <a:defRPr sz="3199" b="1"/>
            </a:lvl9pPr>
          </a:lstStyle>
          <a:p>
            <a:pPr lvl="0"/>
            <a:r>
              <a:rPr lang="vi-VN" dirty="0"/>
              <a:t>Click to edit Master text styles</a:t>
            </a:r>
          </a:p>
        </p:txBody>
      </p:sp>
      <p:sp>
        <p:nvSpPr>
          <p:cNvPr id="6" name="Content Placeholder 5"/>
          <p:cNvSpPr>
            <a:spLocks noGrp="1"/>
          </p:cNvSpPr>
          <p:nvPr>
            <p:ph sz="quarter" idx="4"/>
          </p:nvPr>
        </p:nvSpPr>
        <p:spPr>
          <a:xfrm>
            <a:off x="12341989" y="5010150"/>
            <a:ext cx="10364352" cy="7369176"/>
          </a:xfrm>
        </p:spPr>
        <p:txBody>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7" name="Date Placeholder 6"/>
          <p:cNvSpPr>
            <a:spLocks noGrp="1"/>
          </p:cNvSpPr>
          <p:nvPr>
            <p:ph type="dt" sz="half" idx="10"/>
          </p:nvPr>
        </p:nvSpPr>
        <p:spPr/>
        <p:txBody>
          <a:bodyPr/>
          <a:lstStyle/>
          <a:p>
            <a:fld id="{BA415874-DB38-4F22-816A-E959CF75824C}" type="datetimeFigureOut">
              <a:rPr lang="en-US" smtClean="0"/>
              <a:t>7/25/18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84666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Click to edit Master title style</a:t>
            </a:r>
            <a:endParaRPr lang="en-US" dirty="0"/>
          </a:p>
        </p:txBody>
      </p:sp>
      <p:sp>
        <p:nvSpPr>
          <p:cNvPr id="3" name="Date Placeholder 2"/>
          <p:cNvSpPr>
            <a:spLocks noGrp="1"/>
          </p:cNvSpPr>
          <p:nvPr>
            <p:ph type="dt" sz="half" idx="10"/>
          </p:nvPr>
        </p:nvSpPr>
        <p:spPr/>
        <p:txBody>
          <a:bodyPr/>
          <a:lstStyle/>
          <a:p>
            <a:fld id="{BA415874-DB38-4F22-816A-E959CF75824C}" type="datetimeFigureOut">
              <a:rPr lang="en-US" smtClean="0"/>
              <a:t>7/25/18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66977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415874-DB38-4F22-816A-E959CF75824C}" type="datetimeFigureOut">
              <a:rPr lang="en-US" smtClean="0"/>
              <a:t>7/25/18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94069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249" y="914400"/>
            <a:ext cx="7862938" cy="3200400"/>
          </a:xfrm>
        </p:spPr>
        <p:txBody>
          <a:bodyPr anchor="b"/>
          <a:lstStyle>
            <a:lvl1pPr>
              <a:defRPr sz="6399"/>
            </a:lvl1pPr>
          </a:lstStyle>
          <a:p>
            <a:r>
              <a:rPr lang="vi-VN" dirty="0"/>
              <a:t>Click to edit Master title style</a:t>
            </a:r>
            <a:endParaRPr lang="en-US" dirty="0"/>
          </a:p>
        </p:txBody>
      </p:sp>
      <p:sp>
        <p:nvSpPr>
          <p:cNvPr id="3" name="Content Placeholder 2"/>
          <p:cNvSpPr>
            <a:spLocks noGrp="1"/>
          </p:cNvSpPr>
          <p:nvPr>
            <p:ph idx="1"/>
          </p:nvPr>
        </p:nvSpPr>
        <p:spPr>
          <a:xfrm>
            <a:off x="10364352" y="1974851"/>
            <a:ext cx="12341989" cy="9747250"/>
          </a:xfrm>
        </p:spPr>
        <p:txBody>
          <a:bodyPr/>
          <a:lstStyle>
            <a:lvl1pPr>
              <a:defRPr sz="6399"/>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Text Placeholder 3"/>
          <p:cNvSpPr>
            <a:spLocks noGrp="1"/>
          </p:cNvSpPr>
          <p:nvPr>
            <p:ph type="body" sz="half" idx="2"/>
          </p:nvPr>
        </p:nvSpPr>
        <p:spPr>
          <a:xfrm>
            <a:off x="1679249" y="4114800"/>
            <a:ext cx="7862938" cy="7623176"/>
          </a:xfrm>
        </p:spPr>
        <p:txBody>
          <a:bodyPr/>
          <a:lstStyle>
            <a:lvl1pPr marL="0" indent="0">
              <a:buNone/>
              <a:defRPr sz="3199"/>
            </a:lvl1pPr>
            <a:lvl2pPr marL="914217" indent="0">
              <a:buNone/>
              <a:defRPr sz="2799"/>
            </a:lvl2pPr>
            <a:lvl3pPr marL="1828434" indent="0">
              <a:buNone/>
              <a:defRPr sz="2400"/>
            </a:lvl3pPr>
            <a:lvl4pPr marL="2742651" indent="0">
              <a:buNone/>
              <a:defRPr sz="2000"/>
            </a:lvl4pPr>
            <a:lvl5pPr marL="3656868" indent="0">
              <a:buNone/>
              <a:defRPr sz="2000"/>
            </a:lvl5pPr>
            <a:lvl6pPr marL="4571086" indent="0">
              <a:buNone/>
              <a:defRPr sz="2000"/>
            </a:lvl6pPr>
            <a:lvl7pPr marL="5485303" indent="0">
              <a:buNone/>
              <a:defRPr sz="2000"/>
            </a:lvl7pPr>
            <a:lvl8pPr marL="6399520" indent="0">
              <a:buNone/>
              <a:defRPr sz="2000"/>
            </a:lvl8pPr>
            <a:lvl9pPr marL="7313737" indent="0">
              <a:buNone/>
              <a:defRPr sz="2000"/>
            </a:lvl9pPr>
          </a:lstStyle>
          <a:p>
            <a:pPr lvl="0"/>
            <a:r>
              <a:rPr lang="vi-VN" dirty="0"/>
              <a:t>Click to edit Master text styles</a:t>
            </a:r>
          </a:p>
        </p:txBody>
      </p:sp>
      <p:sp>
        <p:nvSpPr>
          <p:cNvPr id="5" name="Date Placeholder 4"/>
          <p:cNvSpPr>
            <a:spLocks noGrp="1"/>
          </p:cNvSpPr>
          <p:nvPr>
            <p:ph type="dt" sz="half" idx="10"/>
          </p:nvPr>
        </p:nvSpPr>
        <p:spPr/>
        <p:txBody>
          <a:bodyPr/>
          <a:lstStyle/>
          <a:p>
            <a:fld id="{BA415874-DB38-4F22-816A-E959CF75824C}" type="datetimeFigureOut">
              <a:rPr lang="en-US" smtClean="0"/>
              <a:t>7/25/18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1333050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249" y="914400"/>
            <a:ext cx="7862938" cy="3200400"/>
          </a:xfrm>
        </p:spPr>
        <p:txBody>
          <a:bodyPr anchor="b"/>
          <a:lstStyle>
            <a:lvl1pPr>
              <a:defRPr sz="6399"/>
            </a:lvl1pPr>
          </a:lstStyle>
          <a:p>
            <a:r>
              <a:rPr lang="vi-VN" dirty="0"/>
              <a:t>Click to edit Master title style</a:t>
            </a:r>
            <a:endParaRPr lang="en-US" dirty="0"/>
          </a:p>
        </p:txBody>
      </p:sp>
      <p:sp>
        <p:nvSpPr>
          <p:cNvPr id="3" name="Picture Placeholder 2"/>
          <p:cNvSpPr>
            <a:spLocks noGrp="1" noChangeAspect="1"/>
          </p:cNvSpPr>
          <p:nvPr>
            <p:ph type="pic" idx="1"/>
          </p:nvPr>
        </p:nvSpPr>
        <p:spPr>
          <a:xfrm>
            <a:off x="10364352" y="1974851"/>
            <a:ext cx="12341989" cy="9747250"/>
          </a:xfrm>
        </p:spPr>
        <p:txBody>
          <a:bodyPr anchor="t"/>
          <a:lstStyle>
            <a:lvl1pPr marL="0" indent="0">
              <a:buNone/>
              <a:defRPr sz="6399"/>
            </a:lvl1pPr>
            <a:lvl2pPr marL="914217" indent="0">
              <a:buNone/>
              <a:defRPr sz="5599"/>
            </a:lvl2pPr>
            <a:lvl3pPr marL="1828434" indent="0">
              <a:buNone/>
              <a:defRPr sz="4799"/>
            </a:lvl3pPr>
            <a:lvl4pPr marL="2742651" indent="0">
              <a:buNone/>
              <a:defRPr sz="3999"/>
            </a:lvl4pPr>
            <a:lvl5pPr marL="3656868" indent="0">
              <a:buNone/>
              <a:defRPr sz="3999"/>
            </a:lvl5pPr>
            <a:lvl6pPr marL="4571086" indent="0">
              <a:buNone/>
              <a:defRPr sz="3999"/>
            </a:lvl6pPr>
            <a:lvl7pPr marL="5485303" indent="0">
              <a:buNone/>
              <a:defRPr sz="3999"/>
            </a:lvl7pPr>
            <a:lvl8pPr marL="6399520" indent="0">
              <a:buNone/>
              <a:defRPr sz="3999"/>
            </a:lvl8pPr>
            <a:lvl9pPr marL="7313737" indent="0">
              <a:buNone/>
              <a:defRPr sz="3999"/>
            </a:lvl9pPr>
          </a:lstStyle>
          <a:p>
            <a:r>
              <a:rPr lang="vi-VN" dirty="0"/>
              <a:t>Drag picture to placeholder or click icon to add</a:t>
            </a:r>
            <a:endParaRPr lang="en-US" dirty="0"/>
          </a:p>
        </p:txBody>
      </p:sp>
      <p:sp>
        <p:nvSpPr>
          <p:cNvPr id="4" name="Text Placeholder 3"/>
          <p:cNvSpPr>
            <a:spLocks noGrp="1"/>
          </p:cNvSpPr>
          <p:nvPr>
            <p:ph type="body" sz="half" idx="2"/>
          </p:nvPr>
        </p:nvSpPr>
        <p:spPr>
          <a:xfrm>
            <a:off x="1679249" y="4114800"/>
            <a:ext cx="7862938" cy="7623176"/>
          </a:xfrm>
        </p:spPr>
        <p:txBody>
          <a:bodyPr/>
          <a:lstStyle>
            <a:lvl1pPr marL="0" indent="0">
              <a:buNone/>
              <a:defRPr sz="3199"/>
            </a:lvl1pPr>
            <a:lvl2pPr marL="914217" indent="0">
              <a:buNone/>
              <a:defRPr sz="2799"/>
            </a:lvl2pPr>
            <a:lvl3pPr marL="1828434" indent="0">
              <a:buNone/>
              <a:defRPr sz="2400"/>
            </a:lvl3pPr>
            <a:lvl4pPr marL="2742651" indent="0">
              <a:buNone/>
              <a:defRPr sz="2000"/>
            </a:lvl4pPr>
            <a:lvl5pPr marL="3656868" indent="0">
              <a:buNone/>
              <a:defRPr sz="2000"/>
            </a:lvl5pPr>
            <a:lvl6pPr marL="4571086" indent="0">
              <a:buNone/>
              <a:defRPr sz="2000"/>
            </a:lvl6pPr>
            <a:lvl7pPr marL="5485303" indent="0">
              <a:buNone/>
              <a:defRPr sz="2000"/>
            </a:lvl7pPr>
            <a:lvl8pPr marL="6399520" indent="0">
              <a:buNone/>
              <a:defRPr sz="2000"/>
            </a:lvl8pPr>
            <a:lvl9pPr marL="7313737" indent="0">
              <a:buNone/>
              <a:defRPr sz="2000"/>
            </a:lvl9pPr>
          </a:lstStyle>
          <a:p>
            <a:pPr lvl="0"/>
            <a:r>
              <a:rPr lang="vi-VN" dirty="0"/>
              <a:t>Click to edit Master text styles</a:t>
            </a:r>
          </a:p>
        </p:txBody>
      </p:sp>
      <p:sp>
        <p:nvSpPr>
          <p:cNvPr id="5" name="Date Placeholder 4"/>
          <p:cNvSpPr>
            <a:spLocks noGrp="1"/>
          </p:cNvSpPr>
          <p:nvPr>
            <p:ph type="dt" sz="half" idx="10"/>
          </p:nvPr>
        </p:nvSpPr>
        <p:spPr/>
        <p:txBody>
          <a:bodyPr/>
          <a:lstStyle/>
          <a:p>
            <a:fld id="{BA415874-DB38-4F22-816A-E959CF75824C}" type="datetimeFigureOut">
              <a:rPr lang="en-US" smtClean="0"/>
              <a:t>7/25/18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92441-98AD-4573-9393-3D17F2B1C332}" type="slidenum">
              <a:rPr lang="en-US" smtClean="0"/>
              <a:t>‹#›</a:t>
            </a:fld>
            <a:endParaRPr lang="en-US"/>
          </a:p>
        </p:txBody>
      </p:sp>
    </p:spTree>
    <p:extLst>
      <p:ext uri="{BB962C8B-B14F-4D97-AF65-F5344CB8AC3E}">
        <p14:creationId xmlns:p14="http://schemas.microsoft.com/office/powerpoint/2010/main" val="20282975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073" y="730251"/>
            <a:ext cx="21027093" cy="2651126"/>
          </a:xfrm>
          <a:prstGeom prst="rect">
            <a:avLst/>
          </a:prstGeom>
        </p:spPr>
        <p:txBody>
          <a:bodyPr vert="horz" lIns="91440" tIns="45720" rIns="91440" bIns="45720" rtlCol="0" anchor="ctr">
            <a:normAutofit/>
          </a:bodyPr>
          <a:lstStyle/>
          <a:p>
            <a:r>
              <a:rPr lang="vi-VN" dirty="0"/>
              <a:t>Click to edit Master title style</a:t>
            </a:r>
            <a:endParaRPr lang="en-US" dirty="0"/>
          </a:p>
        </p:txBody>
      </p:sp>
      <p:sp>
        <p:nvSpPr>
          <p:cNvPr id="3" name="Text Placeholder 2"/>
          <p:cNvSpPr>
            <a:spLocks noGrp="1"/>
          </p:cNvSpPr>
          <p:nvPr>
            <p:ph type="body" idx="1"/>
          </p:nvPr>
        </p:nvSpPr>
        <p:spPr>
          <a:xfrm>
            <a:off x="1676073" y="3651250"/>
            <a:ext cx="21027093" cy="8702676"/>
          </a:xfrm>
          <a:prstGeom prst="rect">
            <a:avLst/>
          </a:prstGeom>
        </p:spPr>
        <p:txBody>
          <a:bodyPr vert="horz" lIns="91440" tIns="45720" rIns="91440" bIns="45720" rtlCol="0">
            <a:normAutofit/>
          </a:bodyPr>
          <a:lstStyle/>
          <a:p>
            <a:pPr lvl="0"/>
            <a:r>
              <a:rPr lang="vi-VN" dirty="0"/>
              <a:t>Click to edit Master text styles</a:t>
            </a:r>
          </a:p>
          <a:p>
            <a:pPr lvl="1"/>
            <a:r>
              <a:rPr lang="vi-VN" dirty="0"/>
              <a:t>Second level</a:t>
            </a:r>
          </a:p>
          <a:p>
            <a:pPr lvl="2"/>
            <a:r>
              <a:rPr lang="vi-VN" dirty="0"/>
              <a:t>Third level</a:t>
            </a:r>
          </a:p>
          <a:p>
            <a:pPr lvl="3"/>
            <a:r>
              <a:rPr lang="vi-VN" dirty="0"/>
              <a:t>Fourth level</a:t>
            </a:r>
          </a:p>
          <a:p>
            <a:pPr lvl="4"/>
            <a:r>
              <a:rPr lang="vi-VN" dirty="0"/>
              <a:t>Fifth level</a:t>
            </a:r>
            <a:endParaRPr lang="en-US" dirty="0"/>
          </a:p>
        </p:txBody>
      </p:sp>
      <p:sp>
        <p:nvSpPr>
          <p:cNvPr id="4" name="Date Placeholder 3"/>
          <p:cNvSpPr>
            <a:spLocks noGrp="1"/>
          </p:cNvSpPr>
          <p:nvPr>
            <p:ph type="dt" sz="half" idx="2"/>
          </p:nvPr>
        </p:nvSpPr>
        <p:spPr>
          <a:xfrm>
            <a:off x="1676072" y="12712701"/>
            <a:ext cx="5485329"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BA415874-DB38-4F22-816A-E959CF75824C}" type="datetimeFigureOut">
              <a:rPr lang="en-US" smtClean="0"/>
              <a:t>7/25/18</a:t>
            </a:fld>
            <a:endParaRPr lang="en-US"/>
          </a:p>
        </p:txBody>
      </p:sp>
      <p:sp>
        <p:nvSpPr>
          <p:cNvPr id="5" name="Footer Placeholder 4"/>
          <p:cNvSpPr>
            <a:spLocks noGrp="1"/>
          </p:cNvSpPr>
          <p:nvPr>
            <p:ph type="ftr" sz="quarter" idx="3"/>
          </p:nvPr>
        </p:nvSpPr>
        <p:spPr>
          <a:xfrm>
            <a:off x="8075623" y="12712701"/>
            <a:ext cx="8227993"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17837" y="12712701"/>
            <a:ext cx="5485329"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62A92441-98AD-4573-9393-3D17F2B1C332}" type="slidenum">
              <a:rPr lang="en-US" smtClean="0"/>
              <a:t>‹#›</a:t>
            </a:fld>
            <a:endParaRPr lang="en-US"/>
          </a:p>
        </p:txBody>
      </p:sp>
    </p:spTree>
    <p:extLst>
      <p:ext uri="{BB962C8B-B14F-4D97-AF65-F5344CB8AC3E}">
        <p14:creationId xmlns:p14="http://schemas.microsoft.com/office/powerpoint/2010/main" val="139805130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1828434"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326" indent="-457109" algn="l" defTabSz="1828434"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543" indent="-457109" algn="l" defTabSz="1828434"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760"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977"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jpeg"/><Relationship Id="rId6"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5" Type="http://schemas.openxmlformats.org/officeDocument/2006/relationships/image" Target="../media/image33.jp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9" Type="http://schemas.openxmlformats.org/officeDocument/2006/relationships/image" Target="../media/image44.jpeg"/><Relationship Id="rId20" Type="http://schemas.openxmlformats.org/officeDocument/2006/relationships/image" Target="../media/image53.jpeg"/><Relationship Id="rId21" Type="http://schemas.openxmlformats.org/officeDocument/2006/relationships/image" Target="../media/image54.png"/><Relationship Id="rId22" Type="http://schemas.openxmlformats.org/officeDocument/2006/relationships/image" Target="../media/image55.png"/><Relationship Id="rId23" Type="http://schemas.openxmlformats.org/officeDocument/2006/relationships/image" Target="../media/image56.png"/><Relationship Id="rId24" Type="http://schemas.openxmlformats.org/officeDocument/2006/relationships/image" Target="../media/image57.jpeg"/><Relationship Id="rId25" Type="http://schemas.openxmlformats.org/officeDocument/2006/relationships/image" Target="../media/image58.png"/><Relationship Id="rId26" Type="http://schemas.openxmlformats.org/officeDocument/2006/relationships/image" Target="../media/image59.png"/><Relationship Id="rId27" Type="http://schemas.openxmlformats.org/officeDocument/2006/relationships/image" Target="../media/image60.png"/><Relationship Id="rId28" Type="http://schemas.openxmlformats.org/officeDocument/2006/relationships/image" Target="../media/image61.png"/><Relationship Id="rId10" Type="http://schemas.openxmlformats.org/officeDocument/2006/relationships/image" Target="../media/image45.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jpe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jpeg"/><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png"/><Relationship Id="rId7" Type="http://schemas.openxmlformats.org/officeDocument/2006/relationships/image" Target="../media/image42.jpeg"/><Relationship Id="rId8"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jpeg"/><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 Id="rId3" Type="http://schemas.openxmlformats.org/officeDocument/2006/relationships/image" Target="../media/image67.jp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69.emf"/><Relationship Id="rId1" Type="http://schemas.openxmlformats.org/officeDocument/2006/relationships/slideLayout" Target="../slideLayouts/slideLayout7.xml"/><Relationship Id="rId2" Type="http://schemas.openxmlformats.org/officeDocument/2006/relationships/image" Target="../media/image6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jpeg"/><Relationship Id="rId6"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1.jpeg"/><Relationship Id="rId5"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74.jpeg"/><Relationship Id="rId5" Type="http://schemas.openxmlformats.org/officeDocument/2006/relationships/image" Target="../media/image75.jpeg"/><Relationship Id="rId6"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microsoft.com/office/2007/relationships/hdphoto" Target="../media/hdphoto2.wdp"/><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33.jp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6.emf"/><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jpe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1"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87.jpeg"/><Relationship Id="rId4" Type="http://schemas.openxmlformats.org/officeDocument/2006/relationships/image" Target="../media/image88.jpeg"/><Relationship Id="rId5" Type="http://schemas.openxmlformats.org/officeDocument/2006/relationships/image" Target="../media/image89.jpeg"/><Relationship Id="rId6" Type="http://schemas.openxmlformats.org/officeDocument/2006/relationships/image" Target="../media/image90.png"/><Relationship Id="rId7" Type="http://schemas.openxmlformats.org/officeDocument/2006/relationships/image" Target="../media/image91.jpeg"/><Relationship Id="rId8" Type="http://schemas.openxmlformats.org/officeDocument/2006/relationships/image" Target="../media/image92.jpeg"/><Relationship Id="rId9" Type="http://schemas.openxmlformats.org/officeDocument/2006/relationships/image" Target="../media/image93.jpeg"/><Relationship Id="rId1" Type="http://schemas.openxmlformats.org/officeDocument/2006/relationships/slideLayout" Target="../slideLayouts/slideLayout7.xml"/><Relationship Id="rId2" Type="http://schemas.openxmlformats.org/officeDocument/2006/relationships/image" Target="../media/image8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jpg"/><Relationship Id="rId3" Type="http://schemas.openxmlformats.org/officeDocument/2006/relationships/image" Target="../media/image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eg"/><Relationship Id="rId3"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7.xml"/><Relationship Id="rId2" Type="http://schemas.openxmlformats.org/officeDocument/2006/relationships/image" Target="../media/image8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jpeg"/><Relationship Id="rId3"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png"/><Relationship Id="rId3" Type="http://schemas.openxmlformats.org/officeDocument/2006/relationships/image" Target="../media/image9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png"/><Relationship Id="rId3" Type="http://schemas.openxmlformats.org/officeDocument/2006/relationships/image" Target="../media/image86.jp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2.jpeg"/><Relationship Id="rId1" Type="http://schemas.openxmlformats.org/officeDocument/2006/relationships/slideLayout" Target="../slideLayouts/slideLayout7.xml"/><Relationship Id="rId2" Type="http://schemas.openxmlformats.org/officeDocument/2006/relationships/image" Target="../media/image73.jpe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103.png"/><Relationship Id="rId6" Type="http://schemas.openxmlformats.org/officeDocument/2006/relationships/image" Target="../media/image24.jpeg"/><Relationship Id="rId7"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jpeg"/><Relationship Id="rId5" Type="http://schemas.openxmlformats.org/officeDocument/2006/relationships/image" Target="../media/image106.jpeg"/><Relationship Id="rId6" Type="http://schemas.openxmlformats.org/officeDocument/2006/relationships/image" Target="../media/image107.jpeg"/><Relationship Id="rId7" Type="http://schemas.microsoft.com/office/2007/relationships/hdphoto" Target="../media/hdphoto7.wdp"/><Relationship Id="rId8" Type="http://schemas.openxmlformats.org/officeDocument/2006/relationships/image" Target="../media/image108.JP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4" Type="http://schemas.microsoft.com/office/2007/relationships/hdphoto" Target="../media/hdphoto3.wdp"/><Relationship Id="rId5" Type="http://schemas.openxmlformats.org/officeDocument/2006/relationships/image" Target="../media/image109.png"/><Relationship Id="rId6" Type="http://schemas.openxmlformats.org/officeDocument/2006/relationships/image" Target="../media/image103.png"/><Relationship Id="rId7" Type="http://schemas.openxmlformats.org/officeDocument/2006/relationships/image" Target="../media/image110.jpe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24.jpeg"/><Relationship Id="rId5"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5.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7.jpeg"/><Relationship Id="rId5"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8.JP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6.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9.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09.png"/><Relationship Id="rId5" Type="http://schemas.openxmlformats.org/officeDocument/2006/relationships/image" Target="../media/image110.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2.png"/><Relationship Id="rId5" Type="http://schemas.openxmlformats.org/officeDocument/2006/relationships/image" Target="../media/image113.jpg"/><Relationship Id="rId6" Type="http://schemas.openxmlformats.org/officeDocument/2006/relationships/image" Target="../media/image114.jpg"/><Relationship Id="rId1" Type="http://schemas.openxmlformats.org/officeDocument/2006/relationships/slideLayout" Target="../slideLayouts/slideLayout7.xml"/><Relationship Id="rId2" Type="http://schemas.openxmlformats.org/officeDocument/2006/relationships/image" Target="../media/image73.jpeg"/></Relationships>
</file>

<file path=ppt/slides/_rels/slide56.xml.rels><?xml version="1.0" encoding="UTF-8" standalone="yes"?>
<Relationships xmlns="http://schemas.openxmlformats.org/package/2006/relationships"><Relationship Id="rId3" Type="http://schemas.openxmlformats.org/officeDocument/2006/relationships/image" Target="../media/image116.jpg"/><Relationship Id="rId4" Type="http://schemas.openxmlformats.org/officeDocument/2006/relationships/image" Target="../media/image117.png"/><Relationship Id="rId5" Type="http://schemas.openxmlformats.org/officeDocument/2006/relationships/image" Target="../media/image118.jpg"/><Relationship Id="rId6" Type="http://schemas.openxmlformats.org/officeDocument/2006/relationships/image" Target="../media/image119.jpg"/><Relationship Id="rId1" Type="http://schemas.openxmlformats.org/officeDocument/2006/relationships/slideLayout" Target="../slideLayouts/slideLayout7.xml"/><Relationship Id="rId2" Type="http://schemas.openxmlformats.org/officeDocument/2006/relationships/image" Target="../media/image115.png"/></Relationships>
</file>

<file path=ppt/slides/_rels/slide57.xml.rels><?xml version="1.0" encoding="UTF-8" standalone="yes"?>
<Relationships xmlns="http://schemas.openxmlformats.org/package/2006/relationships"><Relationship Id="rId3" Type="http://schemas.openxmlformats.org/officeDocument/2006/relationships/image" Target="../media/image120.emf"/><Relationship Id="rId4" Type="http://schemas.openxmlformats.org/officeDocument/2006/relationships/image" Target="../media/image121.tiff"/><Relationship Id="rId5" Type="http://schemas.openxmlformats.org/officeDocument/2006/relationships/image" Target="../media/image122.png"/><Relationship Id="rId6" Type="http://schemas.openxmlformats.org/officeDocument/2006/relationships/image" Target="../media/image123.emf"/><Relationship Id="rId1" Type="http://schemas.openxmlformats.org/officeDocument/2006/relationships/slideLayout" Target="../slideLayouts/slideLayout7.xml"/><Relationship Id="rId2"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png"/><Relationship Id="rId5" Type="http://schemas.openxmlformats.org/officeDocument/2006/relationships/image" Target="../media/image126.jpg"/><Relationship Id="rId6" Type="http://schemas.openxmlformats.org/officeDocument/2006/relationships/image" Target="../media/image127.png"/><Relationship Id="rId1" Type="http://schemas.openxmlformats.org/officeDocument/2006/relationships/slideLayout" Target="../slideLayouts/slideLayout7.xml"/><Relationship Id="rId2"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28.jpeg"/><Relationship Id="rId4" Type="http://schemas.openxmlformats.org/officeDocument/2006/relationships/image" Target="../media/image129.jpg"/><Relationship Id="rId5" Type="http://schemas.openxmlformats.org/officeDocument/2006/relationships/image" Target="../media/image130.jpg"/><Relationship Id="rId6" Type="http://schemas.openxmlformats.org/officeDocument/2006/relationships/image" Target="../media/image131.jpg"/><Relationship Id="rId1" Type="http://schemas.openxmlformats.org/officeDocument/2006/relationships/slideLayout" Target="../slideLayouts/slideLayout7.xml"/><Relationship Id="rId2"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33.jpg"/><Relationship Id="rId4" Type="http://schemas.openxmlformats.org/officeDocument/2006/relationships/image" Target="../media/image134.emf"/><Relationship Id="rId1" Type="http://schemas.openxmlformats.org/officeDocument/2006/relationships/slideLayout" Target="../slideLayouts/slideLayout7.xml"/><Relationship Id="rId2" Type="http://schemas.openxmlformats.org/officeDocument/2006/relationships/image" Target="../media/image132.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6.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7.png"/><Relationship Id="rId3" Type="http://schemas.openxmlformats.org/officeDocument/2006/relationships/image" Target="../media/image1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7.png"/><Relationship Id="rId3" Type="http://schemas.openxmlformats.org/officeDocument/2006/relationships/image" Target="../media/image139.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microsoft.com/office/2007/relationships/hdphoto" Target="../media/hdphoto2.wdp"/><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0.jpeg"/><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3.jpeg"/><Relationship Id="rId4" Type="http://schemas.openxmlformats.org/officeDocument/2006/relationships/image" Target="../media/image2.png"/><Relationship Id="rId5" Type="http://schemas.openxmlformats.org/officeDocument/2006/relationships/image" Target="../media/image144.jpg"/><Relationship Id="rId6" Type="http://schemas.openxmlformats.org/officeDocument/2006/relationships/image" Target="../media/image145.jpg"/><Relationship Id="rId7" Type="http://schemas.openxmlformats.org/officeDocument/2006/relationships/image" Target="../media/image146.jp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77.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4.jpg"/><Relationship Id="rId5" Type="http://schemas.openxmlformats.org/officeDocument/2006/relationships/image" Target="../media/image145.jpg"/><Relationship Id="rId6" Type="http://schemas.openxmlformats.org/officeDocument/2006/relationships/image" Target="../media/image146.jp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78.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jpg"/><Relationship Id="rId5" Type="http://schemas.openxmlformats.org/officeDocument/2006/relationships/image" Target="../media/image149.jpg"/><Relationship Id="rId6" Type="http://schemas.openxmlformats.org/officeDocument/2006/relationships/image" Target="../media/image150.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9.jpg"/><Relationship Id="rId5" Type="http://schemas.openxmlformats.org/officeDocument/2006/relationships/image" Target="../media/image151.png"/><Relationship Id="rId6" Type="http://schemas.openxmlformats.org/officeDocument/2006/relationships/image" Target="../media/image152.png"/><Relationship Id="rId7" Type="http://schemas.openxmlformats.org/officeDocument/2006/relationships/image" Target="../media/image153.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emf"/><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4.jpeg"/><Relationship Id="rId4" Type="http://schemas.openxmlformats.org/officeDocument/2006/relationships/image" Target="../media/image2.png"/><Relationship Id="rId5" Type="http://schemas.openxmlformats.org/officeDocument/2006/relationships/image" Target="../media/image155.png"/><Relationship Id="rId6" Type="http://schemas.openxmlformats.org/officeDocument/2006/relationships/image" Target="../media/image156.em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7.png"/><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8.png"/><Relationship Id="rId5" Type="http://schemas.openxmlformats.org/officeDocument/2006/relationships/image" Target="../media/image159.jpeg"/><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60.jp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jpeg"/><Relationship Id="rId3"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png"/><Relationship Id="rId3" Type="http://schemas.openxmlformats.org/officeDocument/2006/relationships/image" Target="../media/image163.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4.png"/><Relationship Id="rId1" Type="http://schemas.openxmlformats.org/officeDocument/2006/relationships/slideLayout" Target="../slideLayouts/slideLayout7.xml"/><Relationship Id="rId2" Type="http://schemas.openxmlformats.org/officeDocument/2006/relationships/image" Target="../media/image140.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D99AA18F-B182-2945-9C10-882A36249D93}"/>
              </a:ext>
            </a:extLst>
          </p:cNvPr>
          <p:cNvCxnSpPr>
            <a:cxnSpLocks/>
          </p:cNvCxnSpPr>
          <p:nvPr/>
        </p:nvCxnSpPr>
        <p:spPr>
          <a:xfrm flipV="1">
            <a:off x="3460449" y="4506083"/>
            <a:ext cx="18148845" cy="16865"/>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xmlns="" id="{BEA24291-8DC7-A24F-9A03-A3A6964FCEE5}"/>
              </a:ext>
            </a:extLst>
          </p:cNvPr>
          <p:cNvCxnSpPr>
            <a:cxnSpLocks/>
          </p:cNvCxnSpPr>
          <p:nvPr/>
        </p:nvCxnSpPr>
        <p:spPr>
          <a:xfrm>
            <a:off x="3460448" y="453233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E3B7365F-78E5-3A41-9BBA-7B58D5206ABB}"/>
              </a:ext>
            </a:extLst>
          </p:cNvPr>
          <p:cNvSpPr/>
          <p:nvPr/>
        </p:nvSpPr>
        <p:spPr>
          <a:xfrm>
            <a:off x="10256714" y="3304860"/>
            <a:ext cx="3705130" cy="726970"/>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3199" dirty="0">
                <a:latin typeface="Montserrat" charset="0"/>
                <a:ea typeface="Montserrat" charset="0"/>
                <a:cs typeface="Montserrat" charset="0"/>
              </a:rPr>
              <a:t>TRANG CHỦ</a:t>
            </a:r>
            <a:endParaRPr lang="en-US" sz="3199" dirty="0">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D3F36A45-312B-DA4E-A063-AD937A75A061}"/>
              </a:ext>
            </a:extLst>
          </p:cNvPr>
          <p:cNvSpPr/>
          <p:nvPr/>
        </p:nvSpPr>
        <p:spPr>
          <a:xfrm>
            <a:off x="2297739" y="5435545"/>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400" dirty="0" err="1">
                <a:solidFill>
                  <a:schemeClr val="bg1"/>
                </a:solidFill>
                <a:latin typeface="Montserrat" charset="0"/>
                <a:ea typeface="Montserrat" charset="0"/>
                <a:cs typeface="Montserrat" charset="0"/>
              </a:rPr>
              <a:t>Về Mibrand Vietnam</a:t>
            </a:r>
            <a:endParaRPr lang="en-US" sz="2400" dirty="0">
              <a:solidFill>
                <a:schemeClr val="bg1"/>
              </a:solidFill>
              <a:latin typeface="Montserrat" charset="0"/>
              <a:ea typeface="Montserrat" charset="0"/>
              <a:cs typeface="Montserrat" charset="0"/>
            </a:endParaRPr>
          </a:p>
        </p:txBody>
      </p:sp>
      <p:cxnSp>
        <p:nvCxnSpPr>
          <p:cNvPr id="15" name="Straight Connector 14">
            <a:extLst>
              <a:ext uri="{FF2B5EF4-FFF2-40B4-BE49-F238E27FC236}">
                <a16:creationId xmlns:a16="http://schemas.microsoft.com/office/drawing/2014/main" xmlns="" id="{7B4C202E-69E1-5A4A-8CF5-7A9127DF1255}"/>
              </a:ext>
            </a:extLst>
          </p:cNvPr>
          <p:cNvCxnSpPr>
            <a:cxnSpLocks/>
          </p:cNvCxnSpPr>
          <p:nvPr/>
        </p:nvCxnSpPr>
        <p:spPr>
          <a:xfrm>
            <a:off x="12117847" y="4003879"/>
            <a:ext cx="0" cy="4970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A1AEAD43-FD20-C248-91B7-9C8D540325B7}"/>
              </a:ext>
            </a:extLst>
          </p:cNvPr>
          <p:cNvCxnSpPr>
            <a:cxnSpLocks/>
          </p:cNvCxnSpPr>
          <p:nvPr/>
        </p:nvCxnSpPr>
        <p:spPr>
          <a:xfrm>
            <a:off x="3460448" y="6426869"/>
            <a:ext cx="0" cy="3524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60ED982B-F2E4-0147-8D04-1C81E1CC5D9B}"/>
              </a:ext>
            </a:extLst>
          </p:cNvPr>
          <p:cNvSpPr/>
          <p:nvPr/>
        </p:nvSpPr>
        <p:spPr>
          <a:xfrm>
            <a:off x="2295564" y="6759144"/>
            <a:ext cx="2356132" cy="985271"/>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200" dirty="0" err="1">
                <a:latin typeface="Montserrat" charset="0"/>
                <a:ea typeface="Montserrat" charset="0"/>
                <a:cs typeface="Montserrat" charset="0"/>
              </a:rPr>
              <a:t>Về Mibrand Vietnam</a:t>
            </a:r>
            <a:endParaRPr lang="en-US" sz="2200" dirty="0">
              <a:latin typeface="Montserrat" charset="0"/>
              <a:ea typeface="Montserrat" charset="0"/>
              <a:cs typeface="Montserrat" charset="0"/>
            </a:endParaRPr>
          </a:p>
        </p:txBody>
      </p:sp>
      <p:cxnSp>
        <p:nvCxnSpPr>
          <p:cNvPr id="26" name="Straight Connector 25">
            <a:extLst>
              <a:ext uri="{FF2B5EF4-FFF2-40B4-BE49-F238E27FC236}">
                <a16:creationId xmlns:a16="http://schemas.microsoft.com/office/drawing/2014/main" xmlns="" id="{E623F904-7A31-9748-8DAE-34F0410EBC62}"/>
              </a:ext>
            </a:extLst>
          </p:cNvPr>
          <p:cNvCxnSpPr>
            <a:cxnSpLocks/>
          </p:cNvCxnSpPr>
          <p:nvPr/>
        </p:nvCxnSpPr>
        <p:spPr>
          <a:xfrm>
            <a:off x="3460448" y="7759862"/>
            <a:ext cx="0" cy="67411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E0F3309F-41D0-AB4A-AEFE-103925279CFD}"/>
              </a:ext>
            </a:extLst>
          </p:cNvPr>
          <p:cNvSpPr/>
          <p:nvPr/>
        </p:nvSpPr>
        <p:spPr>
          <a:xfrm>
            <a:off x="2298357" y="8270932"/>
            <a:ext cx="2353338" cy="726970"/>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200" dirty="0">
                <a:latin typeface="Montserrat" charset="0"/>
                <a:ea typeface="Montserrat" charset="0"/>
                <a:cs typeface="Montserrat" charset="0"/>
              </a:rPr>
              <a:t>Về </a:t>
            </a:r>
            <a:r>
              <a:rPr lang="en-US" sz="2200" dirty="0">
                <a:latin typeface="Montserrat" charset="0"/>
                <a:ea typeface="Montserrat" charset="0"/>
                <a:cs typeface="Montserrat" charset="0"/>
              </a:rPr>
              <a:t>MVV Group</a:t>
            </a:r>
          </a:p>
        </p:txBody>
      </p:sp>
      <p:cxnSp>
        <p:nvCxnSpPr>
          <p:cNvPr id="28" name="Straight Connector 27">
            <a:extLst>
              <a:ext uri="{FF2B5EF4-FFF2-40B4-BE49-F238E27FC236}">
                <a16:creationId xmlns:a16="http://schemas.microsoft.com/office/drawing/2014/main" xmlns="" id="{F6CB20B2-0F55-714F-8F53-B3C98308D3E1}"/>
              </a:ext>
            </a:extLst>
          </p:cNvPr>
          <p:cNvCxnSpPr>
            <a:cxnSpLocks/>
            <a:stCxn id="27" idx="2"/>
          </p:cNvCxnSpPr>
          <p:nvPr/>
        </p:nvCxnSpPr>
        <p:spPr>
          <a:xfrm flipH="1">
            <a:off x="3460448" y="8997902"/>
            <a:ext cx="14578" cy="68143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7505B17E-9910-5044-9D7A-0C00A900C365}"/>
              </a:ext>
            </a:extLst>
          </p:cNvPr>
          <p:cNvSpPr/>
          <p:nvPr/>
        </p:nvSpPr>
        <p:spPr>
          <a:xfrm>
            <a:off x="2258840" y="9679335"/>
            <a:ext cx="2525719" cy="1058907"/>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100" dirty="0" err="1">
                <a:latin typeface="Montserrat" charset="0"/>
                <a:ea typeface="Montserrat" charset="0"/>
                <a:cs typeface="Montserrat" charset="0"/>
              </a:rPr>
              <a:t>Đội ngũ chuyên gia của chúng tôi</a:t>
            </a:r>
            <a:endParaRPr lang="en-US" sz="2100" dirty="0">
              <a:latin typeface="Montserrat" charset="0"/>
              <a:ea typeface="Montserrat" charset="0"/>
              <a:cs typeface="Montserrat" charset="0"/>
            </a:endParaRPr>
          </a:p>
        </p:txBody>
      </p:sp>
      <p:cxnSp>
        <p:nvCxnSpPr>
          <p:cNvPr id="40" name="Straight Connector 39">
            <a:extLst>
              <a:ext uri="{FF2B5EF4-FFF2-40B4-BE49-F238E27FC236}">
                <a16:creationId xmlns:a16="http://schemas.microsoft.com/office/drawing/2014/main" xmlns="" id="{363BEBB6-5EED-9C4A-B16C-B07343C80F7E}"/>
              </a:ext>
            </a:extLst>
          </p:cNvPr>
          <p:cNvCxnSpPr>
            <a:cxnSpLocks/>
          </p:cNvCxnSpPr>
          <p:nvPr/>
        </p:nvCxnSpPr>
        <p:spPr>
          <a:xfrm>
            <a:off x="6331313" y="453233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xmlns="" id="{14734747-53EF-BB40-9F42-83A21CF2BAD7}"/>
              </a:ext>
            </a:extLst>
          </p:cNvPr>
          <p:cNvSpPr/>
          <p:nvPr/>
        </p:nvSpPr>
        <p:spPr>
          <a:xfrm>
            <a:off x="5168605" y="5435545"/>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400" dirty="0" err="1">
                <a:solidFill>
                  <a:schemeClr val="bg1"/>
                </a:solidFill>
                <a:latin typeface="Montserrat" charset="0"/>
                <a:ea typeface="Montserrat" charset="0"/>
                <a:cs typeface="Montserrat" charset="0"/>
              </a:rPr>
              <a:t>Portfolio</a:t>
            </a:r>
            <a:endParaRPr lang="en-US" sz="2400" dirty="0">
              <a:solidFill>
                <a:schemeClr val="bg1"/>
              </a:solidFill>
              <a:latin typeface="Montserrat" charset="0"/>
              <a:ea typeface="Montserrat" charset="0"/>
              <a:cs typeface="Montserrat" charset="0"/>
            </a:endParaRPr>
          </a:p>
        </p:txBody>
      </p:sp>
      <p:cxnSp>
        <p:nvCxnSpPr>
          <p:cNvPr id="48" name="Straight Connector 47">
            <a:extLst>
              <a:ext uri="{FF2B5EF4-FFF2-40B4-BE49-F238E27FC236}">
                <a16:creationId xmlns:a16="http://schemas.microsoft.com/office/drawing/2014/main" xmlns="" id="{290E96FB-75C3-874C-A92F-049BF2CCC265}"/>
              </a:ext>
            </a:extLst>
          </p:cNvPr>
          <p:cNvCxnSpPr>
            <a:cxnSpLocks/>
          </p:cNvCxnSpPr>
          <p:nvPr/>
        </p:nvCxnSpPr>
        <p:spPr>
          <a:xfrm>
            <a:off x="10288572" y="451547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xmlns="" id="{085F9A68-933F-164C-A598-1B4C2E7B51BB}"/>
              </a:ext>
            </a:extLst>
          </p:cNvPr>
          <p:cNvSpPr/>
          <p:nvPr/>
        </p:nvSpPr>
        <p:spPr>
          <a:xfrm>
            <a:off x="9103834" y="5418686"/>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solidFill>
                  <a:schemeClr val="bg1"/>
                </a:solidFill>
                <a:latin typeface="Montserrat" charset="0"/>
                <a:ea typeface="Montserrat" charset="0"/>
                <a:cs typeface="Montserrat" charset="0"/>
              </a:rPr>
              <a:t>Sản</a:t>
            </a:r>
            <a:r>
              <a:rPr lang="en-US" sz="2400" dirty="0">
                <a:solidFill>
                  <a:schemeClr val="bg1"/>
                </a:solidFill>
                <a:latin typeface="Montserrat" charset="0"/>
                <a:ea typeface="Montserrat" charset="0"/>
                <a:cs typeface="Montserrat" charset="0"/>
              </a:rPr>
              <a:t> </a:t>
            </a:r>
            <a:r>
              <a:rPr lang="en-US" sz="2400" dirty="0" err="1">
                <a:solidFill>
                  <a:schemeClr val="bg1"/>
                </a:solidFill>
                <a:latin typeface="Montserrat" charset="0"/>
                <a:ea typeface="Montserrat" charset="0"/>
                <a:cs typeface="Montserrat" charset="0"/>
              </a:rPr>
              <a:t>phẩm</a:t>
            </a:r>
            <a:r>
              <a:rPr lang="en-US" sz="2400" dirty="0">
                <a:solidFill>
                  <a:schemeClr val="bg1"/>
                </a:solidFill>
                <a:latin typeface="Montserrat" charset="0"/>
                <a:ea typeface="Montserrat" charset="0"/>
                <a:cs typeface="Montserrat" charset="0"/>
              </a:rPr>
              <a:t> </a:t>
            </a:r>
            <a:r>
              <a:rPr lang="en-US" sz="2400" dirty="0" err="1">
                <a:solidFill>
                  <a:schemeClr val="bg1"/>
                </a:solidFill>
                <a:latin typeface="Montserrat" charset="0"/>
                <a:ea typeface="Montserrat" charset="0"/>
                <a:cs typeface="Montserrat" charset="0"/>
              </a:rPr>
              <a:t>và</a:t>
            </a:r>
            <a:r>
              <a:rPr lang="en-US" sz="2400" dirty="0">
                <a:solidFill>
                  <a:schemeClr val="bg1"/>
                </a:solidFill>
                <a:latin typeface="Montserrat" charset="0"/>
                <a:ea typeface="Montserrat" charset="0"/>
                <a:cs typeface="Montserrat" charset="0"/>
              </a:rPr>
              <a:t> </a:t>
            </a:r>
            <a:r>
              <a:rPr lang="en-US" sz="2400" dirty="0" err="1">
                <a:solidFill>
                  <a:schemeClr val="bg1"/>
                </a:solidFill>
                <a:latin typeface="Montserrat" charset="0"/>
                <a:ea typeface="Montserrat" charset="0"/>
                <a:cs typeface="Montserrat" charset="0"/>
              </a:rPr>
              <a:t>dịch</a:t>
            </a:r>
            <a:r>
              <a:rPr lang="en-US" sz="2400" dirty="0">
                <a:solidFill>
                  <a:schemeClr val="bg1"/>
                </a:solidFill>
                <a:latin typeface="Montserrat" charset="0"/>
                <a:ea typeface="Montserrat" charset="0"/>
                <a:cs typeface="Montserrat" charset="0"/>
              </a:rPr>
              <a:t> </a:t>
            </a:r>
            <a:r>
              <a:rPr lang="en-US" sz="2400" dirty="0" err="1">
                <a:solidFill>
                  <a:schemeClr val="bg1"/>
                </a:solidFill>
                <a:latin typeface="Montserrat" charset="0"/>
                <a:ea typeface="Montserrat" charset="0"/>
                <a:cs typeface="Montserrat" charset="0"/>
              </a:rPr>
              <a:t>vụ</a:t>
            </a:r>
            <a:endParaRPr lang="en-US" sz="2400" dirty="0">
              <a:solidFill>
                <a:schemeClr val="bg1"/>
              </a:solidFill>
              <a:latin typeface="Montserrat" charset="0"/>
              <a:ea typeface="Montserrat" charset="0"/>
              <a:cs typeface="Montserrat" charset="0"/>
            </a:endParaRPr>
          </a:p>
        </p:txBody>
      </p:sp>
      <p:sp>
        <p:nvSpPr>
          <p:cNvPr id="64" name="Rectangle 63">
            <a:extLst>
              <a:ext uri="{FF2B5EF4-FFF2-40B4-BE49-F238E27FC236}">
                <a16:creationId xmlns:a16="http://schemas.microsoft.com/office/drawing/2014/main" xmlns="" id="{701C4628-3B21-6442-8811-030A0ABB0309}"/>
              </a:ext>
            </a:extLst>
          </p:cNvPr>
          <p:cNvSpPr/>
          <p:nvPr/>
        </p:nvSpPr>
        <p:spPr>
          <a:xfrm>
            <a:off x="9004278" y="6759145"/>
            <a:ext cx="2553067" cy="991324"/>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solidFill>
                  <a:schemeClr val="bg1"/>
                </a:solidFill>
                <a:latin typeface="Montserrat" charset="0"/>
                <a:ea typeface="Montserrat" charset="0"/>
                <a:cs typeface="Montserrat" charset="0"/>
              </a:rPr>
              <a:t>Dịch</a:t>
            </a:r>
            <a:r>
              <a:rPr lang="en-US" sz="2400" dirty="0">
                <a:solidFill>
                  <a:schemeClr val="bg1"/>
                </a:solidFill>
                <a:latin typeface="Montserrat" charset="0"/>
                <a:ea typeface="Montserrat" charset="0"/>
                <a:cs typeface="Montserrat" charset="0"/>
              </a:rPr>
              <a:t> </a:t>
            </a:r>
            <a:r>
              <a:rPr lang="en-US" sz="2400" dirty="0" err="1">
                <a:solidFill>
                  <a:schemeClr val="bg1"/>
                </a:solidFill>
                <a:latin typeface="Montserrat" charset="0"/>
                <a:ea typeface="Montserrat" charset="0"/>
                <a:cs typeface="Montserrat" charset="0"/>
              </a:rPr>
              <a:t>vụ </a:t>
            </a:r>
            <a:r>
              <a:rPr lang="vi-VN" sz="2400" dirty="0" err="1">
                <a:solidFill>
                  <a:schemeClr val="bg1"/>
                </a:solidFill>
                <a:latin typeface="Montserrat" charset="0"/>
                <a:ea typeface="Montserrat" charset="0"/>
                <a:cs typeface="Montserrat" charset="0"/>
              </a:rPr>
              <a:t>tư vấn thương hiệu</a:t>
            </a:r>
            <a:endParaRPr lang="en-US" sz="2400" dirty="0">
              <a:solidFill>
                <a:schemeClr val="bg1"/>
              </a:solidFill>
              <a:latin typeface="Montserrat" charset="0"/>
              <a:ea typeface="Montserrat" charset="0"/>
              <a:cs typeface="Montserrat" charset="0"/>
            </a:endParaRPr>
          </a:p>
        </p:txBody>
      </p:sp>
      <p:cxnSp>
        <p:nvCxnSpPr>
          <p:cNvPr id="84" name="Straight Connector 83">
            <a:extLst>
              <a:ext uri="{FF2B5EF4-FFF2-40B4-BE49-F238E27FC236}">
                <a16:creationId xmlns:a16="http://schemas.microsoft.com/office/drawing/2014/main" xmlns="" id="{84B6439A-000A-5146-8372-7398419B768F}"/>
              </a:ext>
            </a:extLst>
          </p:cNvPr>
          <p:cNvCxnSpPr>
            <a:cxnSpLocks/>
            <a:stCxn id="49" idx="2"/>
            <a:endCxn id="64" idx="0"/>
          </p:cNvCxnSpPr>
          <p:nvPr/>
        </p:nvCxnSpPr>
        <p:spPr>
          <a:xfrm>
            <a:off x="10280812" y="6410010"/>
            <a:ext cx="0" cy="3491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7ED5A5BA-B7E6-254D-9102-7DF12496D8F2}"/>
              </a:ext>
            </a:extLst>
          </p:cNvPr>
          <p:cNvCxnSpPr>
            <a:cxnSpLocks/>
          </p:cNvCxnSpPr>
          <p:nvPr/>
        </p:nvCxnSpPr>
        <p:spPr>
          <a:xfrm>
            <a:off x="14610664" y="455436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xmlns="" id="{A31ABDB6-DBE2-AA49-886F-852A999FFD72}"/>
              </a:ext>
            </a:extLst>
          </p:cNvPr>
          <p:cNvSpPr/>
          <p:nvPr/>
        </p:nvSpPr>
        <p:spPr>
          <a:xfrm>
            <a:off x="13447955" y="5457577"/>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00" dirty="0">
                <a:solidFill>
                  <a:schemeClr val="bg1"/>
                </a:solidFill>
                <a:latin typeface="Montserrat" charset="0"/>
                <a:ea typeface="Montserrat" charset="0"/>
                <a:cs typeface="Montserrat" charset="0"/>
              </a:rPr>
              <a:t>We Share</a:t>
            </a:r>
          </a:p>
        </p:txBody>
      </p:sp>
      <p:cxnSp>
        <p:nvCxnSpPr>
          <p:cNvPr id="93" name="Straight Connector 92">
            <a:extLst>
              <a:ext uri="{FF2B5EF4-FFF2-40B4-BE49-F238E27FC236}">
                <a16:creationId xmlns:a16="http://schemas.microsoft.com/office/drawing/2014/main" xmlns="" id="{4D86FF2D-E14D-B745-A97D-68092B95C526}"/>
              </a:ext>
            </a:extLst>
          </p:cNvPr>
          <p:cNvCxnSpPr>
            <a:cxnSpLocks/>
          </p:cNvCxnSpPr>
          <p:nvPr/>
        </p:nvCxnSpPr>
        <p:spPr>
          <a:xfrm>
            <a:off x="14610664" y="6448900"/>
            <a:ext cx="0" cy="80590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xmlns="" id="{DCDD4227-8BD4-184F-962D-AA1427431C63}"/>
              </a:ext>
            </a:extLst>
          </p:cNvPr>
          <p:cNvSpPr/>
          <p:nvPr/>
        </p:nvSpPr>
        <p:spPr>
          <a:xfrm>
            <a:off x="13433687" y="6817867"/>
            <a:ext cx="2353954" cy="950891"/>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err="1">
                <a:latin typeface="Montserrat" charset="0"/>
                <a:ea typeface="Montserrat" charset="0"/>
                <a:cs typeface="Montserrat" charset="0"/>
              </a:rPr>
              <a:t>Kiến thức thương hiệu</a:t>
            </a:r>
            <a:endParaRPr lang="en-US" sz="1200" dirty="0">
              <a:latin typeface="Montserrat" charset="0"/>
              <a:ea typeface="Montserrat" charset="0"/>
              <a:cs typeface="Montserrat" charset="0"/>
            </a:endParaRPr>
          </a:p>
        </p:txBody>
      </p:sp>
      <p:cxnSp>
        <p:nvCxnSpPr>
          <p:cNvPr id="95" name="Straight Connector 94">
            <a:extLst>
              <a:ext uri="{FF2B5EF4-FFF2-40B4-BE49-F238E27FC236}">
                <a16:creationId xmlns:a16="http://schemas.microsoft.com/office/drawing/2014/main" xmlns="" id="{63C013E3-112D-E14E-9E21-58A93ED1BD71}"/>
              </a:ext>
            </a:extLst>
          </p:cNvPr>
          <p:cNvCxnSpPr>
            <a:cxnSpLocks/>
            <a:stCxn id="94" idx="2"/>
          </p:cNvCxnSpPr>
          <p:nvPr/>
        </p:nvCxnSpPr>
        <p:spPr>
          <a:xfrm>
            <a:off x="14610664" y="7768758"/>
            <a:ext cx="0" cy="6652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xmlns="" id="{41DA0E80-22F9-2640-89CF-41C2868748B8}"/>
              </a:ext>
            </a:extLst>
          </p:cNvPr>
          <p:cNvSpPr/>
          <p:nvPr/>
        </p:nvSpPr>
        <p:spPr>
          <a:xfrm>
            <a:off x="13447956" y="8269091"/>
            <a:ext cx="2353954" cy="968745"/>
          </a:xfrm>
          <a:prstGeom prst="rect">
            <a:avLst/>
          </a:prstGeom>
          <a:solidFill>
            <a:srgbClr val="D5AA7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000" dirty="0">
                <a:latin typeface="Montserrat" charset="0"/>
                <a:ea typeface="Montserrat" charset="0"/>
                <a:cs typeface="Montserrat" charset="0"/>
              </a:rPr>
              <a:t>Cuộc sống thương hiệu</a:t>
            </a:r>
            <a:endParaRPr lang="en-US" sz="2000" dirty="0">
              <a:latin typeface="Montserrat" charset="0"/>
              <a:ea typeface="Montserrat" charset="0"/>
              <a:cs typeface="Montserrat" charset="0"/>
            </a:endParaRPr>
          </a:p>
        </p:txBody>
      </p:sp>
      <p:cxnSp>
        <p:nvCxnSpPr>
          <p:cNvPr id="99" name="Straight Connector 98">
            <a:extLst>
              <a:ext uri="{FF2B5EF4-FFF2-40B4-BE49-F238E27FC236}">
                <a16:creationId xmlns:a16="http://schemas.microsoft.com/office/drawing/2014/main" xmlns="" id="{F9E0C10F-F6B6-2343-822F-021957BAFDFC}"/>
              </a:ext>
            </a:extLst>
          </p:cNvPr>
          <p:cNvCxnSpPr>
            <a:cxnSpLocks/>
          </p:cNvCxnSpPr>
          <p:nvPr/>
        </p:nvCxnSpPr>
        <p:spPr>
          <a:xfrm>
            <a:off x="18349292" y="4554368"/>
            <a:ext cx="0" cy="11675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xmlns="" id="{0EC365EC-DF5B-FB4B-912D-31527BB084A8}"/>
              </a:ext>
            </a:extLst>
          </p:cNvPr>
          <p:cNvSpPr/>
          <p:nvPr/>
        </p:nvSpPr>
        <p:spPr>
          <a:xfrm>
            <a:off x="17186583" y="5457575"/>
            <a:ext cx="2353956" cy="99132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200" dirty="0">
                <a:solidFill>
                  <a:schemeClr val="bg1"/>
                </a:solidFill>
                <a:latin typeface="Montserrat" charset="0"/>
                <a:ea typeface="Montserrat" charset="0"/>
                <a:cs typeface="Montserrat" charset="0"/>
              </a:rPr>
              <a:t>Về </a:t>
            </a:r>
            <a:r>
              <a:rPr lang="en-US" sz="2200" dirty="0">
                <a:solidFill>
                  <a:schemeClr val="bg1"/>
                </a:solidFill>
                <a:latin typeface="Montserrat" charset="0"/>
                <a:ea typeface="Montserrat" charset="0"/>
                <a:cs typeface="Montserrat" charset="0"/>
              </a:rPr>
              <a:t>Brand Finance</a:t>
            </a:r>
          </a:p>
        </p:txBody>
      </p:sp>
      <p:sp>
        <p:nvSpPr>
          <p:cNvPr id="111" name="TextBox 110">
            <a:extLst>
              <a:ext uri="{FF2B5EF4-FFF2-40B4-BE49-F238E27FC236}">
                <a16:creationId xmlns:a16="http://schemas.microsoft.com/office/drawing/2014/main" xmlns="" id="{0818C825-3D00-D848-B73C-080FAFA51318}"/>
              </a:ext>
            </a:extLst>
          </p:cNvPr>
          <p:cNvSpPr txBox="1"/>
          <p:nvPr/>
        </p:nvSpPr>
        <p:spPr>
          <a:xfrm>
            <a:off x="2141064" y="4919025"/>
            <a:ext cx="1035410"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(II.)</a:t>
            </a:r>
          </a:p>
        </p:txBody>
      </p:sp>
      <p:sp>
        <p:nvSpPr>
          <p:cNvPr id="112" name="TextBox 111">
            <a:extLst>
              <a:ext uri="{FF2B5EF4-FFF2-40B4-BE49-F238E27FC236}">
                <a16:creationId xmlns:a16="http://schemas.microsoft.com/office/drawing/2014/main" xmlns="" id="{AFEADDC8-38C0-AE47-AEEC-2ECE21A208F0}"/>
              </a:ext>
            </a:extLst>
          </p:cNvPr>
          <p:cNvSpPr txBox="1"/>
          <p:nvPr/>
        </p:nvSpPr>
        <p:spPr>
          <a:xfrm>
            <a:off x="5033841" y="4941753"/>
            <a:ext cx="1152359"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a:t>
            </a:r>
            <a:r>
              <a:rPr lang="vi-VN" sz="2400">
                <a:latin typeface="Montserrat" charset="0"/>
                <a:ea typeface="Montserrat" charset="0"/>
                <a:cs typeface="Montserrat" charset="0"/>
              </a:rPr>
              <a:t>II.</a:t>
            </a:r>
            <a:r>
              <a:rPr lang="en-US" sz="2400">
                <a:latin typeface="Montserrat" charset="0"/>
                <a:ea typeface="Montserrat" charset="0"/>
                <a:cs typeface="Montserrat" charset="0"/>
              </a:rPr>
              <a:t>)</a:t>
            </a:r>
          </a:p>
        </p:txBody>
      </p:sp>
      <p:sp>
        <p:nvSpPr>
          <p:cNvPr id="113" name="TextBox 112">
            <a:extLst>
              <a:ext uri="{FF2B5EF4-FFF2-40B4-BE49-F238E27FC236}">
                <a16:creationId xmlns:a16="http://schemas.microsoft.com/office/drawing/2014/main" xmlns="" id="{CD0E722F-26DE-F14F-99CF-D9BA54C5BD73}"/>
              </a:ext>
            </a:extLst>
          </p:cNvPr>
          <p:cNvSpPr txBox="1"/>
          <p:nvPr/>
        </p:nvSpPr>
        <p:spPr>
          <a:xfrm>
            <a:off x="8912483" y="4893988"/>
            <a:ext cx="1200485"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(IV.)</a:t>
            </a:r>
          </a:p>
        </p:txBody>
      </p:sp>
      <p:sp>
        <p:nvSpPr>
          <p:cNvPr id="114" name="TextBox 113">
            <a:extLst>
              <a:ext uri="{FF2B5EF4-FFF2-40B4-BE49-F238E27FC236}">
                <a16:creationId xmlns:a16="http://schemas.microsoft.com/office/drawing/2014/main" xmlns="" id="{86176385-D6FA-FA4F-9547-F9354539A33E}"/>
              </a:ext>
            </a:extLst>
          </p:cNvPr>
          <p:cNvSpPr txBox="1"/>
          <p:nvPr/>
        </p:nvSpPr>
        <p:spPr>
          <a:xfrm>
            <a:off x="13303183" y="4885286"/>
            <a:ext cx="969259"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a:t>
            </a:r>
          </a:p>
        </p:txBody>
      </p:sp>
      <p:sp>
        <p:nvSpPr>
          <p:cNvPr id="115" name="TextBox 114">
            <a:extLst>
              <a:ext uri="{FF2B5EF4-FFF2-40B4-BE49-F238E27FC236}">
                <a16:creationId xmlns:a16="http://schemas.microsoft.com/office/drawing/2014/main" xmlns="" id="{38D5B440-B827-0D45-B935-79C136C0E4E9}"/>
              </a:ext>
            </a:extLst>
          </p:cNvPr>
          <p:cNvSpPr txBox="1"/>
          <p:nvPr/>
        </p:nvSpPr>
        <p:spPr>
          <a:xfrm>
            <a:off x="16977216" y="4903886"/>
            <a:ext cx="1308696"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(VI.)</a:t>
            </a:r>
          </a:p>
        </p:txBody>
      </p:sp>
      <p:sp>
        <p:nvSpPr>
          <p:cNvPr id="116" name="TextBox 115">
            <a:extLst>
              <a:ext uri="{FF2B5EF4-FFF2-40B4-BE49-F238E27FC236}">
                <a16:creationId xmlns:a16="http://schemas.microsoft.com/office/drawing/2014/main" xmlns="" id="{2A0F8499-1EBD-8A40-9A4D-ED65D91CBBB5}"/>
              </a:ext>
            </a:extLst>
          </p:cNvPr>
          <p:cNvSpPr txBox="1"/>
          <p:nvPr/>
        </p:nvSpPr>
        <p:spPr>
          <a:xfrm>
            <a:off x="1282213" y="6947408"/>
            <a:ext cx="1110165"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(2.1)</a:t>
            </a:r>
          </a:p>
        </p:txBody>
      </p:sp>
      <p:sp>
        <p:nvSpPr>
          <p:cNvPr id="117" name="TextBox 116">
            <a:extLst>
              <a:ext uri="{FF2B5EF4-FFF2-40B4-BE49-F238E27FC236}">
                <a16:creationId xmlns:a16="http://schemas.microsoft.com/office/drawing/2014/main" xmlns="" id="{362C5D5D-E823-214D-ABDB-DC5DC0CA0CE3}"/>
              </a:ext>
            </a:extLst>
          </p:cNvPr>
          <p:cNvSpPr txBox="1"/>
          <p:nvPr/>
        </p:nvSpPr>
        <p:spPr>
          <a:xfrm>
            <a:off x="1282213" y="8003090"/>
            <a:ext cx="1110165"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(2.2)</a:t>
            </a:r>
          </a:p>
        </p:txBody>
      </p:sp>
      <p:sp>
        <p:nvSpPr>
          <p:cNvPr id="118" name="TextBox 117">
            <a:extLst>
              <a:ext uri="{FF2B5EF4-FFF2-40B4-BE49-F238E27FC236}">
                <a16:creationId xmlns:a16="http://schemas.microsoft.com/office/drawing/2014/main" xmlns="" id="{6B6DB9FF-0A9B-AC4A-B0BF-5E2373CEAC23}"/>
              </a:ext>
            </a:extLst>
          </p:cNvPr>
          <p:cNvSpPr txBox="1"/>
          <p:nvPr/>
        </p:nvSpPr>
        <p:spPr>
          <a:xfrm>
            <a:off x="1263097" y="9234276"/>
            <a:ext cx="1110165"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(2.3)</a:t>
            </a:r>
          </a:p>
        </p:txBody>
      </p:sp>
      <p:sp>
        <p:nvSpPr>
          <p:cNvPr id="130" name="TextBox 129">
            <a:extLst>
              <a:ext uri="{FF2B5EF4-FFF2-40B4-BE49-F238E27FC236}">
                <a16:creationId xmlns:a16="http://schemas.microsoft.com/office/drawing/2014/main" xmlns="" id="{C9E2845C-2921-884F-AF9D-C428BCB3A4DA}"/>
              </a:ext>
            </a:extLst>
          </p:cNvPr>
          <p:cNvSpPr txBox="1"/>
          <p:nvPr/>
        </p:nvSpPr>
        <p:spPr>
          <a:xfrm>
            <a:off x="15629793" y="7098085"/>
            <a:ext cx="1285783"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(5.1)</a:t>
            </a:r>
          </a:p>
        </p:txBody>
      </p:sp>
      <p:sp>
        <p:nvSpPr>
          <p:cNvPr id="131" name="TextBox 130">
            <a:extLst>
              <a:ext uri="{FF2B5EF4-FFF2-40B4-BE49-F238E27FC236}">
                <a16:creationId xmlns:a16="http://schemas.microsoft.com/office/drawing/2014/main" xmlns="" id="{86E80D3D-B44A-0A4D-812D-795A04195A64}"/>
              </a:ext>
            </a:extLst>
          </p:cNvPr>
          <p:cNvSpPr txBox="1"/>
          <p:nvPr/>
        </p:nvSpPr>
        <p:spPr>
          <a:xfrm>
            <a:off x="15629793" y="8538019"/>
            <a:ext cx="1285783"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(5.2)</a:t>
            </a:r>
          </a:p>
        </p:txBody>
      </p:sp>
      <p:sp>
        <p:nvSpPr>
          <p:cNvPr id="80" name="TextBox 79">
            <a:extLst>
              <a:ext uri="{FF2B5EF4-FFF2-40B4-BE49-F238E27FC236}">
                <a16:creationId xmlns:a16="http://schemas.microsoft.com/office/drawing/2014/main" xmlns="" id="{FC2F9263-2C07-B14E-A954-D63CAD16E0D0}"/>
              </a:ext>
            </a:extLst>
          </p:cNvPr>
          <p:cNvSpPr txBox="1"/>
          <p:nvPr/>
        </p:nvSpPr>
        <p:spPr>
          <a:xfrm>
            <a:off x="10280813" y="2721554"/>
            <a:ext cx="777074"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(I.)</a:t>
            </a:r>
          </a:p>
        </p:txBody>
      </p:sp>
      <p:sp>
        <p:nvSpPr>
          <p:cNvPr id="81" name="TextBox 80">
            <a:extLst>
              <a:ext uri="{FF2B5EF4-FFF2-40B4-BE49-F238E27FC236}">
                <a16:creationId xmlns:a16="http://schemas.microsoft.com/office/drawing/2014/main" xmlns="" id="{5D7F4495-9E3C-4F20-8A3D-B55B747FABCC}"/>
              </a:ext>
            </a:extLst>
          </p:cNvPr>
          <p:cNvSpPr txBox="1"/>
          <p:nvPr/>
        </p:nvSpPr>
        <p:spPr>
          <a:xfrm>
            <a:off x="6227696" y="1036253"/>
            <a:ext cx="11763156" cy="953979"/>
          </a:xfrm>
          <a:prstGeom prst="rect">
            <a:avLst/>
          </a:prstGeom>
          <a:noFill/>
        </p:spPr>
        <p:txBody>
          <a:bodyPr wrap="none" rtlCol="0" anchor="ctr">
            <a:spAutoFit/>
          </a:bodyPr>
          <a:lstStyle/>
          <a:p>
            <a:pPr algn="ctr"/>
            <a:r>
              <a:rPr lang="vi-VN" sz="5599" b="1" dirty="0">
                <a:latin typeface="Montserrat" charset="0"/>
                <a:ea typeface="Montserrat" charset="0"/>
                <a:cs typeface="Montserrat" charset="0"/>
              </a:rPr>
              <a:t>Sơ đồ &amp; nội dung web Mibrand</a:t>
            </a:r>
            <a:endParaRPr lang="en-US" sz="5599" b="1" dirty="0">
              <a:latin typeface="Montserrat" charset="0"/>
              <a:ea typeface="Montserrat" charset="0"/>
              <a:cs typeface="Montserrat" charset="0"/>
            </a:endParaRPr>
          </a:p>
        </p:txBody>
      </p:sp>
      <p:cxnSp>
        <p:nvCxnSpPr>
          <p:cNvPr id="73" name="Straight Connector 72">
            <a:extLst>
              <a:ext uri="{FF2B5EF4-FFF2-40B4-BE49-F238E27FC236}">
                <a16:creationId xmlns:a16="http://schemas.microsoft.com/office/drawing/2014/main" xmlns="" id="{F9E0C10F-F6B6-2343-822F-021957BAFDFC}"/>
              </a:ext>
            </a:extLst>
          </p:cNvPr>
          <p:cNvCxnSpPr>
            <a:cxnSpLocks/>
          </p:cNvCxnSpPr>
          <p:nvPr/>
        </p:nvCxnSpPr>
        <p:spPr>
          <a:xfrm>
            <a:off x="21609293" y="3723590"/>
            <a:ext cx="0" cy="17727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xmlns="" id="{0EC365EC-DF5B-FB4B-912D-31527BB084A8}"/>
              </a:ext>
            </a:extLst>
          </p:cNvPr>
          <p:cNvSpPr/>
          <p:nvPr/>
        </p:nvSpPr>
        <p:spPr>
          <a:xfrm>
            <a:off x="20432315" y="3300120"/>
            <a:ext cx="2353956" cy="727404"/>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200" dirty="0">
                <a:solidFill>
                  <a:schemeClr val="bg1"/>
                </a:solidFill>
                <a:latin typeface="Montserrat" charset="0"/>
                <a:ea typeface="Montserrat" charset="0"/>
                <a:cs typeface="Montserrat" charset="0"/>
              </a:rPr>
              <a:t>Liên hệ</a:t>
            </a:r>
            <a:endParaRPr lang="en-US" sz="2200" dirty="0">
              <a:solidFill>
                <a:schemeClr val="bg1"/>
              </a:solidFill>
              <a:latin typeface="Montserrat" charset="0"/>
              <a:ea typeface="Montserrat" charset="0"/>
              <a:cs typeface="Montserrat" charset="0"/>
            </a:endParaRPr>
          </a:p>
        </p:txBody>
      </p:sp>
      <p:sp>
        <p:nvSpPr>
          <p:cNvPr id="75" name="TextBox 74">
            <a:extLst>
              <a:ext uri="{FF2B5EF4-FFF2-40B4-BE49-F238E27FC236}">
                <a16:creationId xmlns:a16="http://schemas.microsoft.com/office/drawing/2014/main" xmlns="" id="{38D5B440-B827-0D45-B935-79C136C0E4E9}"/>
              </a:ext>
            </a:extLst>
          </p:cNvPr>
          <p:cNvSpPr txBox="1"/>
          <p:nvPr/>
        </p:nvSpPr>
        <p:spPr>
          <a:xfrm>
            <a:off x="20194713" y="2773840"/>
            <a:ext cx="1308696"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(VII</a:t>
            </a:r>
            <a:r>
              <a:rPr lang="vi-VN" sz="2400">
                <a:latin typeface="Montserrat" charset="0"/>
                <a:ea typeface="Montserrat" charset="0"/>
                <a:cs typeface="Montserrat" charset="0"/>
              </a:rPr>
              <a:t>I.</a:t>
            </a:r>
            <a:r>
              <a:rPr lang="en-US" sz="2400">
                <a:latin typeface="Montserrat" charset="0"/>
                <a:ea typeface="Montserrat" charset="0"/>
                <a:cs typeface="Montserrat" charset="0"/>
              </a:rPr>
              <a:t>)</a:t>
            </a:r>
          </a:p>
        </p:txBody>
      </p:sp>
      <p:sp>
        <p:nvSpPr>
          <p:cNvPr id="76" name="Rectangle 75">
            <a:extLst>
              <a:ext uri="{FF2B5EF4-FFF2-40B4-BE49-F238E27FC236}">
                <a16:creationId xmlns:a16="http://schemas.microsoft.com/office/drawing/2014/main" xmlns="" id="{0EC365EC-DF5B-FB4B-912D-31527BB084A8}"/>
              </a:ext>
            </a:extLst>
          </p:cNvPr>
          <p:cNvSpPr/>
          <p:nvPr/>
        </p:nvSpPr>
        <p:spPr>
          <a:xfrm>
            <a:off x="20432315" y="5457575"/>
            <a:ext cx="2353956" cy="965260"/>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vi-VN" sz="2200" dirty="0">
                <a:solidFill>
                  <a:schemeClr val="bg1"/>
                </a:solidFill>
                <a:latin typeface="Montserrat" charset="0"/>
                <a:ea typeface="Montserrat" charset="0"/>
                <a:cs typeface="Montserrat" charset="0"/>
              </a:rPr>
              <a:t>Tuyển dụng</a:t>
            </a:r>
            <a:endParaRPr lang="en-US" sz="2200" dirty="0">
              <a:solidFill>
                <a:schemeClr val="bg1"/>
              </a:solidFill>
              <a:latin typeface="Montserrat" charset="0"/>
              <a:ea typeface="Montserrat" charset="0"/>
              <a:cs typeface="Montserrat" charset="0"/>
            </a:endParaRPr>
          </a:p>
        </p:txBody>
      </p:sp>
      <p:sp>
        <p:nvSpPr>
          <p:cNvPr id="77" name="TextBox 76">
            <a:extLst>
              <a:ext uri="{FF2B5EF4-FFF2-40B4-BE49-F238E27FC236}">
                <a16:creationId xmlns:a16="http://schemas.microsoft.com/office/drawing/2014/main" xmlns="" id="{38D5B440-B827-0D45-B935-79C136C0E4E9}"/>
              </a:ext>
            </a:extLst>
          </p:cNvPr>
          <p:cNvSpPr txBox="1"/>
          <p:nvPr/>
        </p:nvSpPr>
        <p:spPr>
          <a:xfrm>
            <a:off x="20088830" y="4909265"/>
            <a:ext cx="1308696" cy="461665"/>
          </a:xfrm>
          <a:prstGeom prst="rect">
            <a:avLst/>
          </a:prstGeom>
          <a:noFill/>
        </p:spPr>
        <p:txBody>
          <a:bodyPr wrap="square" rtlCol="0" anchor="ctr">
            <a:spAutoFit/>
          </a:bodyPr>
          <a:lstStyle/>
          <a:p>
            <a:pPr algn="ctr"/>
            <a:r>
              <a:rPr lang="en-US" sz="2400">
                <a:latin typeface="Montserrat" charset="0"/>
                <a:ea typeface="Montserrat" charset="0"/>
                <a:cs typeface="Montserrat" charset="0"/>
              </a:rPr>
              <a:t>(VI</a:t>
            </a:r>
            <a:r>
              <a:rPr lang="vi-VN" sz="2400">
                <a:latin typeface="Montserrat" charset="0"/>
                <a:ea typeface="Montserrat" charset="0"/>
                <a:cs typeface="Montserrat" charset="0"/>
              </a:rPr>
              <a:t>I.</a:t>
            </a:r>
            <a:r>
              <a:rPr lang="en-US" sz="2400">
                <a:latin typeface="Montserrat" charset="0"/>
                <a:ea typeface="Montserrat" charset="0"/>
                <a:cs typeface="Montserrat" charset="0"/>
              </a:rPr>
              <a:t>)</a:t>
            </a:r>
          </a:p>
        </p:txBody>
      </p:sp>
      <p:sp>
        <p:nvSpPr>
          <p:cNvPr id="78" name="TextBox 77">
            <a:extLst>
              <a:ext uri="{FF2B5EF4-FFF2-40B4-BE49-F238E27FC236}">
                <a16:creationId xmlns:a16="http://schemas.microsoft.com/office/drawing/2014/main" xmlns="" id="{C9E2845C-2921-884F-AF9D-C428BCB3A4DA}"/>
              </a:ext>
            </a:extLst>
          </p:cNvPr>
          <p:cNvSpPr txBox="1"/>
          <p:nvPr/>
        </p:nvSpPr>
        <p:spPr>
          <a:xfrm>
            <a:off x="7866158" y="7045373"/>
            <a:ext cx="1285783" cy="430887"/>
          </a:xfrm>
          <a:prstGeom prst="rect">
            <a:avLst/>
          </a:prstGeom>
          <a:noFill/>
        </p:spPr>
        <p:txBody>
          <a:bodyPr wrap="square" rtlCol="0" anchor="ctr">
            <a:spAutoFit/>
          </a:bodyPr>
          <a:lstStyle/>
          <a:p>
            <a:pPr algn="ctr"/>
            <a:r>
              <a:rPr lang="en-US" sz="2200">
                <a:latin typeface="Montserrat" charset="0"/>
                <a:ea typeface="Montserrat" charset="0"/>
                <a:cs typeface="Montserrat" charset="0"/>
              </a:rPr>
              <a:t>(4.1)</a:t>
            </a:r>
          </a:p>
        </p:txBody>
      </p:sp>
    </p:spTree>
    <p:extLst>
      <p:ext uri="{BB962C8B-B14F-4D97-AF65-F5344CB8AC3E}">
        <p14:creationId xmlns:p14="http://schemas.microsoft.com/office/powerpoint/2010/main" val="2344682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21056732" y="2748361"/>
            <a:ext cx="1853391" cy="523092"/>
          </a:xfrm>
          <a:prstGeom prst="rect">
            <a:avLst/>
          </a:prstGeom>
        </p:spPr>
        <p:txBody>
          <a:bodyPr wrap="none">
            <a:spAutoFit/>
          </a:bodyPr>
          <a:lstStyle/>
          <a:p>
            <a:pPr algn="ctr" defTabSz="1206275"/>
            <a:r>
              <a:rPr lang="en-US" sz="2799" b="1">
                <a:solidFill>
                  <a:schemeClr val="bg1"/>
                </a:solidFill>
                <a:latin typeface="Montserrat" charset="0"/>
                <a:ea typeface="Montserrat" charset="0"/>
                <a:cs typeface="Montserrat" charset="0"/>
              </a:rPr>
              <a:t>HD Bank</a:t>
            </a:r>
          </a:p>
        </p:txBody>
      </p:sp>
      <p:sp>
        <p:nvSpPr>
          <p:cNvPr id="34" name="TextBox 33">
            <a:extLst>
              <a:ext uri="{FF2B5EF4-FFF2-40B4-BE49-F238E27FC236}">
                <a16:creationId xmlns:a16="http://schemas.microsoft.com/office/drawing/2014/main" xmlns="" id="{DF15EDDF-3D63-46E0-8F86-01FBF8D27A13}"/>
              </a:ext>
            </a:extLst>
          </p:cNvPr>
          <p:cNvSpPr txBox="1"/>
          <p:nvPr/>
        </p:nvSpPr>
        <p:spPr>
          <a:xfrm>
            <a:off x="19675445" y="3420305"/>
            <a:ext cx="4910979" cy="707886"/>
          </a:xfrm>
          <a:prstGeom prst="rect">
            <a:avLst/>
          </a:prstGeom>
          <a:noFill/>
        </p:spPr>
        <p:txBody>
          <a:bodyPr wrap="square" rtlCol="0">
            <a:spAutoFit/>
          </a:bodyPr>
          <a:lstStyle/>
          <a:p>
            <a:pPr algn="ctr" defTabSz="1206275"/>
            <a:r>
              <a:rPr lang="en-US" sz="2000">
                <a:solidFill>
                  <a:schemeClr val="bg1"/>
                </a:solidFill>
                <a:latin typeface="Montserrat" charset="0"/>
                <a:ea typeface="Montserrat" charset="0"/>
                <a:cs typeface="Montserrat" charset="0"/>
              </a:rPr>
              <a:t>Chiến l</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ợc định vị &amp; phát triển th</a:t>
            </a:r>
            <a:r>
              <a:rPr lang="vi-VN" sz="2000">
                <a:solidFill>
                  <a:schemeClr val="bg1"/>
                </a:solidFill>
                <a:latin typeface="Montserrat" charset="0"/>
                <a:ea typeface="Montserrat" charset="0"/>
                <a:cs typeface="Montserrat" charset="0"/>
              </a:rPr>
              <a:t>ư</a:t>
            </a:r>
            <a:r>
              <a:rPr lang="en-US" sz="2000">
                <a:solidFill>
                  <a:schemeClr val="bg1"/>
                </a:solidFill>
                <a:latin typeface="Montserrat" charset="0"/>
                <a:ea typeface="Montserrat" charset="0"/>
                <a:cs typeface="Montserrat" charset="0"/>
              </a:rPr>
              <a:t>ơng hiệu HD Bank</a:t>
            </a:r>
          </a:p>
        </p:txBody>
      </p:sp>
      <p:pic>
        <p:nvPicPr>
          <p:cNvPr id="7" name="Picture 6">
            <a:extLst>
              <a:ext uri="{FF2B5EF4-FFF2-40B4-BE49-F238E27FC236}">
                <a16:creationId xmlns:a16="http://schemas.microsoft.com/office/drawing/2014/main" xmlns="" id="{32BFC39D-5A68-C04F-A1DB-6C9467306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2" y="501984"/>
            <a:ext cx="24215117" cy="12993142"/>
          </a:xfrm>
          <a:prstGeom prst="rect">
            <a:avLst/>
          </a:prstGeom>
        </p:spPr>
      </p:pic>
      <p:sp>
        <p:nvSpPr>
          <p:cNvPr id="39" name="TextBox 38">
            <a:extLst>
              <a:ext uri="{FF2B5EF4-FFF2-40B4-BE49-F238E27FC236}">
                <a16:creationId xmlns:a16="http://schemas.microsoft.com/office/drawing/2014/main" xmlns="" id="{FCBA7045-3887-6F47-95EC-77CE877E4B82}"/>
              </a:ext>
            </a:extLst>
          </p:cNvPr>
          <p:cNvSpPr txBox="1"/>
          <p:nvPr/>
        </p:nvSpPr>
        <p:spPr>
          <a:xfrm>
            <a:off x="5518037" y="969377"/>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Đội ngũ</a:t>
            </a:r>
            <a:r>
              <a:rPr lang="en-US" sz="5599" dirty="0">
                <a:latin typeface="Montserrat" charset="0"/>
                <a:ea typeface="Montserrat" charset="0"/>
                <a:cs typeface="Montserrat" charset="0"/>
              </a:rPr>
              <a:t> </a:t>
            </a:r>
            <a:r>
              <a:rPr lang="en-US" sz="5599" dirty="0" err="1">
                <a:latin typeface="Montserrat" charset="0"/>
                <a:ea typeface="Montserrat" charset="0"/>
                <a:cs typeface="Montserrat" charset="0"/>
              </a:rPr>
              <a:t>chuyên</a:t>
            </a:r>
            <a:r>
              <a:rPr lang="en-US" sz="5599" dirty="0">
                <a:latin typeface="Montserrat" charset="0"/>
                <a:ea typeface="Montserrat" charset="0"/>
                <a:cs typeface="Montserrat" charset="0"/>
              </a:rPr>
              <a:t> </a:t>
            </a:r>
            <a:r>
              <a:rPr lang="en-US" sz="5599" dirty="0" err="1">
                <a:latin typeface="Montserrat" charset="0"/>
                <a:ea typeface="Montserrat" charset="0"/>
                <a:cs typeface="Montserrat" charset="0"/>
              </a:rPr>
              <a:t>gia</a:t>
            </a:r>
            <a:r>
              <a:rPr lang="en-US" sz="5599" dirty="0">
                <a:latin typeface="Montserrat" charset="0"/>
                <a:ea typeface="Montserrat" charset="0"/>
                <a:cs typeface="Montserrat" charset="0"/>
              </a:rPr>
              <a:t> </a:t>
            </a:r>
            <a:r>
              <a:rPr lang="en-US" sz="5599" dirty="0" err="1">
                <a:latin typeface="Montserrat" charset="0"/>
                <a:ea typeface="Montserrat" charset="0"/>
                <a:cs typeface="Montserrat" charset="0"/>
              </a:rPr>
              <a:t>của</a:t>
            </a:r>
            <a:r>
              <a:rPr lang="en-US" sz="5599" dirty="0">
                <a:latin typeface="Montserrat" charset="0"/>
                <a:ea typeface="Montserrat" charset="0"/>
                <a:cs typeface="Montserrat" charset="0"/>
              </a:rPr>
              <a:t> </a:t>
            </a:r>
            <a:r>
              <a:rPr lang="en-US" sz="5599" dirty="0" err="1">
                <a:latin typeface="Montserrat" charset="0"/>
                <a:ea typeface="Montserrat" charset="0"/>
                <a:cs typeface="Montserrat" charset="0"/>
              </a:rPr>
              <a:t>chúng</a:t>
            </a:r>
            <a:r>
              <a:rPr lang="en-US" sz="5599" dirty="0">
                <a:latin typeface="Montserrat" charset="0"/>
                <a:ea typeface="Montserrat" charset="0"/>
                <a:cs typeface="Montserrat" charset="0"/>
              </a:rPr>
              <a:t> </a:t>
            </a:r>
            <a:r>
              <a:rPr lang="en-US" sz="5599" dirty="0" err="1">
                <a:latin typeface="Montserrat" charset="0"/>
                <a:ea typeface="Montserrat" charset="0"/>
                <a:cs typeface="Montserrat" charset="0"/>
              </a:rPr>
              <a:t>tôi</a:t>
            </a:r>
            <a:endParaRPr lang="en-US" sz="5599" dirty="0">
              <a:latin typeface="Montserrat" charset="0"/>
              <a:ea typeface="Montserrat" charset="0"/>
              <a:cs typeface="Montserrat" charset="0"/>
            </a:endParaRPr>
          </a:p>
        </p:txBody>
      </p:sp>
      <p:sp>
        <p:nvSpPr>
          <p:cNvPr id="40" name="TextBox 39">
            <a:extLst>
              <a:ext uri="{FF2B5EF4-FFF2-40B4-BE49-F238E27FC236}">
                <a16:creationId xmlns:a16="http://schemas.microsoft.com/office/drawing/2014/main" xmlns="" id="{CFFD0DE8-94F5-5049-9B12-1CDF1F9EF703}"/>
              </a:ext>
            </a:extLst>
          </p:cNvPr>
          <p:cNvSpPr txBox="1"/>
          <p:nvPr/>
        </p:nvSpPr>
        <p:spPr>
          <a:xfrm>
            <a:off x="3315583" y="2295147"/>
            <a:ext cx="18058014" cy="10618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100" dirty="0">
                <a:solidFill>
                  <a:schemeClr val="bg1">
                    <a:lumMod val="50000"/>
                  </a:schemeClr>
                </a:solidFill>
                <a:latin typeface="Montserrat" charset="0"/>
                <a:ea typeface="Montserrat" charset="0"/>
                <a:cs typeface="Montserrat" charset="0"/>
              </a:rPr>
              <a:t>Với đội ngũ chuyên gia giàu kinh nghiệm trong lĩnh vực tư vấn thương hiệu và tiếp thị - truyền thông tổng thể,</a:t>
            </a:r>
          </a:p>
          <a:p>
            <a:pPr algn="ctr"/>
            <a:r>
              <a:rPr lang="vi-VN" sz="2100" dirty="0">
                <a:solidFill>
                  <a:schemeClr val="bg1">
                    <a:lumMod val="50000"/>
                  </a:schemeClr>
                </a:solidFill>
                <a:latin typeface="Montserrat" charset="0"/>
                <a:ea typeface="Montserrat" charset="0"/>
                <a:cs typeface="Montserrat" charset="0"/>
              </a:rPr>
              <a:t>Mibrand Việt Nam cam kết đồng hành cùng khách hàng trên mọi chặng đường của thương hiệu.</a:t>
            </a:r>
          </a:p>
          <a:p>
            <a:pPr algn="ctr"/>
            <a:endParaRPr lang="en-US" sz="2100" dirty="0">
              <a:solidFill>
                <a:schemeClr val="bg1">
                  <a:lumMod val="50000"/>
                </a:schemeClr>
              </a:solidFill>
              <a:latin typeface="Montserrat" charset="0"/>
              <a:ea typeface="Montserrat" charset="0"/>
              <a:cs typeface="Montserrat" charset="0"/>
            </a:endParaRPr>
          </a:p>
        </p:txBody>
      </p:sp>
      <p:sp>
        <p:nvSpPr>
          <p:cNvPr id="4" name="Rectangle 3">
            <a:extLst>
              <a:ext uri="{FF2B5EF4-FFF2-40B4-BE49-F238E27FC236}">
                <a16:creationId xmlns:a16="http://schemas.microsoft.com/office/drawing/2014/main" xmlns="" id="{9AA30825-8E9A-4A68-A49A-9089135125EA}"/>
              </a:ext>
            </a:extLst>
          </p:cNvPr>
          <p:cNvSpPr/>
          <p:nvPr/>
        </p:nvSpPr>
        <p:spPr>
          <a:xfrm>
            <a:off x="10847085" y="10933500"/>
            <a:ext cx="2418877" cy="457111"/>
          </a:xfrm>
          <a:prstGeom prst="rect">
            <a:avLst/>
          </a:prstGeom>
          <a:solidFill>
            <a:srgbClr val="D5A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Montserrat" charset="0"/>
                <a:ea typeface="Montserrat" charset="0"/>
                <a:cs typeface="Montserrat" charset="0"/>
              </a:rPr>
              <a:t>MEET OUR TEAM</a:t>
            </a:r>
          </a:p>
        </p:txBody>
      </p:sp>
      <p:sp>
        <p:nvSpPr>
          <p:cNvPr id="19" name="Rectangle 18">
            <a:extLst>
              <a:ext uri="{FF2B5EF4-FFF2-40B4-BE49-F238E27FC236}">
                <a16:creationId xmlns:a16="http://schemas.microsoft.com/office/drawing/2014/main" xmlns="" id="{B3F12D54-FB9F-4088-953E-5F56808D03B0}"/>
              </a:ext>
            </a:extLst>
          </p:cNvPr>
          <p:cNvSpPr/>
          <p:nvPr/>
        </p:nvSpPr>
        <p:spPr>
          <a:xfrm>
            <a:off x="10429233" y="10660239"/>
            <a:ext cx="3597431" cy="1200329"/>
          </a:xfrm>
          <a:prstGeom prst="rect">
            <a:avLst/>
          </a:prstGeom>
          <a:solidFill>
            <a:srgbClr val="2F3747"/>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GẶP GỠ ĐỌI NGŨ CỦA CHÚNG TÔI</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sp>
        <p:nvSpPr>
          <p:cNvPr id="20" name="Rectangle 19"/>
          <p:cNvSpPr/>
          <p:nvPr/>
        </p:nvSpPr>
        <p:spPr>
          <a:xfrm>
            <a:off x="525511" y="12900921"/>
            <a:ext cx="12189619" cy="415498"/>
          </a:xfrm>
          <a:prstGeom prst="rect">
            <a:avLst/>
          </a:prstGeom>
        </p:spPr>
        <p:txBody>
          <a:bodyPr>
            <a:spAutoFit/>
          </a:bodyPr>
          <a:lstStyle/>
          <a:p>
            <a:pPr lvl="0"/>
            <a:r>
              <a:rPr lang="vi-VN" sz="2100" b="1">
                <a:solidFill>
                  <a:prstClr val="black"/>
                </a:solidFill>
                <a:latin typeface="Montserrat" charset="0"/>
                <a:ea typeface="Montserrat" charset="0"/>
                <a:cs typeface="Montserrat" charset="0"/>
              </a:rPr>
              <a:t>(Button) ĐỘI NGŨ CỦA CHÚNG TÔI </a:t>
            </a:r>
            <a:r>
              <a:rPr lang="en-US" sz="2000" b="1">
                <a:solidFill>
                  <a:prstClr val="black"/>
                </a:solidFill>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Dẫn link đến 2.3</a:t>
            </a:r>
            <a:endParaRPr lang="en-US" sz="2000">
              <a:solidFill>
                <a:prstClr val="black"/>
              </a:solidFill>
              <a:latin typeface="Montserrat" charset="0"/>
              <a:ea typeface="Montserrat" charset="0"/>
              <a:cs typeface="Montserrat" charset="0"/>
            </a:endParaRPr>
          </a:p>
        </p:txBody>
      </p:sp>
      <p:pic>
        <p:nvPicPr>
          <p:cNvPr id="21" name="Picture 20">
            <a:extLst>
              <a:ext uri="{FF2B5EF4-FFF2-40B4-BE49-F238E27FC236}">
                <a16:creationId xmlns:a16="http://schemas.microsoft.com/office/drawing/2014/main" xmlns=""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0" r="4937" b="823"/>
          <a:stretch/>
        </p:blipFill>
        <p:spPr>
          <a:xfrm>
            <a:off x="2377609" y="4311806"/>
            <a:ext cx="4881619" cy="5361593"/>
          </a:xfrm>
          <a:prstGeom prst="rect">
            <a:avLst/>
          </a:prstGeom>
        </p:spPr>
      </p:pic>
      <p:sp>
        <p:nvSpPr>
          <p:cNvPr id="25" name="Rectangle 24">
            <a:extLst>
              <a:ext uri="{FF2B5EF4-FFF2-40B4-BE49-F238E27FC236}">
                <a16:creationId xmlns:a16="http://schemas.microsoft.com/office/drawing/2014/main" xmlns="" id="{41995DCA-C2AD-4DA4-837E-6DE2CE98705C}"/>
              </a:ext>
            </a:extLst>
          </p:cNvPr>
          <p:cNvSpPr/>
          <p:nvPr/>
        </p:nvSpPr>
        <p:spPr>
          <a:xfrm>
            <a:off x="7479603" y="4593490"/>
            <a:ext cx="3018775"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Lại Tiến Mạnh</a:t>
            </a:r>
          </a:p>
        </p:txBody>
      </p:sp>
      <p:sp>
        <p:nvSpPr>
          <p:cNvPr id="26" name="Rectangle 25">
            <a:extLst>
              <a:ext uri="{FF2B5EF4-FFF2-40B4-BE49-F238E27FC236}">
                <a16:creationId xmlns:a16="http://schemas.microsoft.com/office/drawing/2014/main" xmlns="" id="{0B55535A-F36F-448F-94F0-A534883A069F}"/>
              </a:ext>
            </a:extLst>
          </p:cNvPr>
          <p:cNvSpPr/>
          <p:nvPr/>
        </p:nvSpPr>
        <p:spPr>
          <a:xfrm>
            <a:off x="7479603" y="5123672"/>
            <a:ext cx="2132315"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Managing Director</a:t>
            </a:r>
            <a:endParaRPr lang="en-US" sz="1600">
              <a:solidFill>
                <a:schemeClr val="bg1">
                  <a:lumMod val="50000"/>
                </a:schemeClr>
              </a:solidFill>
              <a:latin typeface="Montserrat" charset="0"/>
              <a:ea typeface="Montserrat" charset="0"/>
              <a:cs typeface="Montserrat" charset="0"/>
            </a:endParaRPr>
          </a:p>
        </p:txBody>
      </p:sp>
      <p:pic>
        <p:nvPicPr>
          <p:cNvPr id="29" name="Picture 28"/>
          <p:cNvPicPr>
            <a:picLocks noChangeAspect="1"/>
          </p:cNvPicPr>
          <p:nvPr/>
        </p:nvPicPr>
        <p:blipFill rotWithShape="1">
          <a:blip r:embed="rId5" cstate="print">
            <a:lum bright="7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9947" y="4310246"/>
            <a:ext cx="4829908" cy="5361592"/>
          </a:xfrm>
          <a:prstGeom prst="rect">
            <a:avLst/>
          </a:prstGeom>
        </p:spPr>
      </p:pic>
      <p:sp>
        <p:nvSpPr>
          <p:cNvPr id="24" name="Rectangle 23">
            <a:extLst>
              <a:ext uri="{FF2B5EF4-FFF2-40B4-BE49-F238E27FC236}">
                <a16:creationId xmlns:a16="http://schemas.microsoft.com/office/drawing/2014/main" xmlns="" id="{F711825B-E542-4848-93E6-F9ABF0634033}"/>
              </a:ext>
            </a:extLst>
          </p:cNvPr>
          <p:cNvSpPr/>
          <p:nvPr/>
        </p:nvSpPr>
        <p:spPr>
          <a:xfrm>
            <a:off x="17804352" y="4580214"/>
            <a:ext cx="3817071"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Phùng</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Thái</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Dương</a:t>
            </a:r>
            <a:endParaRPr lang="en-US" sz="2400" b="1" dirty="0">
              <a:latin typeface="Montserrat" charset="0"/>
              <a:ea typeface="Montserrat" charset="0"/>
              <a:cs typeface="Montserrat" charset="0"/>
            </a:endParaRPr>
          </a:p>
        </p:txBody>
      </p:sp>
      <p:sp>
        <p:nvSpPr>
          <p:cNvPr id="30" name="Rectangle 29">
            <a:extLst>
              <a:ext uri="{FF2B5EF4-FFF2-40B4-BE49-F238E27FC236}">
                <a16:creationId xmlns:a16="http://schemas.microsoft.com/office/drawing/2014/main" xmlns="" id="{948B3BDA-8E98-44BC-9073-291814068A8A}"/>
              </a:ext>
            </a:extLst>
          </p:cNvPr>
          <p:cNvSpPr/>
          <p:nvPr/>
        </p:nvSpPr>
        <p:spPr>
          <a:xfrm>
            <a:off x="17804352" y="5110395"/>
            <a:ext cx="3841116"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Deputy Director | Brand Consultant</a:t>
            </a:r>
            <a:endParaRPr lang="en-US" sz="1600">
              <a:solidFill>
                <a:schemeClr val="bg1">
                  <a:lumMod val="50000"/>
                </a:schemeClr>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xmlns="" id="{A2185C00-EA68-BE40-AEF1-CA4974C05E1B}"/>
              </a:ext>
            </a:extLst>
          </p:cNvPr>
          <p:cNvSpPr txBox="1"/>
          <p:nvPr/>
        </p:nvSpPr>
        <p:spPr>
          <a:xfrm>
            <a:off x="7479603" y="6008425"/>
            <a:ext cx="4325089"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Ông Mạnh là chuyên gia tư vấn cấp cao trong các dự án tư vấn chiến lược kinh doanh, tiếp thị và xây dựng thương hiệu với hơn 20 năm kinh nghiệm..</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Ông thành lập và điều hành Công ty Cổ phần Mibrand Việt Nam với mục tiêu trở thành công ty tư vấn &amp; đo lường thương hiệu hàng đầu tại Việt Nam.</a:t>
            </a:r>
            <a:endParaRPr lang="en-US" sz="1600" dirty="0">
              <a:solidFill>
                <a:schemeClr val="bg1">
                  <a:lumMod val="50000"/>
                </a:schemeClr>
              </a:solidFill>
              <a:latin typeface="Montserrat" charset="0"/>
              <a:ea typeface="Montserrat" charset="0"/>
              <a:cs typeface="Montserrat" charset="0"/>
            </a:endParaRPr>
          </a:p>
        </p:txBody>
      </p:sp>
      <p:sp>
        <p:nvSpPr>
          <p:cNvPr id="28" name="TextBox 27">
            <a:extLst>
              <a:ext uri="{FF2B5EF4-FFF2-40B4-BE49-F238E27FC236}">
                <a16:creationId xmlns:a16="http://schemas.microsoft.com/office/drawing/2014/main" xmlns="" id="{78F227C0-67DA-9C43-91D6-CB507E195111}"/>
              </a:ext>
            </a:extLst>
          </p:cNvPr>
          <p:cNvSpPr txBox="1"/>
          <p:nvPr/>
        </p:nvSpPr>
        <p:spPr>
          <a:xfrm>
            <a:off x="17743741" y="5947042"/>
            <a:ext cx="4451241"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Ông Dương hiện là Phó giám đốc phụ trách mảng tư vấn chiến lược thương hiệu tại Mibrand.</a:t>
            </a:r>
            <a:endParaRPr lang="en-US" sz="1600" dirty="0">
              <a:solidFill>
                <a:schemeClr val="bg1">
                  <a:lumMod val="50000"/>
                </a:schemeClr>
              </a:solidFill>
              <a:latin typeface="Montserrat" charset="0"/>
              <a:ea typeface="Montserrat" charset="0"/>
              <a:cs typeface="Montserrat" charset="0"/>
            </a:endParaRP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Với kinh nghiệm chuyên sâu trong lĩnh vực xây dựng thương hiệu, Dương hiện đang dẫn dắt đội ngũ tư vấn thương hiệu (Brand Consultant Team) triển khai dự án cho các khách hàng lớn tại Mibrand.</a:t>
            </a:r>
            <a:endParaRPr lang="en-US" sz="16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42284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8085785" y="2991531"/>
            <a:ext cx="3903633" cy="1199880"/>
          </a:xfrm>
          <a:prstGeom prst="rect">
            <a:avLst/>
          </a:prstGeom>
        </p:spPr>
        <p:txBody>
          <a:bodyPr wrap="none">
            <a:spAutoFit/>
          </a:bodyPr>
          <a:lstStyle/>
          <a:p>
            <a:pPr algn="ctr" defTabSz="1206275"/>
            <a:r>
              <a:rPr lang="en-US" sz="7197" b="1">
                <a:solidFill>
                  <a:schemeClr val="bg1"/>
                </a:solidFill>
                <a:latin typeface="Lato Light"/>
                <a:cs typeface="Arial" panose="020B0604020202020204" pitchFamily="34" charset="0"/>
              </a:rPr>
              <a:t>HD Bank</a:t>
            </a:r>
          </a:p>
        </p:txBody>
      </p:sp>
      <p:sp>
        <p:nvSpPr>
          <p:cNvPr id="34" name="TextBox 33">
            <a:extLst>
              <a:ext uri="{FF2B5EF4-FFF2-40B4-BE49-F238E27FC236}">
                <a16:creationId xmlns:a16="http://schemas.microsoft.com/office/drawing/2014/main" xmlns="" id="{DF15EDDF-3D63-46E0-8F86-01FBF8D27A13}"/>
              </a:ext>
            </a:extLst>
          </p:cNvPr>
          <p:cNvSpPr txBox="1"/>
          <p:nvPr/>
        </p:nvSpPr>
        <p:spPr>
          <a:xfrm>
            <a:off x="7612388" y="3639857"/>
            <a:ext cx="4910979" cy="769441"/>
          </a:xfrm>
          <a:prstGeom prst="rect">
            <a:avLst/>
          </a:prstGeom>
          <a:noFill/>
        </p:spPr>
        <p:txBody>
          <a:bodyPr wrap="square" rtlCol="0">
            <a:spAutoFit/>
          </a:bodyPr>
          <a:lstStyle/>
          <a:p>
            <a:pPr algn="ctr" defTabSz="1206275"/>
            <a:r>
              <a:rPr lang="en-US" sz="2200">
                <a:solidFill>
                  <a:schemeClr val="bg1"/>
                </a:solidFill>
                <a:latin typeface="Lato Light"/>
                <a:cs typeface="Arial" panose="020B0604020202020204" pitchFamily="34" charset="0"/>
              </a:rPr>
              <a:t>Chiến l</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ợc định vị &amp; phát triển th</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ơng hiệu HD Bank</a:t>
            </a:r>
          </a:p>
        </p:txBody>
      </p:sp>
      <p:sp>
        <p:nvSpPr>
          <p:cNvPr id="35" name="TextBox 34">
            <a:extLst>
              <a:ext uri="{FF2B5EF4-FFF2-40B4-BE49-F238E27FC236}">
                <a16:creationId xmlns:a16="http://schemas.microsoft.com/office/drawing/2014/main" xmlns="" id="{8824A3F6-9B88-4F2C-AEB9-F07DB8B0260B}"/>
              </a:ext>
            </a:extLst>
          </p:cNvPr>
          <p:cNvSpPr txBox="1"/>
          <p:nvPr/>
        </p:nvSpPr>
        <p:spPr>
          <a:xfrm>
            <a:off x="8092117" y="7768566"/>
            <a:ext cx="3898804" cy="830997"/>
          </a:xfrm>
          <a:prstGeom prst="rect">
            <a:avLst/>
          </a:prstGeom>
          <a:noFill/>
        </p:spPr>
        <p:txBody>
          <a:bodyPr wrap="square" rtlCol="0">
            <a:spAutoFit/>
          </a:bodyPr>
          <a:lstStyle/>
          <a:p>
            <a:pPr algn="ctr"/>
            <a:r>
              <a:rPr lang="en-US" sz="2400">
                <a:solidFill>
                  <a:schemeClr val="bg1"/>
                </a:solidFill>
                <a:latin typeface="Lato Light"/>
              </a:rPr>
              <a:t>Brand Positioning &amp; Development Stategy</a:t>
            </a:r>
          </a:p>
        </p:txBody>
      </p:sp>
      <p:pic>
        <p:nvPicPr>
          <p:cNvPr id="3" name="Picture 2">
            <a:extLst>
              <a:ext uri="{FF2B5EF4-FFF2-40B4-BE49-F238E27FC236}">
                <a16:creationId xmlns:a16="http://schemas.microsoft.com/office/drawing/2014/main" xmlns="" id="{25E854D9-6835-0649-BEB8-35CE8AEEADD2}"/>
              </a:ext>
            </a:extLst>
          </p:cNvPr>
          <p:cNvPicPr>
            <a:picLocks noChangeAspect="1"/>
          </p:cNvPicPr>
          <p:nvPr/>
        </p:nvPicPr>
        <p:blipFill rotWithShape="1">
          <a:blip r:embed="rId3">
            <a:extLst>
              <a:ext uri="{28A0092B-C50C-407E-A947-70E740481C1C}">
                <a14:useLocalDpi xmlns:a14="http://schemas.microsoft.com/office/drawing/2010/main" val="0"/>
              </a:ext>
            </a:extLst>
          </a:blip>
          <a:srcRect l="49000"/>
          <a:stretch/>
        </p:blipFill>
        <p:spPr>
          <a:xfrm>
            <a:off x="11945827" y="1339"/>
            <a:ext cx="12433411" cy="13028511"/>
          </a:xfrm>
          <a:prstGeom prst="rect">
            <a:avLst/>
          </a:prstGeom>
        </p:spPr>
      </p:pic>
      <p:sp>
        <p:nvSpPr>
          <p:cNvPr id="19" name="Rectangle 18">
            <a:extLst>
              <a:ext uri="{FF2B5EF4-FFF2-40B4-BE49-F238E27FC236}">
                <a16:creationId xmlns:a16="http://schemas.microsoft.com/office/drawing/2014/main" xmlns="" id="{1C80E2DA-B734-2F44-90D3-021D3034A16D}"/>
              </a:ext>
            </a:extLst>
          </p:cNvPr>
          <p:cNvSpPr/>
          <p:nvPr/>
        </p:nvSpPr>
        <p:spPr>
          <a:xfrm>
            <a:off x="5683015" y="4819218"/>
            <a:ext cx="4696305" cy="742403"/>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r>
              <a:rPr lang="en-US" sz="2200">
                <a:solidFill>
                  <a:schemeClr val="accent3"/>
                </a:solidFill>
              </a:rPr>
              <a:t>Company Name</a:t>
            </a:r>
          </a:p>
        </p:txBody>
      </p:sp>
      <p:sp>
        <p:nvSpPr>
          <p:cNvPr id="9" name="Rectangle 8">
            <a:extLst>
              <a:ext uri="{FF2B5EF4-FFF2-40B4-BE49-F238E27FC236}">
                <a16:creationId xmlns:a16="http://schemas.microsoft.com/office/drawing/2014/main" xmlns="" id="{B3F12D54-FB9F-4088-953E-5F56808D03B0}"/>
              </a:ext>
            </a:extLst>
          </p:cNvPr>
          <p:cNvSpPr/>
          <p:nvPr/>
        </p:nvSpPr>
        <p:spPr>
          <a:xfrm>
            <a:off x="12426114" y="9553125"/>
            <a:ext cx="3597431" cy="923330"/>
          </a:xfrm>
          <a:prstGeom prst="rect">
            <a:avLst/>
          </a:prstGeom>
          <a:solidFill>
            <a:srgbClr val="2F3747"/>
          </a:solidFill>
        </p:spPr>
        <p:txBody>
          <a:bodyPr wrap="square">
            <a:spAutoFit/>
          </a:bodyPr>
          <a:lstStyle/>
          <a:p>
            <a:pPr algn="ctr"/>
            <a:endParaRPr lang="en-US" sz="1800">
              <a:solidFill>
                <a:schemeClr val="bg1"/>
              </a:solidFill>
              <a:latin typeface="Lato Light"/>
            </a:endParaRPr>
          </a:p>
          <a:p>
            <a:pPr algn="ctr"/>
            <a:r>
              <a:rPr lang="vi-VN" sz="1800">
                <a:solidFill>
                  <a:schemeClr val="bg1"/>
                </a:solidFill>
                <a:latin typeface="Montserrat" charset="0"/>
                <a:ea typeface="Montserrat" charset="0"/>
                <a:cs typeface="Montserrat" charset="0"/>
              </a:rPr>
              <a:t>GỬI YÊU CẦU</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Lato Light"/>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3737" r="30127"/>
          <a:stretch/>
        </p:blipFill>
        <p:spPr>
          <a:xfrm>
            <a:off x="975170" y="-2238"/>
            <a:ext cx="10970657" cy="13028511"/>
          </a:xfrm>
          <a:prstGeom prst="rect">
            <a:avLst/>
          </a:prstGeom>
        </p:spPr>
      </p:pic>
      <p:sp>
        <p:nvSpPr>
          <p:cNvPr id="8" name="Rectangle 7"/>
          <p:cNvSpPr/>
          <p:nvPr/>
        </p:nvSpPr>
        <p:spPr>
          <a:xfrm>
            <a:off x="975170" y="13122656"/>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GỬI YÊU CẦU </a:t>
            </a:r>
            <a:r>
              <a:rPr lang="vi-VN" sz="2100">
                <a:solidFill>
                  <a:prstClr val="black"/>
                </a:solidFill>
                <a:latin typeface="Montserrat" charset="0"/>
                <a:ea typeface="Montserrat" charset="0"/>
                <a:cs typeface="Montserrat" charset="0"/>
              </a:rPr>
              <a:t>&gt; Gửi vào Email: contacus@mibrand.vn </a:t>
            </a:r>
            <a:endParaRPr lang="en-US" sz="2100">
              <a:solidFill>
                <a:prstClr val="black"/>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FCBA7045-3887-6F47-95EC-77CE877E4B82}"/>
              </a:ext>
            </a:extLst>
          </p:cNvPr>
          <p:cNvSpPr txBox="1"/>
          <p:nvPr/>
        </p:nvSpPr>
        <p:spPr>
          <a:xfrm>
            <a:off x="12425799" y="590909"/>
            <a:ext cx="11473467"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5599" dirty="0" err="1">
                <a:latin typeface="Montserrat" charset="0"/>
                <a:ea typeface="Montserrat" charset="0"/>
                <a:cs typeface="Montserrat" charset="0"/>
              </a:rPr>
              <a:t>Gửi yêu cầu tư vấn</a:t>
            </a:r>
            <a:endParaRPr lang="en-US" sz="5599" dirty="0">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CFFD0DE8-94F5-5049-9B12-1CDF1F9EF703}"/>
              </a:ext>
            </a:extLst>
          </p:cNvPr>
          <p:cNvSpPr txBox="1"/>
          <p:nvPr/>
        </p:nvSpPr>
        <p:spPr>
          <a:xfrm>
            <a:off x="12425802" y="1813742"/>
            <a:ext cx="11473465"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Mibrand Vietnam sẽ liên lạc lại với bạn trong thời gian sớm nhất</a:t>
            </a:r>
          </a:p>
        </p:txBody>
      </p:sp>
      <p:sp>
        <p:nvSpPr>
          <p:cNvPr id="13" name="TextBox 12">
            <a:extLst>
              <a:ext uri="{FF2B5EF4-FFF2-40B4-BE49-F238E27FC236}">
                <a16:creationId xmlns:a16="http://schemas.microsoft.com/office/drawing/2014/main" xmlns="" id="{CFFD0DE8-94F5-5049-9B12-1CDF1F9EF703}"/>
              </a:ext>
            </a:extLst>
          </p:cNvPr>
          <p:cNvSpPr txBox="1"/>
          <p:nvPr/>
        </p:nvSpPr>
        <p:spPr>
          <a:xfrm>
            <a:off x="12523367"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Tên:</a:t>
            </a:r>
          </a:p>
        </p:txBody>
      </p:sp>
      <p:sp>
        <p:nvSpPr>
          <p:cNvPr id="14" name="TextBox 13">
            <a:extLst>
              <a:ext uri="{FF2B5EF4-FFF2-40B4-BE49-F238E27FC236}">
                <a16:creationId xmlns:a16="http://schemas.microsoft.com/office/drawing/2014/main" xmlns="" id="{CFFD0DE8-94F5-5049-9B12-1CDF1F9EF703}"/>
              </a:ext>
            </a:extLst>
          </p:cNvPr>
          <p:cNvSpPr txBox="1"/>
          <p:nvPr/>
        </p:nvSpPr>
        <p:spPr>
          <a:xfrm>
            <a:off x="17744233"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Email:</a:t>
            </a:r>
          </a:p>
        </p:txBody>
      </p:sp>
      <p:sp>
        <p:nvSpPr>
          <p:cNvPr id="15" name="TextBox 14">
            <a:extLst>
              <a:ext uri="{FF2B5EF4-FFF2-40B4-BE49-F238E27FC236}">
                <a16:creationId xmlns:a16="http://schemas.microsoft.com/office/drawing/2014/main" xmlns="" id="{CFFD0DE8-94F5-5049-9B12-1CDF1F9EF703}"/>
              </a:ext>
            </a:extLst>
          </p:cNvPr>
          <p:cNvSpPr txBox="1"/>
          <p:nvPr/>
        </p:nvSpPr>
        <p:spPr>
          <a:xfrm>
            <a:off x="12520304"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Số điện thoại:</a:t>
            </a:r>
          </a:p>
        </p:txBody>
      </p:sp>
      <p:sp>
        <p:nvSpPr>
          <p:cNvPr id="16" name="TextBox 15">
            <a:extLst>
              <a:ext uri="{FF2B5EF4-FFF2-40B4-BE49-F238E27FC236}">
                <a16:creationId xmlns:a16="http://schemas.microsoft.com/office/drawing/2014/main" xmlns="" id="{CFFD0DE8-94F5-5049-9B12-1CDF1F9EF703}"/>
              </a:ext>
            </a:extLst>
          </p:cNvPr>
          <p:cNvSpPr txBox="1"/>
          <p:nvPr/>
        </p:nvSpPr>
        <p:spPr>
          <a:xfrm>
            <a:off x="17744231"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Công ty:</a:t>
            </a:r>
          </a:p>
        </p:txBody>
      </p:sp>
      <p:sp>
        <p:nvSpPr>
          <p:cNvPr id="17" name="TextBox 16">
            <a:extLst>
              <a:ext uri="{FF2B5EF4-FFF2-40B4-BE49-F238E27FC236}">
                <a16:creationId xmlns:a16="http://schemas.microsoft.com/office/drawing/2014/main" xmlns="" id="{CFFD0DE8-94F5-5049-9B12-1CDF1F9EF703}"/>
              </a:ext>
            </a:extLst>
          </p:cNvPr>
          <p:cNvSpPr txBox="1"/>
          <p:nvPr/>
        </p:nvSpPr>
        <p:spPr>
          <a:xfrm>
            <a:off x="12520302" y="6304269"/>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Thông điệp/ yêu cầu tư vấn:</a:t>
            </a:r>
          </a:p>
        </p:txBody>
      </p:sp>
    </p:spTree>
    <p:extLst>
      <p:ext uri="{BB962C8B-B14F-4D97-AF65-F5344CB8AC3E}">
        <p14:creationId xmlns:p14="http://schemas.microsoft.com/office/powerpoint/2010/main" val="1055123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035021-7DFA-424D-B263-5F12F76DB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3746"/>
            <a:ext cx="24379238" cy="13028511"/>
          </a:xfrm>
          <a:prstGeom prst="rect">
            <a:avLst/>
          </a:prstGeom>
        </p:spPr>
      </p:pic>
      <p:sp>
        <p:nvSpPr>
          <p:cNvPr id="8" name="Rectangle 7">
            <a:extLst>
              <a:ext uri="{FF2B5EF4-FFF2-40B4-BE49-F238E27FC236}">
                <a16:creationId xmlns:a16="http://schemas.microsoft.com/office/drawing/2014/main" xmlns="" id="{0022BDD1-145E-B84F-BAF9-406013FD0A12}"/>
              </a:ext>
            </a:extLst>
          </p:cNvPr>
          <p:cNvSpPr/>
          <p:nvPr/>
        </p:nvSpPr>
        <p:spPr>
          <a:xfrm>
            <a:off x="2582849" y="7900432"/>
            <a:ext cx="540158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latin typeface="Montserrat" charset="0"/>
                <a:ea typeface="Montserrat" charset="0"/>
                <a:cs typeface="Montserrat" charset="0"/>
              </a:rPr>
              <a:t>Mibrand và đội ngũ chuyên gia tư vấn chuyên nghiệp của họ đã đưa ra những vấn đề thiết thực cho chúng tôi cơ hội nhìn nhận lại và tìm thấy vị thế của mình trên thị trường</a:t>
            </a:r>
            <a:endParaRPr lang="en-US" sz="2100" dirty="0">
              <a:latin typeface="Montserrat" charset="0"/>
              <a:ea typeface="Montserrat" charset="0"/>
              <a:cs typeface="Montserrat" charset="0"/>
            </a:endParaRPr>
          </a:p>
        </p:txBody>
      </p:sp>
      <p:sp>
        <p:nvSpPr>
          <p:cNvPr id="10" name="Rectangle 9">
            <a:extLst>
              <a:ext uri="{FF2B5EF4-FFF2-40B4-BE49-F238E27FC236}">
                <a16:creationId xmlns:a16="http://schemas.microsoft.com/office/drawing/2014/main" xmlns="" id="{BFA990B0-939C-664C-B95E-3F9BEBABB1E4}"/>
              </a:ext>
            </a:extLst>
          </p:cNvPr>
          <p:cNvSpPr/>
          <p:nvPr/>
        </p:nvSpPr>
        <p:spPr>
          <a:xfrm>
            <a:off x="16091016" y="7749166"/>
            <a:ext cx="5833602"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Calibri" charset="0"/>
                <a:ea typeface="Calibri" charset="0"/>
                <a:cs typeface="Calibri" charset="0"/>
              </a:rPr>
              <a:t>We think Mibrand will be a pioneer in this section to revaluate the brand of any enterprise...</a:t>
            </a:r>
            <a:endParaRPr lang="en-US" sz="2400">
              <a:latin typeface="Calibri" charset="0"/>
              <a:ea typeface="Calibri" charset="0"/>
              <a:cs typeface="Calibri" charset="0"/>
            </a:endParaRPr>
          </a:p>
        </p:txBody>
      </p:sp>
      <p:sp>
        <p:nvSpPr>
          <p:cNvPr id="11" name="Rectangle 10">
            <a:extLst>
              <a:ext uri="{FF2B5EF4-FFF2-40B4-BE49-F238E27FC236}">
                <a16:creationId xmlns:a16="http://schemas.microsoft.com/office/drawing/2014/main" xmlns="" id="{78AEE88F-7F6F-1844-AA7C-D93421A3866E}"/>
              </a:ext>
            </a:extLst>
          </p:cNvPr>
          <p:cNvSpPr/>
          <p:nvPr/>
        </p:nvSpPr>
        <p:spPr>
          <a:xfrm>
            <a:off x="2867747" y="10507183"/>
            <a:ext cx="4831786"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Nguyen </a:t>
            </a:r>
            <a:r>
              <a:rPr lang="en-US" sz="2200" b="1">
                <a:latin typeface="Montserrat" charset="0"/>
                <a:ea typeface="Montserrat" charset="0"/>
                <a:cs typeface="Montserrat" charset="0"/>
              </a:rPr>
              <a:t>Thu Dung</a:t>
            </a:r>
          </a:p>
        </p:txBody>
      </p:sp>
      <p:sp>
        <p:nvSpPr>
          <p:cNvPr id="13" name="Rectangle 12">
            <a:extLst>
              <a:ext uri="{FF2B5EF4-FFF2-40B4-BE49-F238E27FC236}">
                <a16:creationId xmlns:a16="http://schemas.microsoft.com/office/drawing/2014/main" xmlns="" id="{1DDD7936-08AB-4E46-BAA2-7688F046F69A}"/>
              </a:ext>
            </a:extLst>
          </p:cNvPr>
          <p:cNvSpPr/>
          <p:nvPr/>
        </p:nvSpPr>
        <p:spPr>
          <a:xfrm>
            <a:off x="17766786" y="10371262"/>
            <a:ext cx="2807046" cy="6912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199">
                <a:latin typeface="Calibri" charset="0"/>
                <a:ea typeface="Calibri" charset="0"/>
                <a:cs typeface="Calibri" charset="0"/>
              </a:rPr>
              <a:t>Ms. Van Anh</a:t>
            </a:r>
          </a:p>
        </p:txBody>
      </p:sp>
      <p:sp>
        <p:nvSpPr>
          <p:cNvPr id="16" name="Rectangle 15">
            <a:extLst>
              <a:ext uri="{FF2B5EF4-FFF2-40B4-BE49-F238E27FC236}">
                <a16:creationId xmlns:a16="http://schemas.microsoft.com/office/drawing/2014/main" xmlns="" id="{70D0C081-FD51-0948-9664-314C5246EA47}"/>
              </a:ext>
            </a:extLst>
          </p:cNvPr>
          <p:cNvSpPr/>
          <p:nvPr/>
        </p:nvSpPr>
        <p:spPr>
          <a:xfrm>
            <a:off x="5556508" y="2854849"/>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solidFill>
                  <a:schemeClr val="bg1">
                    <a:lumMod val="65000"/>
                  </a:schemeClr>
                </a:solidFill>
                <a:latin typeface="Montserrat" charset="0"/>
                <a:ea typeface="Montserrat" charset="0"/>
                <a:cs typeface="Montserrat" charset="0"/>
              </a:rPr>
              <a:t>Danh tiếng của chúng tôi được xây dựng dựa trên sự thành công từ các khách hàng</a:t>
            </a:r>
            <a:endParaRPr lang="en-US" sz="2400" dirty="0">
              <a:solidFill>
                <a:schemeClr val="bg1">
                  <a:lumMod val="65000"/>
                </a:schemeClr>
              </a:solidFill>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135E4BE3-25C4-409D-9F8E-DAAEE2BD1BFE}"/>
              </a:ext>
            </a:extLst>
          </p:cNvPr>
          <p:cNvSpPr/>
          <p:nvPr/>
        </p:nvSpPr>
        <p:spPr>
          <a:xfrm>
            <a:off x="16309617" y="7890908"/>
            <a:ext cx="5253880"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Đội ngũ tư vấn thương hiệu Mibrand Vietnam đã giúp chúng tôi phát triển chiến lược thương hiệu GPA với tất cả sự nỗ lực và nhiệt huyết của họ.</a:t>
            </a:r>
            <a:endParaRPr lang="en-US" sz="2200" dirty="0">
              <a:latin typeface="Montserrat" charset="0"/>
              <a:ea typeface="Montserrat" charset="0"/>
              <a:cs typeface="Montserrat" charset="0"/>
            </a:endParaRPr>
          </a:p>
        </p:txBody>
      </p:sp>
      <p:sp>
        <p:nvSpPr>
          <p:cNvPr id="18" name="Rectangle 17">
            <a:extLst>
              <a:ext uri="{FF2B5EF4-FFF2-40B4-BE49-F238E27FC236}">
                <a16:creationId xmlns:a16="http://schemas.microsoft.com/office/drawing/2014/main" xmlns="" id="{9231D580-3185-48C9-9888-5CD5116141E2}"/>
              </a:ext>
            </a:extLst>
          </p:cNvPr>
          <p:cNvSpPr/>
          <p:nvPr/>
        </p:nvSpPr>
        <p:spPr>
          <a:xfrm>
            <a:off x="2763744" y="11062507"/>
            <a:ext cx="5039789" cy="7414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 Founder &amp; CCO</a:t>
            </a:r>
          </a:p>
          <a:p>
            <a:pPr algn="ctr"/>
            <a:r>
              <a:rPr lang="vi-VN" sz="2100" dirty="0">
                <a:solidFill>
                  <a:schemeClr val="bg1">
                    <a:lumMod val="65000"/>
                  </a:schemeClr>
                </a:solidFill>
                <a:latin typeface="Montserrat" charset="0"/>
                <a:ea typeface="Montserrat" charset="0"/>
                <a:cs typeface="Montserrat" charset="0"/>
              </a:rPr>
              <a:t>Đồ trang sức D’Rosie</a:t>
            </a:r>
            <a:endParaRPr lang="en-US" sz="2100" dirty="0">
              <a:solidFill>
                <a:schemeClr val="bg1">
                  <a:lumMod val="65000"/>
                </a:schemeClr>
              </a:solidFill>
              <a:latin typeface="Montserrat" charset="0"/>
              <a:ea typeface="Montserrat" charset="0"/>
              <a:cs typeface="Montserrat" charset="0"/>
            </a:endParaRPr>
          </a:p>
        </p:txBody>
      </p:sp>
      <p:sp>
        <p:nvSpPr>
          <p:cNvPr id="19" name="Rectangle 18">
            <a:extLst>
              <a:ext uri="{FF2B5EF4-FFF2-40B4-BE49-F238E27FC236}">
                <a16:creationId xmlns:a16="http://schemas.microsoft.com/office/drawing/2014/main" xmlns="" id="{7C68D7D8-5D22-48AD-994C-638DBA524C9F}"/>
              </a:ext>
            </a:extLst>
          </p:cNvPr>
          <p:cNvSpPr/>
          <p:nvPr/>
        </p:nvSpPr>
        <p:spPr>
          <a:xfrm>
            <a:off x="16337070" y="11120835"/>
            <a:ext cx="5341491" cy="8977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Founder &amp; CEO</a:t>
            </a:r>
          </a:p>
          <a:p>
            <a:pPr algn="ctr"/>
            <a:r>
              <a:rPr lang="en-US" sz="2100" dirty="0">
                <a:solidFill>
                  <a:schemeClr val="bg1">
                    <a:lumMod val="65000"/>
                  </a:schemeClr>
                </a:solidFill>
                <a:latin typeface="Montserrat" charset="0"/>
                <a:ea typeface="Montserrat" charset="0"/>
                <a:cs typeface="Montserrat" charset="0"/>
              </a:rPr>
              <a:t>Golden Path Academics</a:t>
            </a:r>
          </a:p>
        </p:txBody>
      </p:sp>
      <p:sp>
        <p:nvSpPr>
          <p:cNvPr id="20" name="Rectangle 19">
            <a:extLst>
              <a:ext uri="{FF2B5EF4-FFF2-40B4-BE49-F238E27FC236}">
                <a16:creationId xmlns:a16="http://schemas.microsoft.com/office/drawing/2014/main" xmlns="" id="{2C889E97-DF72-4F43-8487-52546B9C010A}"/>
              </a:ext>
            </a:extLst>
          </p:cNvPr>
          <p:cNvSpPr/>
          <p:nvPr/>
        </p:nvSpPr>
        <p:spPr>
          <a:xfrm>
            <a:off x="17164798" y="10507183"/>
            <a:ext cx="3543522"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Dao </a:t>
            </a:r>
            <a:r>
              <a:rPr lang="en-US" sz="2200" b="1">
                <a:latin typeface="Montserrat" charset="0"/>
                <a:ea typeface="Montserrat" charset="0"/>
                <a:cs typeface="Montserrat" charset="0"/>
              </a:rPr>
              <a:t>Thu Hien</a:t>
            </a:r>
          </a:p>
        </p:txBody>
      </p:sp>
      <p:sp>
        <p:nvSpPr>
          <p:cNvPr id="17" name="Rectangle 16">
            <a:extLst>
              <a:ext uri="{FF2B5EF4-FFF2-40B4-BE49-F238E27FC236}">
                <a16:creationId xmlns:a16="http://schemas.microsoft.com/office/drawing/2014/main" xmlns="" id="{BFA990B0-939C-664C-B95E-3F9BEBABB1E4}"/>
              </a:ext>
            </a:extLst>
          </p:cNvPr>
          <p:cNvSpPr/>
          <p:nvPr/>
        </p:nvSpPr>
        <p:spPr>
          <a:xfrm>
            <a:off x="9704742" y="7903078"/>
            <a:ext cx="496896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Chúng tôi nghĩ Mibrand sẽ là một trong những công ty đi tiên phong trong lĩnh vực này để tư vấn, đo lường và định giá bất kỳ doanh nghiệp nào.</a:t>
            </a:r>
            <a:endParaRPr lang="en-US" sz="2200" dirty="0">
              <a:latin typeface="Montserrat" charset="0"/>
              <a:ea typeface="Montserrat" charset="0"/>
              <a:cs typeface="Montserrat"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262" y="5339643"/>
            <a:ext cx="2148760" cy="2160010"/>
          </a:xfrm>
          <a:prstGeom prst="ellipse">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66425" y="5339641"/>
            <a:ext cx="2068002" cy="2160010"/>
          </a:xfrm>
          <a:prstGeom prst="ellipse">
            <a:avLst/>
          </a:prstGeom>
        </p:spPr>
      </p:pic>
      <p:sp>
        <p:nvSpPr>
          <p:cNvPr id="23" name="Rectangle 22">
            <a:extLst>
              <a:ext uri="{FF2B5EF4-FFF2-40B4-BE49-F238E27FC236}">
                <a16:creationId xmlns:a16="http://schemas.microsoft.com/office/drawing/2014/main" xmlns="" id="{7C68D7D8-5D22-48AD-994C-638DBA524C9F}"/>
              </a:ext>
            </a:extLst>
          </p:cNvPr>
          <p:cNvSpPr/>
          <p:nvPr/>
        </p:nvSpPr>
        <p:spPr>
          <a:xfrm>
            <a:off x="9029183" y="11062058"/>
            <a:ext cx="6320089" cy="77377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solidFill>
                  <a:schemeClr val="bg1">
                    <a:lumMod val="65000"/>
                  </a:schemeClr>
                </a:solidFill>
                <a:latin typeface="Montserrat" charset="0"/>
                <a:ea typeface="Montserrat" charset="0"/>
                <a:cs typeface="Montserrat" charset="0"/>
              </a:rPr>
              <a:t>Vice President of Sales  </a:t>
            </a:r>
          </a:p>
          <a:p>
            <a:pPr algn="ctr"/>
            <a:r>
              <a:rPr lang="en-US" sz="2100" dirty="0" err="1">
                <a:solidFill>
                  <a:schemeClr val="bg1">
                    <a:lumMod val="65000"/>
                  </a:schemeClr>
                </a:solidFill>
                <a:latin typeface="Montserrat" charset="0"/>
                <a:ea typeface="Montserrat" charset="0"/>
                <a:cs typeface="Montserrat" charset="0"/>
              </a:rPr>
              <a:t>SaoBacDau Technologies Corporation</a:t>
            </a:r>
          </a:p>
        </p:txBody>
      </p:sp>
      <p:sp>
        <p:nvSpPr>
          <p:cNvPr id="24" name="Rectangle 23">
            <a:extLst>
              <a:ext uri="{FF2B5EF4-FFF2-40B4-BE49-F238E27FC236}">
                <a16:creationId xmlns:a16="http://schemas.microsoft.com/office/drawing/2014/main" xmlns="" id="{2C889E97-DF72-4F43-8487-52546B9C010A}"/>
              </a:ext>
            </a:extLst>
          </p:cNvPr>
          <p:cNvSpPr/>
          <p:nvPr/>
        </p:nvSpPr>
        <p:spPr>
          <a:xfrm>
            <a:off x="9890213" y="10507183"/>
            <a:ext cx="4611389"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Mr. </a:t>
            </a:r>
            <a:r>
              <a:rPr lang="vi-VN" sz="2200" b="1">
                <a:latin typeface="Montserrat" charset="0"/>
                <a:ea typeface="Montserrat" charset="0"/>
                <a:cs typeface="Montserrat" charset="0"/>
              </a:rPr>
              <a:t>Nguyen Viet Thang</a:t>
            </a:r>
            <a:endParaRPr lang="en-US" sz="2200" b="1">
              <a:latin typeface="Montserrat" charset="0"/>
              <a:ea typeface="Montserrat" charset="0"/>
              <a:cs typeface="Montserrat"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22045" b="7466"/>
          <a:stretch/>
        </p:blipFill>
        <p:spPr>
          <a:xfrm>
            <a:off x="11077306" y="5475562"/>
            <a:ext cx="2070841" cy="2025036"/>
          </a:xfrm>
          <a:prstGeom prst="ellipse">
            <a:avLst/>
          </a:prstGeom>
        </p:spPr>
      </p:pic>
      <p:sp>
        <p:nvSpPr>
          <p:cNvPr id="21" name="TextBox 20">
            <a:extLst>
              <a:ext uri="{FF2B5EF4-FFF2-40B4-BE49-F238E27FC236}">
                <a16:creationId xmlns:a16="http://schemas.microsoft.com/office/drawing/2014/main" xmlns="" id="{FCBA7045-3887-6F47-95EC-77CE877E4B82}"/>
              </a:ext>
            </a:extLst>
          </p:cNvPr>
          <p:cNvSpPr txBox="1"/>
          <p:nvPr/>
        </p:nvSpPr>
        <p:spPr>
          <a:xfrm>
            <a:off x="5878483" y="1930951"/>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Khách hàng nói gì về chúng tôi?</a:t>
            </a:r>
            <a:endParaRPr lang="en-US" sz="5599" dirty="0">
              <a:latin typeface="Montserrat" charset="0"/>
              <a:ea typeface="Montserrat" charset="0"/>
              <a:cs typeface="Montserrat" charset="0"/>
            </a:endParaRPr>
          </a:p>
        </p:txBody>
      </p:sp>
    </p:spTree>
    <p:extLst>
      <p:ext uri="{BB962C8B-B14F-4D97-AF65-F5344CB8AC3E}">
        <p14:creationId xmlns:p14="http://schemas.microsoft.com/office/powerpoint/2010/main" val="114952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6874" y="10973334"/>
            <a:ext cx="4502131" cy="2572645"/>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27238"/>
          <a:stretch/>
        </p:blipFill>
        <p:spPr>
          <a:xfrm>
            <a:off x="0" y="2415612"/>
            <a:ext cx="24379238" cy="8837474"/>
          </a:xfrm>
          <a:prstGeom prst="rect">
            <a:avLst/>
          </a:prstGeom>
        </p:spPr>
      </p:pic>
      <p:sp>
        <p:nvSpPr>
          <p:cNvPr id="28" name="Rectangle 27">
            <a:extLst>
              <a:ext uri="{FF2B5EF4-FFF2-40B4-BE49-F238E27FC236}">
                <a16:creationId xmlns:a16="http://schemas.microsoft.com/office/drawing/2014/main" xmlns="" id="{549EDE1B-3DE1-6F47-B41D-8FEF0974C4B2}"/>
              </a:ext>
            </a:extLst>
          </p:cNvPr>
          <p:cNvSpPr/>
          <p:nvPr/>
        </p:nvSpPr>
        <p:spPr>
          <a:xfrm>
            <a:off x="4148624" y="1611910"/>
            <a:ext cx="15994188" cy="80370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vi-VN" sz="2400" dirty="0">
                <a:solidFill>
                  <a:schemeClr val="bg1">
                    <a:lumMod val="50000"/>
                  </a:schemeClr>
                </a:solidFill>
                <a:latin typeface="Montserrat" charset="0"/>
                <a:ea typeface="Montserrat" charset="0"/>
                <a:cs typeface="Montserrat" charset="0"/>
              </a:rPr>
              <a:t>Chia sẻ kiến thức về thương hiệu là nguồn sống của chúng tôi</a:t>
            </a:r>
            <a:endParaRPr lang="en-US" sz="2400" dirty="0">
              <a:solidFill>
                <a:schemeClr val="bg1">
                  <a:lumMod val="50000"/>
                </a:schemeClr>
              </a:solidFill>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FCBA7045-3887-6F47-95EC-77CE877E4B82}"/>
              </a:ext>
            </a:extLst>
          </p:cNvPr>
          <p:cNvSpPr txBox="1"/>
          <p:nvPr/>
        </p:nvSpPr>
        <p:spPr>
          <a:xfrm>
            <a:off x="6408982" y="442585"/>
            <a:ext cx="11473467" cy="107709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6399">
                <a:latin typeface="Montserrat" charset="0"/>
                <a:ea typeface="Montserrat" charset="0"/>
                <a:cs typeface="Montserrat" charset="0"/>
              </a:rPr>
              <a:t>We Share</a:t>
            </a:r>
            <a:endParaRPr lang="en-US" sz="6399" dirty="0">
              <a:latin typeface="Montserrat" charset="0"/>
              <a:ea typeface="Montserrat" charset="0"/>
              <a:cs typeface="Montserrat" charset="0"/>
            </a:endParaRPr>
          </a:p>
        </p:txBody>
      </p:sp>
      <p:sp>
        <p:nvSpPr>
          <p:cNvPr id="31" name="Rectangle 30">
            <a:extLst>
              <a:ext uri="{FF2B5EF4-FFF2-40B4-BE49-F238E27FC236}">
                <a16:creationId xmlns:a16="http://schemas.microsoft.com/office/drawing/2014/main" xmlns="" id="{B3F12D54-FB9F-4088-953E-5F56808D03B0}"/>
              </a:ext>
            </a:extLst>
          </p:cNvPr>
          <p:cNvSpPr/>
          <p:nvPr/>
        </p:nvSpPr>
        <p:spPr>
          <a:xfrm>
            <a:off x="10346999" y="10057691"/>
            <a:ext cx="3597431" cy="923330"/>
          </a:xfrm>
          <a:prstGeom prst="rect">
            <a:avLst/>
          </a:prstGeom>
          <a:solidFill>
            <a:srgbClr val="2F3747"/>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XEM CÁC BÀI VIẾT KHÁC</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497" y="11637302"/>
            <a:ext cx="3440532" cy="181273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5043" y="12133163"/>
            <a:ext cx="4089565" cy="617497"/>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2982" y="11399747"/>
            <a:ext cx="4025472" cy="2141066"/>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97428" y="11849428"/>
            <a:ext cx="2822051" cy="1241703"/>
          </a:xfrm>
          <a:prstGeom prst="rect">
            <a:avLst/>
          </a:prstGeom>
        </p:spPr>
      </p:pic>
      <p:sp>
        <p:nvSpPr>
          <p:cNvPr id="11" name="Rectangle 10"/>
          <p:cNvSpPr/>
          <p:nvPr/>
        </p:nvSpPr>
        <p:spPr>
          <a:xfrm>
            <a:off x="601497" y="13091132"/>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XEM CÁC BÀI VIẾT KHÁC </a:t>
            </a:r>
            <a:r>
              <a:rPr lang="vi-VN" sz="2100">
                <a:solidFill>
                  <a:prstClr val="black"/>
                </a:solidFill>
                <a:latin typeface="Montserrat" charset="0"/>
                <a:ea typeface="Montserrat" charset="0"/>
                <a:cs typeface="Montserrat" charset="0"/>
              </a:rPr>
              <a:t>&gt; Dẫn link đến V.</a:t>
            </a:r>
            <a:endParaRPr lang="en-US" sz="2100">
              <a:solidFill>
                <a:prstClr val="black"/>
              </a:solidFill>
              <a:latin typeface="Montserrat" charset="0"/>
              <a:ea typeface="Montserrat" charset="0"/>
              <a:cs typeface="Montserrat" charset="0"/>
            </a:endParaRPr>
          </a:p>
        </p:txBody>
      </p:sp>
    </p:spTree>
    <p:extLst>
      <p:ext uri="{BB962C8B-B14F-4D97-AF65-F5344CB8AC3E}">
        <p14:creationId xmlns:p14="http://schemas.microsoft.com/office/powerpoint/2010/main" val="369842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par>
                                <p:cTn id="9" presetID="1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ppt_y</p:attrName>
                                        </p:attrNameLst>
                                      </p:cBhvr>
                                      <p:tavLst>
                                        <p:tav tm="0">
                                          <p:val>
                                            <p:strVal val="#ppt_y+#ppt_h*1.125000"/>
                                          </p:val>
                                        </p:tav>
                                        <p:tav tm="100000">
                                          <p:val>
                                            <p:strVal val="#ppt_y"/>
                                          </p:val>
                                        </p:tav>
                                      </p:tavLst>
                                    </p:anim>
                                    <p:animEffect transition="in" filter="wipe(up)">
                                      <p:cBhvr>
                                        <p:cTn id="12" dur="500"/>
                                        <p:tgtEl>
                                          <p:spTgt spid="36"/>
                                        </p:tgtEl>
                                      </p:cBhvr>
                                    </p:animEffect>
                                  </p:childTnLst>
                                </p:cTn>
                              </p:par>
                              <p:par>
                                <p:cTn id="13" presetID="12" presetClass="entr" presetSubtype="4"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p:tgtEl>
                                          <p:spTgt spid="37"/>
                                        </p:tgtEl>
                                        <p:attrNameLst>
                                          <p:attrName>ppt_y</p:attrName>
                                        </p:attrNameLst>
                                      </p:cBhvr>
                                      <p:tavLst>
                                        <p:tav tm="0">
                                          <p:val>
                                            <p:strVal val="#ppt_y+#ppt_h*1.125000"/>
                                          </p:val>
                                        </p:tav>
                                        <p:tav tm="100000">
                                          <p:val>
                                            <p:strVal val="#ppt_y"/>
                                          </p:val>
                                        </p:tav>
                                      </p:tavLst>
                                    </p:anim>
                                    <p:animEffect transition="in" filter="wipe(up)">
                                      <p:cBhvr>
                                        <p:cTn id="16" dur="500"/>
                                        <p:tgtEl>
                                          <p:spTgt spid="37"/>
                                        </p:tgtEl>
                                      </p:cBhvr>
                                    </p:animEffect>
                                  </p:childTnLst>
                                </p:cTn>
                              </p:par>
                              <p:par>
                                <p:cTn id="17" presetID="12" presetClass="entr" presetSubtype="4"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p:tgtEl>
                                          <p:spTgt spid="38"/>
                                        </p:tgtEl>
                                        <p:attrNameLst>
                                          <p:attrName>ppt_y</p:attrName>
                                        </p:attrNameLst>
                                      </p:cBhvr>
                                      <p:tavLst>
                                        <p:tav tm="0">
                                          <p:val>
                                            <p:strVal val="#ppt_y+#ppt_h*1.125000"/>
                                          </p:val>
                                        </p:tav>
                                        <p:tav tm="100000">
                                          <p:val>
                                            <p:strVal val="#ppt_y"/>
                                          </p:val>
                                        </p:tav>
                                      </p:tavLst>
                                    </p:anim>
                                    <p:animEffect transition="in" filter="wipe(up)">
                                      <p:cBhvr>
                                        <p:cTn id="20" dur="500"/>
                                        <p:tgtEl>
                                          <p:spTgt spid="38"/>
                                        </p:tgtEl>
                                      </p:cBhvr>
                                    </p:animEffect>
                                  </p:childTnLst>
                                </p:cTn>
                              </p:par>
                              <p:par>
                                <p:cTn id="21" presetID="12" presetClass="entr" presetSubtype="4"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p:tgtEl>
                                          <p:spTgt spid="40"/>
                                        </p:tgtEl>
                                        <p:attrNameLst>
                                          <p:attrName>ppt_y</p:attrName>
                                        </p:attrNameLst>
                                      </p:cBhvr>
                                      <p:tavLst>
                                        <p:tav tm="0">
                                          <p:val>
                                            <p:strVal val="#ppt_y+#ppt_h*1.125000"/>
                                          </p:val>
                                        </p:tav>
                                        <p:tav tm="100000">
                                          <p:val>
                                            <p:strVal val="#ppt_y"/>
                                          </p:val>
                                        </p:tav>
                                      </p:tavLst>
                                    </p:anim>
                                    <p:animEffect transition="in" filter="wipe(up)">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597" y="907760"/>
            <a:ext cx="1087464" cy="113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bject 10"/>
          <p:cNvSpPr/>
          <p:nvPr/>
        </p:nvSpPr>
        <p:spPr>
          <a:xfrm>
            <a:off x="18471690" y="10500998"/>
            <a:ext cx="3072738" cy="576755"/>
          </a:xfrm>
          <a:prstGeom prst="rect">
            <a:avLst/>
          </a:prstGeom>
          <a:blipFill>
            <a:blip r:embed="rId3" cstate="email">
              <a:extLst>
                <a:ext uri="{28A0092B-C50C-407E-A947-70E740481C1C}">
                  <a14:useLocalDpi xmlns:a14="http://schemas.microsoft.com/office/drawing/2010/main" val="0"/>
                </a:ext>
              </a:extLst>
            </a:blip>
            <a:stretch>
              <a:fillRect/>
            </a:stretch>
          </a:blipFill>
        </p:spPr>
        <p:txBody>
          <a:bodyPr wrap="square" lIns="0" tIns="0" rIns="0" bIns="0" rtlCol="0"/>
          <a:lstStyle/>
          <a:p>
            <a:endParaRPr sz="11998" b="1">
              <a:latin typeface="Montserrat" charset="0"/>
              <a:ea typeface="Montserrat" charset="0"/>
              <a:cs typeface="Montserrat" charset="0"/>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20961" t="13790" r="21078" b="20014"/>
          <a:stretch/>
        </p:blipFill>
        <p:spPr>
          <a:xfrm>
            <a:off x="1840158" y="10144794"/>
            <a:ext cx="1975332" cy="1289164"/>
          </a:xfrm>
          <a:prstGeom prst="rect">
            <a:avLst/>
          </a:prstGeom>
          <a:noFill/>
        </p:spPr>
      </p:pic>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649622" y="458910"/>
            <a:ext cx="3550554" cy="2028888"/>
          </a:xfrm>
          <a:prstGeom prst="rect">
            <a:avLst/>
          </a:prstGeom>
          <a:noFill/>
        </p:spPr>
      </p:pic>
      <p:pic>
        <p:nvPicPr>
          <p:cNvPr id="6" name="Picture 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682445" y="5890986"/>
            <a:ext cx="2153145" cy="640265"/>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446588" y="3322430"/>
            <a:ext cx="2840925" cy="1496812"/>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8628119" y="1133974"/>
            <a:ext cx="3456169" cy="521858"/>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623611" y="3251404"/>
            <a:ext cx="2750613" cy="1463656"/>
          </a:xfrm>
          <a:prstGeom prst="rect">
            <a:avLst/>
          </a:prstGeom>
        </p:spPr>
      </p:pic>
      <p:pic>
        <p:nvPicPr>
          <p:cNvPr id="10" name="Picture 9"/>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9858580" y="10228453"/>
            <a:ext cx="1762868" cy="1081181"/>
          </a:xfrm>
          <a:prstGeom prst="rect">
            <a:avLst/>
          </a:prstGeom>
        </p:spPr>
      </p:pic>
      <p:pic>
        <p:nvPicPr>
          <p:cNvPr id="11" name="Picture 10"/>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5125831" y="3028864"/>
            <a:ext cx="3266374" cy="1737317"/>
          </a:xfrm>
          <a:prstGeom prst="rect">
            <a:avLst/>
          </a:prstGeom>
        </p:spPr>
      </p:pic>
      <p:pic>
        <p:nvPicPr>
          <p:cNvPr id="12" name="Picture 11"/>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8835749" y="5694368"/>
            <a:ext cx="2748387" cy="1209290"/>
          </a:xfrm>
          <a:prstGeom prst="rect">
            <a:avLst/>
          </a:prstGeom>
        </p:spPr>
      </p:pic>
      <p:pic>
        <p:nvPicPr>
          <p:cNvPr id="13" name="Picture 1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9375542" y="1133974"/>
            <a:ext cx="2846138" cy="720247"/>
          </a:xfrm>
          <a:prstGeom prst="rect">
            <a:avLst/>
          </a:prstGeom>
        </p:spPr>
      </p:pic>
      <p:pic>
        <p:nvPicPr>
          <p:cNvPr id="14" name="Picture 2"/>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r="9379"/>
          <a:stretch/>
        </p:blipFill>
        <p:spPr bwMode="auto">
          <a:xfrm>
            <a:off x="9685910" y="7861594"/>
            <a:ext cx="2108208" cy="1330196"/>
          </a:xfrm>
          <a:prstGeom prst="rect">
            <a:avLst/>
          </a:prstGeom>
          <a:noFill/>
          <a:ln w="9525">
            <a:noFill/>
            <a:miter lim="800000"/>
            <a:headEnd/>
            <a:tailEnd/>
          </a:ln>
        </p:spPr>
      </p:pic>
      <p:pic>
        <p:nvPicPr>
          <p:cNvPr id="15" name="Picture 14"/>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9548808" y="5665853"/>
            <a:ext cx="2382417" cy="1127428"/>
          </a:xfrm>
          <a:prstGeom prst="rect">
            <a:avLst/>
          </a:prstGeom>
        </p:spPr>
      </p:pic>
      <p:pic>
        <p:nvPicPr>
          <p:cNvPr id="16" name="Picture 15"/>
          <p:cNvPicPr>
            <a:picLocks noChangeAspect="1"/>
          </p:cNvPicPr>
          <p:nvPr/>
        </p:nvPicPr>
        <p:blipFill rotWithShape="1">
          <a:blip r:embed="rId16" cstate="email">
            <a:extLst>
              <a:ext uri="{28A0092B-C50C-407E-A947-70E740481C1C}">
                <a14:useLocalDpi xmlns:a14="http://schemas.microsoft.com/office/drawing/2010/main" val="0"/>
              </a:ext>
            </a:extLst>
          </a:blip>
          <a:srcRect r="48771" b="-1257"/>
          <a:stretch/>
        </p:blipFill>
        <p:spPr>
          <a:xfrm>
            <a:off x="14547830" y="8195314"/>
            <a:ext cx="1741020" cy="908688"/>
          </a:xfrm>
          <a:prstGeom prst="rect">
            <a:avLst/>
          </a:prstGeom>
        </p:spPr>
      </p:pic>
      <p:pic>
        <p:nvPicPr>
          <p:cNvPr id="17" name="Picture 16"/>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19364409" y="3028865"/>
            <a:ext cx="1983589" cy="1376649"/>
          </a:xfrm>
          <a:prstGeom prst="rect">
            <a:avLst/>
          </a:prstGeom>
        </p:spPr>
      </p:pic>
      <p:pic>
        <p:nvPicPr>
          <p:cNvPr id="18" name="Picture 17"/>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2095737" y="7583362"/>
            <a:ext cx="1821240" cy="1821240"/>
          </a:xfrm>
          <a:prstGeom prst="rect">
            <a:avLst/>
          </a:prstGeom>
        </p:spPr>
      </p:pic>
      <p:pic>
        <p:nvPicPr>
          <p:cNvPr id="19" name="Picture 18"/>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5570441" y="864796"/>
            <a:ext cx="2377158" cy="1457489"/>
          </a:xfrm>
          <a:prstGeom prst="rect">
            <a:avLst/>
          </a:prstGeom>
        </p:spPr>
      </p:pic>
      <p:pic>
        <p:nvPicPr>
          <p:cNvPr id="20" name="Picture 19"/>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19364410" y="7742747"/>
            <a:ext cx="1287299" cy="1661855"/>
          </a:xfrm>
          <a:prstGeom prst="rect">
            <a:avLst/>
          </a:prstGeom>
        </p:spPr>
      </p:pic>
      <p:pic>
        <p:nvPicPr>
          <p:cNvPr id="21" name="Picture 20"/>
          <p:cNvPicPr>
            <a:picLocks noChangeAspect="1"/>
          </p:cNvPicPr>
          <p:nvPr/>
        </p:nvPicPr>
        <p:blipFill rotWithShape="1">
          <a:blip r:embed="rId21">
            <a:extLst>
              <a:ext uri="{28A0092B-C50C-407E-A947-70E740481C1C}">
                <a14:useLocalDpi xmlns:a14="http://schemas.microsoft.com/office/drawing/2010/main" val="0"/>
              </a:ext>
            </a:extLst>
          </a:blip>
          <a:srcRect t="19046" b="15700"/>
          <a:stretch/>
        </p:blipFill>
        <p:spPr>
          <a:xfrm>
            <a:off x="14457472" y="10144794"/>
            <a:ext cx="1921735" cy="1253989"/>
          </a:xfrm>
          <a:prstGeom prst="rect">
            <a:avLst/>
          </a:prstGeom>
        </p:spPr>
      </p:pic>
      <p:pic>
        <p:nvPicPr>
          <p:cNvPr id="22" name="Picture Placeholder 3" descr="125347c (1).png"/>
          <p:cNvPicPr>
            <a:picLocks noChangeAspect="1"/>
          </p:cNvPicPr>
          <p:nvPr/>
        </p:nvPicPr>
        <p:blipFill>
          <a:blip r:embed="rId22" cstate="email">
            <a:extLst>
              <a:ext uri="{28A0092B-C50C-407E-A947-70E740481C1C}">
                <a14:useLocalDpi xmlns:a14="http://schemas.microsoft.com/office/drawing/2010/main" val="0"/>
              </a:ext>
            </a:extLst>
          </a:blip>
          <a:srcRect t="-44319" b="-44319"/>
          <a:stretch>
            <a:fillRect/>
          </a:stretch>
        </p:blipFill>
        <p:spPr>
          <a:xfrm>
            <a:off x="5372570" y="9337276"/>
            <a:ext cx="3036957" cy="1972359"/>
          </a:xfrm>
          <a:prstGeom prst="rect">
            <a:avLst/>
          </a:prstGeom>
        </p:spPr>
      </p:pic>
      <p:pic>
        <p:nvPicPr>
          <p:cNvPr id="23" name="Picture 2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72570" y="12273874"/>
            <a:ext cx="2759713" cy="610981"/>
          </a:xfrm>
          <a:prstGeom prst="rect">
            <a:avLst/>
          </a:prstGeom>
        </p:spPr>
      </p:pic>
      <p:pic>
        <p:nvPicPr>
          <p:cNvPr id="24" name="Picture 2" descr="http://img.trananh.vn/trananh/2013/05/15/logo.jpg"/>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p:blipFill>
        <p:spPr bwMode="auto">
          <a:xfrm>
            <a:off x="1274645" y="12345036"/>
            <a:ext cx="3184810" cy="6077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rotWithShape="1">
          <a:blip r:embed="rId25">
            <a:extLst>
              <a:ext uri="{28A0092B-C50C-407E-A947-70E740481C1C}">
                <a14:useLocalDpi xmlns:a14="http://schemas.microsoft.com/office/drawing/2010/main" val="0"/>
              </a:ext>
            </a:extLst>
          </a:blip>
          <a:srcRect t="-13122" r="52402"/>
          <a:stretch/>
        </p:blipFill>
        <p:spPr>
          <a:xfrm>
            <a:off x="14092100" y="3371014"/>
            <a:ext cx="2665597" cy="937443"/>
          </a:xfrm>
          <a:prstGeom prst="rect">
            <a:avLst/>
          </a:prstGeom>
        </p:spPr>
      </p:pic>
      <p:pic>
        <p:nvPicPr>
          <p:cNvPr id="26" name="Picture 25">
            <a:extLst>
              <a:ext uri="{FF2B5EF4-FFF2-40B4-BE49-F238E27FC236}">
                <a16:creationId xmlns="" xmlns:a16="http://schemas.microsoft.com/office/drawing/2014/main" id="{1C059751-3B8C-465A-8355-0CDE44CD77D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377373" y="5665854"/>
            <a:ext cx="1343911" cy="865397"/>
          </a:xfrm>
          <a:prstGeom prst="rect">
            <a:avLst/>
          </a:prstGeom>
        </p:spPr>
      </p:pic>
      <p:pic>
        <p:nvPicPr>
          <p:cNvPr id="27" name="Picture 26">
            <a:extLst>
              <a:ext uri="{FF2B5EF4-FFF2-40B4-BE49-F238E27FC236}">
                <a16:creationId xmlns="" xmlns:a16="http://schemas.microsoft.com/office/drawing/2014/main" id="{B85FE0FA-CB7F-4F79-B732-F7D384A4036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092099" y="5820456"/>
            <a:ext cx="2652482" cy="818222"/>
          </a:xfrm>
          <a:prstGeom prst="rect">
            <a:avLst/>
          </a:prstGeom>
        </p:spPr>
      </p:pic>
      <p:pic>
        <p:nvPicPr>
          <p:cNvPr id="28" name="Picture 2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245722" y="7701545"/>
            <a:ext cx="3026587" cy="1367785"/>
          </a:xfrm>
          <a:prstGeom prst="rect">
            <a:avLst/>
          </a:prstGeom>
        </p:spPr>
      </p:pic>
    </p:spTree>
    <p:extLst>
      <p:ext uri="{BB962C8B-B14F-4D97-AF65-F5344CB8AC3E}">
        <p14:creationId xmlns:p14="http://schemas.microsoft.com/office/powerpoint/2010/main" val="122556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1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par>
                                <p:cTn id="17" presetID="1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par>
                                <p:cTn id="21" presetID="1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up)">
                                      <p:cBhvr>
                                        <p:cTn id="24" dur="500"/>
                                        <p:tgtEl>
                                          <p:spTgt spid="8"/>
                                        </p:tgtEl>
                                      </p:cBhvr>
                                    </p:animEffect>
                                  </p:childTnLst>
                                </p:cTn>
                              </p:par>
                              <p:par>
                                <p:cTn id="25" presetID="1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ppt_y</p:attrName>
                                        </p:attrNameLst>
                                      </p:cBhvr>
                                      <p:tavLst>
                                        <p:tav tm="0">
                                          <p:val>
                                            <p:strVal val="#ppt_y+#ppt_h*1.125000"/>
                                          </p:val>
                                        </p:tav>
                                        <p:tav tm="100000">
                                          <p:val>
                                            <p:strVal val="#ppt_y"/>
                                          </p:val>
                                        </p:tav>
                                      </p:tavLst>
                                    </p:anim>
                                    <p:animEffect transition="in" filter="wipe(up)">
                                      <p:cBhvr>
                                        <p:cTn id="28" dur="500"/>
                                        <p:tgtEl>
                                          <p:spTgt spid="9"/>
                                        </p:tgtEl>
                                      </p:cBhvr>
                                    </p:animEffect>
                                  </p:childTnLst>
                                </p:cTn>
                              </p:par>
                              <p:par>
                                <p:cTn id="29" presetID="1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tgtEl>
                                          <p:spTgt spid="10"/>
                                        </p:tgtEl>
                                        <p:attrNameLst>
                                          <p:attrName>ppt_y</p:attrName>
                                        </p:attrNameLst>
                                      </p:cBhvr>
                                      <p:tavLst>
                                        <p:tav tm="0">
                                          <p:val>
                                            <p:strVal val="#ppt_y+#ppt_h*1.125000"/>
                                          </p:val>
                                        </p:tav>
                                        <p:tav tm="100000">
                                          <p:val>
                                            <p:strVal val="#ppt_y"/>
                                          </p:val>
                                        </p:tav>
                                      </p:tavLst>
                                    </p:anim>
                                    <p:animEffect transition="in" filter="wipe(up)">
                                      <p:cBhvr>
                                        <p:cTn id="32" dur="500"/>
                                        <p:tgtEl>
                                          <p:spTgt spid="10"/>
                                        </p:tgtEl>
                                      </p:cBhvr>
                                    </p:animEffect>
                                  </p:childTnLst>
                                </p:cTn>
                              </p:par>
                              <p:par>
                                <p:cTn id="33" presetID="1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p:tgtEl>
                                          <p:spTgt spid="12"/>
                                        </p:tgtEl>
                                        <p:attrNameLst>
                                          <p:attrName>ppt_y</p:attrName>
                                        </p:attrNameLst>
                                      </p:cBhvr>
                                      <p:tavLst>
                                        <p:tav tm="0">
                                          <p:val>
                                            <p:strVal val="#ppt_y+#ppt_h*1.125000"/>
                                          </p:val>
                                        </p:tav>
                                        <p:tav tm="100000">
                                          <p:val>
                                            <p:strVal val="#ppt_y"/>
                                          </p:val>
                                        </p:tav>
                                      </p:tavLst>
                                    </p:anim>
                                    <p:animEffect transition="in" filter="wipe(up)">
                                      <p:cBhvr>
                                        <p:cTn id="40" dur="500"/>
                                        <p:tgtEl>
                                          <p:spTgt spid="12"/>
                                        </p:tgtEl>
                                      </p:cBhvr>
                                    </p:animEffect>
                                  </p:childTnLst>
                                </p:cTn>
                              </p:par>
                              <p:par>
                                <p:cTn id="41" presetID="1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ppt_y</p:attrName>
                                        </p:attrNameLst>
                                      </p:cBhvr>
                                      <p:tavLst>
                                        <p:tav tm="0">
                                          <p:val>
                                            <p:strVal val="#ppt_y+#ppt_h*1.125000"/>
                                          </p:val>
                                        </p:tav>
                                        <p:tav tm="100000">
                                          <p:val>
                                            <p:strVal val="#ppt_y"/>
                                          </p:val>
                                        </p:tav>
                                      </p:tavLst>
                                    </p:anim>
                                    <p:animEffect transition="in" filter="wipe(up)">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2677"/>
          <a:stretch/>
        </p:blipFill>
        <p:spPr>
          <a:xfrm>
            <a:off x="3" y="3339719"/>
            <a:ext cx="24379236" cy="10001378"/>
          </a:xfrm>
          <a:prstGeom prst="rect">
            <a:avLst/>
          </a:prstGeom>
        </p:spPr>
      </p:pic>
      <p:sp>
        <p:nvSpPr>
          <p:cNvPr id="21" name="Rectangle 20">
            <a:extLst>
              <a:ext uri="{FF2B5EF4-FFF2-40B4-BE49-F238E27FC236}">
                <a16:creationId xmlns:a16="http://schemas.microsoft.com/office/drawing/2014/main" xmlns="" id="{20318B63-F542-488E-8298-E69DA81C9402}"/>
              </a:ext>
            </a:extLst>
          </p:cNvPr>
          <p:cNvSpPr/>
          <p:nvPr/>
        </p:nvSpPr>
        <p:spPr>
          <a:xfrm>
            <a:off x="2015427" y="6796686"/>
            <a:ext cx="4938265"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xmlns="" id="{D139546C-B847-45AB-B558-56D21ADC760F}"/>
              </a:ext>
            </a:extLst>
          </p:cNvPr>
          <p:cNvSpPr/>
          <p:nvPr/>
        </p:nvSpPr>
        <p:spPr>
          <a:xfrm>
            <a:off x="17328651" y="7564644"/>
            <a:ext cx="5443773" cy="584775"/>
          </a:xfrm>
          <a:prstGeom prst="rect">
            <a:avLst/>
          </a:prstGeom>
          <a:solidFill>
            <a:schemeClr val="bg1"/>
          </a:solidFill>
        </p:spPr>
        <p:txBody>
          <a:bodyPr wrap="square">
            <a:spAutoFit/>
          </a:bodyPr>
          <a:lstStyle/>
          <a:p>
            <a:r>
              <a:rPr lang="vi-VN" sz="16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600">
                <a:solidFill>
                  <a:schemeClr val="bg1">
                    <a:lumMod val="65000"/>
                  </a:schemeClr>
                </a:solidFill>
                <a:latin typeface="Montserrat" charset="0"/>
                <a:ea typeface="Montserrat" charset="0"/>
                <a:cs typeface="Montserrat" charset="0"/>
              </a:rPr>
              <a:t>Mibrand Vietnam.</a:t>
            </a:r>
          </a:p>
        </p:txBody>
      </p:sp>
      <p:pic>
        <p:nvPicPr>
          <p:cNvPr id="27" name="Picture 2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40513"/>
            <a:ext cx="24379238" cy="3081264"/>
          </a:xfrm>
          <a:prstGeom prst="rect">
            <a:avLst/>
          </a:prstGeom>
        </p:spPr>
      </p:pic>
      <p:pic>
        <p:nvPicPr>
          <p:cNvPr id="20" name="Picture 1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428" y="4634134"/>
            <a:ext cx="4782394" cy="2200550"/>
          </a:xfrm>
          <a:prstGeom prst="rect">
            <a:avLst/>
          </a:prstGeom>
          <a:solidFill>
            <a:schemeClr val="bg1"/>
          </a:solidFill>
          <a:ln>
            <a:noFill/>
          </a:ln>
        </p:spPr>
      </p:pic>
      <p:sp>
        <p:nvSpPr>
          <p:cNvPr id="25" name="Rectangle 24">
            <a:extLst>
              <a:ext uri="{FF2B5EF4-FFF2-40B4-BE49-F238E27FC236}">
                <a16:creationId xmlns:a16="http://schemas.microsoft.com/office/drawing/2014/main" xmlns="" id="{260D4F10-46A0-4D41-A103-F4D0CBB6919E}"/>
              </a:ext>
            </a:extLst>
          </p:cNvPr>
          <p:cNvSpPr/>
          <p:nvPr/>
        </p:nvSpPr>
        <p:spPr>
          <a:xfrm>
            <a:off x="12189617" y="6392113"/>
            <a:ext cx="4259764" cy="372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CBA7045-3887-6F47-95EC-77CE877E4B82}"/>
              </a:ext>
            </a:extLst>
          </p:cNvPr>
          <p:cNvSpPr txBox="1"/>
          <p:nvPr/>
        </p:nvSpPr>
        <p:spPr>
          <a:xfrm>
            <a:off x="7208785" y="5015087"/>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Tree>
    <p:extLst>
      <p:ext uri="{BB962C8B-B14F-4D97-AF65-F5344CB8AC3E}">
        <p14:creationId xmlns:p14="http://schemas.microsoft.com/office/powerpoint/2010/main" val="2592181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6401064" y="4506175"/>
            <a:ext cx="11322330" cy="3785011"/>
          </a:xfrm>
          <a:prstGeom prst="rect">
            <a:avLst/>
          </a:prstGeom>
          <a:noFill/>
        </p:spPr>
        <p:txBody>
          <a:bodyPr wrap="none" rtlCol="0">
            <a:spAutoFit/>
          </a:bodyPr>
          <a:lstStyle/>
          <a:p>
            <a:pPr algn="ctr"/>
            <a:r>
              <a:rPr lang="vi-VN" sz="11998" b="1" dirty="0">
                <a:latin typeface="Montserrat" charset="0"/>
                <a:ea typeface="Montserrat" charset="0"/>
                <a:cs typeface="Montserrat" charset="0"/>
              </a:rPr>
              <a:t>II. Về Mibrand</a:t>
            </a:r>
          </a:p>
          <a:p>
            <a:pPr algn="ctr"/>
            <a:r>
              <a:rPr lang="vi-VN" sz="11998" b="1" dirty="0">
                <a:latin typeface="Montserrat" charset="0"/>
                <a:ea typeface="Montserrat" charset="0"/>
                <a:cs typeface="Montserrat" charset="0"/>
              </a:rPr>
              <a:t>Vietnam</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4415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30137"/>
            <a:ext cx="24379238" cy="9980582"/>
          </a:xfrm>
          <a:prstGeom prst="rect">
            <a:avLst/>
          </a:prstGeom>
        </p:spPr>
      </p:pic>
      <p:sp>
        <p:nvSpPr>
          <p:cNvPr id="16" name="Rectangle 15">
            <a:extLst>
              <a:ext uri="{FF2B5EF4-FFF2-40B4-BE49-F238E27FC236}">
                <a16:creationId xmlns:a16="http://schemas.microsoft.com/office/drawing/2014/main" xmlns="" id="{3D8FA402-9827-426C-9622-7156CFF8E599}"/>
              </a:ext>
            </a:extLst>
          </p:cNvPr>
          <p:cNvSpPr/>
          <p:nvPr/>
        </p:nvSpPr>
        <p:spPr>
          <a:xfrm>
            <a:off x="0" y="1085043"/>
            <a:ext cx="24394435" cy="1002567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3" name="Picture 2">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7" name="Rectangle 16">
            <a:extLst>
              <a:ext uri="{FF2B5EF4-FFF2-40B4-BE49-F238E27FC236}">
                <a16:creationId xmlns:a16="http://schemas.microsoft.com/office/drawing/2014/main" xmlns="" id="{B9D4EE67-8B9E-4667-9C62-55D825A778EC}"/>
              </a:ext>
            </a:extLst>
          </p:cNvPr>
          <p:cNvSpPr/>
          <p:nvPr/>
        </p:nvSpPr>
        <p:spPr>
          <a:xfrm>
            <a:off x="2616690" y="6595608"/>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799" dirty="0">
                <a:latin typeface="Montserrat" charset="0"/>
                <a:ea typeface="Montserrat" charset="0"/>
                <a:cs typeface="Montserrat" charset="0"/>
              </a:rPr>
              <a:t>Giới thiệu về chúng tôi   /   Giới thiệu về MVV Group  /  Đội ngũ chuyên gia của Mibrand</a:t>
            </a:r>
            <a:endParaRPr lang="en-US" sz="2799" dirty="0">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8B5A6BB2-C08F-4FE5-B6E0-689DAF905470}"/>
              </a:ext>
            </a:extLst>
          </p:cNvPr>
          <p:cNvSpPr txBox="1"/>
          <p:nvPr/>
        </p:nvSpPr>
        <p:spPr>
          <a:xfrm>
            <a:off x="1565876" y="5093241"/>
            <a:ext cx="20645427" cy="1323119"/>
          </a:xfrm>
          <a:prstGeom prst="rect">
            <a:avLst/>
          </a:prstGeom>
          <a:noFill/>
        </p:spPr>
        <p:txBody>
          <a:bodyPr wrap="square" rtlCol="0">
            <a:spAutoFit/>
          </a:bodyPr>
          <a:lstStyle/>
          <a:p>
            <a:pPr algn="ctr"/>
            <a:r>
              <a:rPr lang="vi-VN" sz="7998" dirty="0">
                <a:solidFill>
                  <a:schemeClr val="bg1"/>
                </a:solidFill>
                <a:latin typeface="Montserrat" charset="0"/>
                <a:ea typeface="Montserrat" charset="0"/>
                <a:cs typeface="Montserrat" charset="0"/>
              </a:rPr>
              <a:t>Chúng tôi là Mibrand Vietnam</a:t>
            </a:r>
            <a:endParaRPr lang="en-US" sz="7998" dirty="0">
              <a:solidFill>
                <a:schemeClr val="bg1"/>
              </a:solidFill>
              <a:latin typeface="Montserrat" charset="0"/>
              <a:ea typeface="Montserrat" charset="0"/>
              <a:cs typeface="Montserrat" charset="0"/>
            </a:endParaRPr>
          </a:p>
        </p:txBody>
      </p:sp>
      <p:sp>
        <p:nvSpPr>
          <p:cNvPr id="19" name="Rectangle 18"/>
          <p:cNvSpPr/>
          <p:nvPr/>
        </p:nvSpPr>
        <p:spPr>
          <a:xfrm>
            <a:off x="1753447" y="11688497"/>
            <a:ext cx="18380199" cy="1384995"/>
          </a:xfrm>
          <a:prstGeom prst="rect">
            <a:avLst/>
          </a:prstGeom>
        </p:spPr>
        <p:txBody>
          <a:bodyPr wrap="square">
            <a:spAutoFit/>
          </a:bodyPr>
          <a:lstStyle/>
          <a:p>
            <a:pPr lvl="0"/>
            <a:r>
              <a:rPr lang="vi-VN" sz="2100">
                <a:solidFill>
                  <a:prstClr val="black"/>
                </a:solidFill>
                <a:latin typeface="Montserrat" charset="0"/>
                <a:ea typeface="Montserrat" charset="0"/>
                <a:cs typeface="Montserrat" charset="0"/>
              </a:rPr>
              <a:t>(03 Button) </a:t>
            </a:r>
          </a:p>
          <a:p>
            <a:pPr marL="457109" indent="-457109">
              <a:buAutoNum type="arabicPeriod"/>
            </a:pPr>
            <a:r>
              <a:rPr lang="vi-VN" sz="2100" b="1">
                <a:solidFill>
                  <a:prstClr val="black"/>
                </a:solidFill>
                <a:latin typeface="Montserrat" charset="0"/>
                <a:ea typeface="Montserrat" charset="0"/>
                <a:cs typeface="Montserrat" charset="0"/>
              </a:rPr>
              <a:t>Giới thiệu về chúng tôi </a:t>
            </a:r>
            <a:r>
              <a:rPr lang="vi-VN" sz="2100">
                <a:solidFill>
                  <a:prstClr val="black"/>
                </a:solidFill>
                <a:latin typeface="Montserrat" charset="0"/>
                <a:ea typeface="Montserrat" charset="0"/>
                <a:cs typeface="Montserrat" charset="0"/>
              </a:rPr>
              <a:t>&gt;</a:t>
            </a:r>
            <a:r>
              <a:rPr lang="vi-VN" sz="2100" b="1">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Dẫn link đến 2.1</a:t>
            </a:r>
            <a:endParaRPr lang="vi-VN" sz="2100" b="1">
              <a:solidFill>
                <a:prstClr val="black"/>
              </a:solidFill>
              <a:latin typeface="Montserrat" charset="0"/>
              <a:ea typeface="Montserrat" charset="0"/>
              <a:cs typeface="Montserrat" charset="0"/>
            </a:endParaRPr>
          </a:p>
          <a:p>
            <a:pPr marL="457109" indent="-457109">
              <a:buFontTx/>
              <a:buAutoNum type="arabicPeriod"/>
            </a:pPr>
            <a:r>
              <a:rPr lang="vi-VN" sz="2100" b="1">
                <a:solidFill>
                  <a:prstClr val="black"/>
                </a:solidFill>
                <a:latin typeface="Montserrat" charset="0"/>
                <a:ea typeface="Montserrat" charset="0"/>
                <a:cs typeface="Montserrat" charset="0"/>
              </a:rPr>
              <a:t>Giới thiệu vê MVV gropup </a:t>
            </a:r>
            <a:r>
              <a:rPr lang="vi-VN" sz="2100">
                <a:solidFill>
                  <a:prstClr val="black"/>
                </a:solidFill>
                <a:latin typeface="Montserrat" charset="0"/>
                <a:ea typeface="Montserrat" charset="0"/>
                <a:cs typeface="Montserrat" charset="0"/>
              </a:rPr>
              <a:t>&gt;</a:t>
            </a:r>
            <a:r>
              <a:rPr lang="vi-VN" sz="2100" b="1">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Dẫn link đến 2.2</a:t>
            </a:r>
            <a:endParaRPr lang="vi-VN" sz="2100" b="1">
              <a:solidFill>
                <a:prstClr val="black"/>
              </a:solidFill>
              <a:latin typeface="Montserrat" charset="0"/>
              <a:ea typeface="Montserrat" charset="0"/>
              <a:cs typeface="Montserrat" charset="0"/>
            </a:endParaRPr>
          </a:p>
          <a:p>
            <a:pPr marL="457109" indent="-457109">
              <a:buAutoNum type="arabicPeriod"/>
            </a:pPr>
            <a:r>
              <a:rPr lang="vi-VN" sz="2100" b="1">
                <a:solidFill>
                  <a:prstClr val="black"/>
                </a:solidFill>
                <a:latin typeface="Montserrat" charset="0"/>
                <a:ea typeface="Montserrat" charset="0"/>
                <a:cs typeface="Montserrat" charset="0"/>
              </a:rPr>
              <a:t>Đội ngũ chuyên gia của Mibrand </a:t>
            </a:r>
            <a:r>
              <a:rPr lang="vi-VN" sz="2100">
                <a:solidFill>
                  <a:prstClr val="black"/>
                </a:solidFill>
                <a:latin typeface="Montserrat" charset="0"/>
                <a:ea typeface="Montserrat" charset="0"/>
                <a:cs typeface="Montserrat" charset="0"/>
              </a:rPr>
              <a:t>&gt;</a:t>
            </a:r>
            <a:r>
              <a:rPr lang="vi-VN" sz="2100" b="1">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Dẫn link đến 2.3</a:t>
            </a:r>
            <a:endParaRPr lang="vi-VN" sz="2100" b="1">
              <a:solidFill>
                <a:prstClr val="black"/>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21" name="Rectangle 20">
            <a:extLst>
              <a:ext uri="{FF2B5EF4-FFF2-40B4-BE49-F238E27FC236}">
                <a16:creationId xmlns:a16="http://schemas.microsoft.com/office/drawing/2014/main" xmlns="" id="{94565071-9648-455A-9EB4-009CB2C3B1CD}"/>
              </a:ext>
            </a:extLst>
          </p:cNvPr>
          <p:cNvSpPr/>
          <p:nvPr/>
        </p:nvSpPr>
        <p:spPr>
          <a:xfrm>
            <a:off x="3797954" y="1190010"/>
            <a:ext cx="2595353" cy="1985874"/>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err="1">
                <a:latin typeface="Montserrat" charset="0"/>
                <a:ea typeface="Montserrat" charset="0"/>
                <a:cs typeface="Montserrat" charset="0"/>
              </a:rPr>
              <a:t>Về Mibrand Vietnam</a:t>
            </a:r>
          </a:p>
          <a:p>
            <a:pPr algn="ctr"/>
            <a:endParaRPr lang="vi-VN" sz="1600" dirty="0" err="1">
              <a:latin typeface="Montserrat" charset="0"/>
              <a:ea typeface="Montserrat" charset="0"/>
              <a:cs typeface="Montserrat" charset="0"/>
            </a:endParaRPr>
          </a:p>
          <a:p>
            <a:pPr algn="ctr"/>
            <a:r>
              <a:rPr lang="vi-VN" sz="1600" dirty="0">
                <a:latin typeface="Montserrat" charset="0"/>
                <a:ea typeface="Montserrat" charset="0"/>
                <a:cs typeface="Montserrat" charset="0"/>
              </a:rPr>
              <a:t>Về </a:t>
            </a:r>
            <a:r>
              <a:rPr lang="en-US" sz="1600" dirty="0">
                <a:latin typeface="Montserrat" charset="0"/>
                <a:ea typeface="Montserrat" charset="0"/>
                <a:cs typeface="Montserrat" charset="0"/>
              </a:rPr>
              <a:t>MVV Group</a:t>
            </a:r>
          </a:p>
          <a:p>
            <a:pPr algn="ctr"/>
            <a:endParaRPr lang="vi-VN" sz="1600" dirty="0" err="1">
              <a:latin typeface="Montserrat" charset="0"/>
              <a:ea typeface="Montserrat" charset="0"/>
              <a:cs typeface="Montserrat" charset="0"/>
            </a:endParaRPr>
          </a:p>
          <a:p>
            <a:pPr algn="ctr"/>
            <a:r>
              <a:rPr lang="vi-VN" sz="1600" dirty="0" err="1">
                <a:latin typeface="Montserrat" charset="0"/>
                <a:ea typeface="Montserrat" charset="0"/>
                <a:cs typeface="Montserrat" charset="0"/>
              </a:rPr>
              <a:t>Đội ngũ chuyên gia của chúng tôi</a:t>
            </a:r>
          </a:p>
        </p:txBody>
      </p:sp>
      <p:sp>
        <p:nvSpPr>
          <p:cNvPr id="22" name="TextBox 21">
            <a:extLst>
              <a:ext uri="{FF2B5EF4-FFF2-40B4-BE49-F238E27FC236}">
                <a16:creationId xmlns:a16="http://schemas.microsoft.com/office/drawing/2014/main" xmlns="" id="{8F73047C-28C7-48AD-A6D9-89D85F0D6FEB}"/>
              </a:ext>
            </a:extLst>
          </p:cNvPr>
          <p:cNvSpPr txBox="1"/>
          <p:nvPr/>
        </p:nvSpPr>
        <p:spPr>
          <a:xfrm>
            <a:off x="8618989" y="305569"/>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23" name="TextBox 22">
            <a:extLst>
              <a:ext uri="{FF2B5EF4-FFF2-40B4-BE49-F238E27FC236}">
                <a16:creationId xmlns:a16="http://schemas.microsoft.com/office/drawing/2014/main" xmlns="" id="{067520FB-0CC1-47D3-A098-6202EF9F5E18}"/>
              </a:ext>
            </a:extLst>
          </p:cNvPr>
          <p:cNvSpPr txBox="1"/>
          <p:nvPr/>
        </p:nvSpPr>
        <p:spPr>
          <a:xfrm>
            <a:off x="3920354" y="402918"/>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xmlns="" id="{F69B7AE8-6FB1-45E3-88FD-930A528E223F}"/>
              </a:ext>
            </a:extLst>
          </p:cNvPr>
          <p:cNvSpPr txBox="1"/>
          <p:nvPr/>
        </p:nvSpPr>
        <p:spPr>
          <a:xfrm>
            <a:off x="6166443" y="428679"/>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25" name="Rectangle 24">
            <a:extLst>
              <a:ext uri="{FF2B5EF4-FFF2-40B4-BE49-F238E27FC236}">
                <a16:creationId xmlns:a16="http://schemas.microsoft.com/office/drawing/2014/main" xmlns="" id="{84643FC8-3A79-480B-A2FC-F3DF9A6C2277}"/>
              </a:ext>
            </a:extLst>
          </p:cNvPr>
          <p:cNvSpPr/>
          <p:nvPr/>
        </p:nvSpPr>
        <p:spPr>
          <a:xfrm>
            <a:off x="10786924" y="366229"/>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26" name="Rectangle 25">
            <a:extLst>
              <a:ext uri="{FF2B5EF4-FFF2-40B4-BE49-F238E27FC236}">
                <a16:creationId xmlns:a16="http://schemas.microsoft.com/office/drawing/2014/main" xmlns="" id="{4A639ABC-ED58-466E-9EC4-0598E187F336}"/>
              </a:ext>
            </a:extLst>
          </p:cNvPr>
          <p:cNvSpPr/>
          <p:nvPr/>
        </p:nvSpPr>
        <p:spPr>
          <a:xfrm>
            <a:off x="13145328" y="280026"/>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27" name="Rectangle 26">
            <a:extLst>
              <a:ext uri="{FF2B5EF4-FFF2-40B4-BE49-F238E27FC236}">
                <a16:creationId xmlns:a16="http://schemas.microsoft.com/office/drawing/2014/main" xmlns=""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28" name="Rectangle 27">
            <a:extLst>
              <a:ext uri="{FF2B5EF4-FFF2-40B4-BE49-F238E27FC236}">
                <a16:creationId xmlns:a16="http://schemas.microsoft.com/office/drawing/2014/main" xmlns="" id="{4A639ABC-ED58-466E-9EC4-0598E187F336}"/>
              </a:ext>
            </a:extLst>
          </p:cNvPr>
          <p:cNvSpPr/>
          <p:nvPr/>
        </p:nvSpPr>
        <p:spPr>
          <a:xfrm>
            <a:off x="15666652" y="299576"/>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733889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250" b="4029"/>
          <a:stretch/>
        </p:blipFill>
        <p:spPr>
          <a:xfrm>
            <a:off x="12250570" y="1343"/>
            <a:ext cx="12128669" cy="1368720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3471154" y="3477678"/>
            <a:ext cx="9211421" cy="4031360"/>
          </a:xfrm>
          <a:prstGeom prst="rect">
            <a:avLst/>
          </a:prstGeom>
          <a:solidFill>
            <a:srgbClr val="FBFBFB"/>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endParaRPr lang="vi-VN" sz="6399" dirty="0">
              <a:solidFill>
                <a:schemeClr val="tx1"/>
              </a:solidFill>
              <a:latin typeface="Montserrat" charset="0"/>
              <a:ea typeface="Montserrat" charset="0"/>
              <a:cs typeface="Montserrat" charset="0"/>
            </a:endParaRPr>
          </a:p>
          <a:p>
            <a:pPr>
              <a:defRPr/>
            </a:pPr>
            <a:r>
              <a:rPr lang="vi-VN" sz="6399" dirty="0">
                <a:solidFill>
                  <a:schemeClr val="tx1"/>
                </a:solidFill>
                <a:latin typeface="Montserrat" charset="0"/>
                <a:ea typeface="Montserrat" charset="0"/>
                <a:cs typeface="Montserrat" charset="0"/>
              </a:rPr>
              <a:t>Chào mừng bạn đến với Mibrand Vietnam</a:t>
            </a:r>
          </a:p>
          <a:p>
            <a:pPr>
              <a:defRPr/>
            </a:pPr>
            <a:endParaRPr lang="en-US" sz="6399" dirty="0">
              <a:solidFill>
                <a:schemeClr val="tx1"/>
              </a:solidFill>
              <a:latin typeface="Montserrat" charset="0"/>
              <a:ea typeface="Montserrat" charset="0"/>
              <a:cs typeface="Montserrat" charset="0"/>
            </a:endParaRPr>
          </a:p>
        </p:txBody>
      </p:sp>
      <p:sp>
        <p:nvSpPr>
          <p:cNvPr id="7" name="Rectangle 6"/>
          <p:cNvSpPr/>
          <p:nvPr/>
        </p:nvSpPr>
        <p:spPr>
          <a:xfrm>
            <a:off x="13471154" y="7454607"/>
            <a:ext cx="9211421" cy="2123658"/>
          </a:xfrm>
          <a:prstGeom prst="rect">
            <a:avLst/>
          </a:prstGeom>
          <a:solidFill>
            <a:srgbClr val="FBFBFB"/>
          </a:solidFill>
        </p:spPr>
        <p:txBody>
          <a:bodyPr wrap="square">
            <a:spAutoFit/>
          </a:bodyPr>
          <a:lstStyle/>
          <a:p>
            <a:pPr algn="just">
              <a:lnSpc>
                <a:spcPct val="150000"/>
              </a:lnSpc>
            </a:pPr>
            <a:r>
              <a:rPr lang="vi-VN" sz="2200" dirty="0">
                <a:solidFill>
                  <a:schemeClr val="tx1">
                    <a:lumMod val="65000"/>
                    <a:lumOff val="35000"/>
                  </a:schemeClr>
                </a:solidFill>
                <a:latin typeface="Montserrat" charset="0"/>
                <a:ea typeface="Montserrat" charset="0"/>
                <a:cs typeface="Montserrat" charset="0"/>
              </a:rPr>
              <a:t>Chúng tôi là một trong những người đi tiên phong trong ngành tư vấn xây dựng &amp; quản trị thương hiệu tại Việt Nam. Mibrand </a:t>
            </a:r>
            <a:r>
              <a:rPr lang="en-US" sz="2200" dirty="0">
                <a:solidFill>
                  <a:schemeClr val="tx1">
                    <a:lumMod val="65000"/>
                    <a:lumOff val="35000"/>
                  </a:schemeClr>
                </a:solidFill>
                <a:latin typeface="Montserrat" charset="0"/>
                <a:ea typeface="Montserrat" charset="0"/>
                <a:cs typeface="Montserrat" charset="0"/>
              </a:rPr>
              <a:t>hướng đến mục tiêu </a:t>
            </a:r>
            <a:r>
              <a:rPr lang="vi-VN" sz="2200" dirty="0">
                <a:solidFill>
                  <a:schemeClr val="tx1">
                    <a:lumMod val="65000"/>
                    <a:lumOff val="35000"/>
                  </a:schemeClr>
                </a:solidFill>
                <a:latin typeface="Montserrat" charset="0"/>
                <a:ea typeface="Montserrat" charset="0"/>
                <a:cs typeface="Montserrat" charset="0"/>
              </a:rPr>
              <a:t>làm</a:t>
            </a:r>
            <a:r>
              <a:rPr lang="en-US" sz="2200" dirty="0">
                <a:solidFill>
                  <a:schemeClr val="tx1">
                    <a:lumMod val="65000"/>
                    <a:lumOff val="35000"/>
                  </a:schemeClr>
                </a:solidFill>
                <a:latin typeface="Montserrat" charset="0"/>
                <a:ea typeface="Montserrat" charset="0"/>
                <a:cs typeface="Montserrat" charset="0"/>
              </a:rPr>
              <a:t> gia tăng vai trò và sự đóng góp của Thương Hiệu trong doanh nghiệp. </a:t>
            </a:r>
          </a:p>
        </p:txBody>
      </p:sp>
      <p:sp>
        <p:nvSpPr>
          <p:cNvPr id="8" name="Rectangle 7">
            <a:extLst>
              <a:ext uri="{FF2B5EF4-FFF2-40B4-BE49-F238E27FC236}">
                <a16:creationId xmlns:a16="http://schemas.microsoft.com/office/drawing/2014/main" xmlns="" id="{B3F12D54-FB9F-4088-953E-5F56808D03B0}"/>
              </a:ext>
            </a:extLst>
          </p:cNvPr>
          <p:cNvSpPr/>
          <p:nvPr/>
        </p:nvSpPr>
        <p:spPr>
          <a:xfrm>
            <a:off x="13627818" y="10697500"/>
            <a:ext cx="3841420" cy="923330"/>
          </a:xfrm>
          <a:prstGeom prst="rect">
            <a:avLst/>
          </a:prstGeom>
          <a:solidFill>
            <a:srgbClr val="C00000"/>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XEM THÊM</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sp>
        <p:nvSpPr>
          <p:cNvPr id="9" name="Rectangle 8"/>
          <p:cNvSpPr/>
          <p:nvPr/>
        </p:nvSpPr>
        <p:spPr>
          <a:xfrm>
            <a:off x="601774" y="13071147"/>
            <a:ext cx="5331909" cy="430887"/>
          </a:xfrm>
          <a:prstGeom prst="rect">
            <a:avLst/>
          </a:prstGeom>
        </p:spPr>
        <p:txBody>
          <a:bodyPr wrap="none">
            <a:spAutoFit/>
          </a:bodyPr>
          <a:lstStyle/>
          <a:p>
            <a:pPr lvl="0"/>
            <a:r>
              <a:rPr lang="vi-VN" sz="2200" b="1">
                <a:solidFill>
                  <a:prstClr val="black"/>
                </a:solidFill>
                <a:latin typeface="Montserrat" charset="0"/>
                <a:ea typeface="Montserrat" charset="0"/>
                <a:cs typeface="Montserrat" charset="0"/>
              </a:rPr>
              <a:t>(Button) </a:t>
            </a:r>
            <a:r>
              <a:rPr lang="vi-VN" sz="2200">
                <a:solidFill>
                  <a:prstClr val="black"/>
                </a:solidFill>
                <a:latin typeface="Montserrat" charset="0"/>
                <a:ea typeface="Montserrat" charset="0"/>
                <a:cs typeface="Montserrat" charset="0"/>
              </a:rPr>
              <a:t>Xem thêm &gt; Link dẫn về </a:t>
            </a:r>
            <a:r>
              <a:rPr lang="en-US" sz="2200">
                <a:solidFill>
                  <a:prstClr val="black"/>
                </a:solidFill>
                <a:latin typeface="Montserrat" charset="0"/>
                <a:ea typeface="Montserrat" charset="0"/>
                <a:cs typeface="Montserrat" charset="0"/>
              </a:rPr>
              <a:t>2.</a:t>
            </a:r>
            <a:r>
              <a:rPr lang="vi-VN" sz="2200">
                <a:solidFill>
                  <a:prstClr val="black"/>
                </a:solidFill>
                <a:latin typeface="Montserrat" charset="0"/>
                <a:ea typeface="Montserrat" charset="0"/>
                <a:cs typeface="Montserrat" charset="0"/>
              </a:rPr>
              <a:t>1</a:t>
            </a:r>
            <a:endParaRPr lang="en-US" sz="2200" b="1">
              <a:solidFill>
                <a:prstClr val="black"/>
              </a:solidFill>
              <a:latin typeface="Montserrat" charset="0"/>
              <a:ea typeface="Montserrat" charset="0"/>
              <a:cs typeface="Montserrat"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4665" r="4209"/>
          <a:stretch/>
        </p:blipFill>
        <p:spPr>
          <a:xfrm>
            <a:off x="-1" y="-58294"/>
            <a:ext cx="12382495" cy="13035164"/>
          </a:xfrm>
          <a:prstGeom prst="rect">
            <a:avLst/>
          </a:prstGeom>
        </p:spPr>
      </p:pic>
    </p:spTree>
    <p:extLst>
      <p:ext uri="{BB962C8B-B14F-4D97-AF65-F5344CB8AC3E}">
        <p14:creationId xmlns:p14="http://schemas.microsoft.com/office/powerpoint/2010/main" val="75139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946" b="19575"/>
          <a:stretch/>
        </p:blipFill>
        <p:spPr>
          <a:xfrm>
            <a:off x="0" y="759792"/>
            <a:ext cx="24379238" cy="11231864"/>
          </a:xfrm>
          <a:prstGeom prst="rect">
            <a:avLst/>
          </a:prstGeom>
        </p:spPr>
      </p:pic>
      <p:sp>
        <p:nvSpPr>
          <p:cNvPr id="11" name="Rectangle 10">
            <a:extLst>
              <a:ext uri="{FF2B5EF4-FFF2-40B4-BE49-F238E27FC236}">
                <a16:creationId xmlns:a16="http://schemas.microsoft.com/office/drawing/2014/main" xmlns="" id="{3D8FA402-9827-426C-9622-7156CFF8E599}"/>
              </a:ext>
            </a:extLst>
          </p:cNvPr>
          <p:cNvSpPr/>
          <p:nvPr/>
        </p:nvSpPr>
        <p:spPr>
          <a:xfrm>
            <a:off x="0" y="759790"/>
            <a:ext cx="24379238" cy="1123186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latin typeface="Montserrat" charset="0"/>
              <a:ea typeface="Montserrat" charset="0"/>
              <a:cs typeface="Montserrat" charset="0"/>
            </a:endParaRPr>
          </a:p>
        </p:txBody>
      </p:sp>
      <p:sp>
        <p:nvSpPr>
          <p:cNvPr id="3" name="Rectangle 2"/>
          <p:cNvSpPr/>
          <p:nvPr/>
        </p:nvSpPr>
        <p:spPr>
          <a:xfrm>
            <a:off x="1186045" y="12907435"/>
            <a:ext cx="7263527" cy="430887"/>
          </a:xfrm>
          <a:prstGeom prst="rect">
            <a:avLst/>
          </a:prstGeom>
        </p:spPr>
        <p:txBody>
          <a:bodyPr wrap="none">
            <a:spAutoFit/>
          </a:bodyPr>
          <a:lstStyle/>
          <a:p>
            <a:r>
              <a:rPr lang="vi-VN" sz="2200" b="1">
                <a:solidFill>
                  <a:prstClr val="black"/>
                </a:solidFill>
                <a:latin typeface="Montserrat" charset="0"/>
                <a:ea typeface="Montserrat" charset="0"/>
                <a:cs typeface="Montserrat" charset="0"/>
              </a:rPr>
              <a:t>(Button) </a:t>
            </a:r>
            <a:r>
              <a:rPr lang="en-US" sz="2200" b="1">
                <a:solidFill>
                  <a:prstClr val="black"/>
                </a:solidFill>
                <a:latin typeface="Montserrat" charset="0"/>
                <a:ea typeface="Montserrat" charset="0"/>
                <a:cs typeface="Montserrat" charset="0"/>
              </a:rPr>
              <a:t>XEM THÊM VỀ MVV GROUP </a:t>
            </a:r>
            <a:r>
              <a:rPr lang="vi-VN" sz="2200">
                <a:solidFill>
                  <a:prstClr val="black"/>
                </a:solidFill>
                <a:latin typeface="Montserrat" charset="0"/>
                <a:ea typeface="Montserrat" charset="0"/>
                <a:cs typeface="Montserrat" charset="0"/>
              </a:rPr>
              <a:t>&gt; Link to </a:t>
            </a:r>
            <a:r>
              <a:rPr lang="en-US" sz="2200">
                <a:solidFill>
                  <a:prstClr val="black"/>
                </a:solidFill>
                <a:latin typeface="Montserrat" charset="0"/>
                <a:ea typeface="Montserrat" charset="0"/>
                <a:cs typeface="Montserrat" charset="0"/>
              </a:rPr>
              <a:t>2.</a:t>
            </a:r>
            <a:r>
              <a:rPr lang="vi-VN" sz="2200">
                <a:solidFill>
                  <a:prstClr val="black"/>
                </a:solidFill>
                <a:latin typeface="Montserrat" charset="0"/>
                <a:ea typeface="Montserrat" charset="0"/>
                <a:cs typeface="Montserrat" charset="0"/>
              </a:rPr>
              <a:t>2</a:t>
            </a:r>
            <a:endParaRPr lang="en-US" sz="2200" b="1">
              <a:solidFill>
                <a:prstClr val="black"/>
              </a:solidFill>
              <a:latin typeface="Montserrat" charset="0"/>
              <a:ea typeface="Montserrat" charset="0"/>
              <a:cs typeface="Montserrat" charset="0"/>
            </a:endParaRPr>
          </a:p>
        </p:txBody>
      </p:sp>
      <p:sp>
        <p:nvSpPr>
          <p:cNvPr id="4" name="Rectangle 3">
            <a:extLst>
              <a:ext uri="{FF2B5EF4-FFF2-40B4-BE49-F238E27FC236}">
                <a16:creationId xmlns:a16="http://schemas.microsoft.com/office/drawing/2014/main" xmlns="" id="{B3F12D54-FB9F-4088-953E-5F56808D03B0}"/>
              </a:ext>
            </a:extLst>
          </p:cNvPr>
          <p:cNvSpPr/>
          <p:nvPr/>
        </p:nvSpPr>
        <p:spPr>
          <a:xfrm>
            <a:off x="10488473" y="9266306"/>
            <a:ext cx="3402293" cy="830997"/>
          </a:xfrm>
          <a:prstGeom prst="rect">
            <a:avLst/>
          </a:prstGeom>
          <a:solidFill>
            <a:schemeClr val="tx2"/>
          </a:solidFill>
        </p:spPr>
        <p:txBody>
          <a:bodyPr wrap="square">
            <a:spAutoFit/>
          </a:bodyPr>
          <a:lstStyle/>
          <a:p>
            <a:pPr algn="ctr"/>
            <a:endParaRPr lang="en-US"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XEM THÊM VỀ MVV GROUP</a:t>
            </a:r>
            <a:endParaRPr lang="en-US" sz="1600">
              <a:solidFill>
                <a:schemeClr val="bg1"/>
              </a:solidFill>
              <a:latin typeface="Montserrat" charset="0"/>
              <a:ea typeface="Montserrat" charset="0"/>
              <a:cs typeface="Montserrat" charset="0"/>
            </a:endParaRPr>
          </a:p>
          <a:p>
            <a:pPr algn="ctr"/>
            <a:endParaRPr lang="en-US" sz="1600">
              <a:solidFill>
                <a:schemeClr val="bg1"/>
              </a:solidFill>
              <a:latin typeface="Montserrat" charset="0"/>
              <a:ea typeface="Montserrat" charset="0"/>
              <a:cs typeface="Montserrat" charset="0"/>
            </a:endParaRPr>
          </a:p>
        </p:txBody>
      </p:sp>
      <p:sp>
        <p:nvSpPr>
          <p:cNvPr id="5" name="TextBox 4">
            <a:extLst>
              <a:ext uri="{FF2B5EF4-FFF2-40B4-BE49-F238E27FC236}">
                <a16:creationId xmlns:a16="http://schemas.microsoft.com/office/drawing/2014/main" xmlns="" id="{784B6D1F-880A-FF4B-821C-23D7DAA8EF7C}"/>
              </a:ext>
            </a:extLst>
          </p:cNvPr>
          <p:cNvSpPr txBox="1"/>
          <p:nvPr/>
        </p:nvSpPr>
        <p:spPr>
          <a:xfrm>
            <a:off x="3239974" y="2898922"/>
            <a:ext cx="18492090" cy="378494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GB" sz="4799" b="1" dirty="0">
                <a:latin typeface="Montserrat" charset="0"/>
                <a:ea typeface="Montserrat" charset="0"/>
                <a:cs typeface="Montserrat" charset="0"/>
              </a:rPr>
              <a:t/>
            </a:r>
            <a:br>
              <a:rPr lang="en-GB" sz="4799" b="1" dirty="0">
                <a:latin typeface="Montserrat" charset="0"/>
                <a:ea typeface="Montserrat" charset="0"/>
                <a:cs typeface="Montserrat" charset="0"/>
              </a:rPr>
            </a:br>
            <a:endParaRPr lang="en-GB" sz="4799" b="1" dirty="0">
              <a:latin typeface="Montserrat" charset="0"/>
              <a:ea typeface="Montserrat" charset="0"/>
              <a:cs typeface="Montserrat" charset="0"/>
            </a:endParaRPr>
          </a:p>
          <a:p>
            <a:pPr algn="ctr"/>
            <a:r>
              <a:rPr lang="en-GB" sz="5599" dirty="0" err="1">
                <a:latin typeface="Montserrat" charset="0"/>
                <a:ea typeface="Montserrat" charset="0"/>
                <a:cs typeface="Montserrat" charset="0"/>
              </a:rPr>
              <a:t>Thành</a:t>
            </a:r>
            <a:r>
              <a:rPr lang="en-GB" sz="5599" dirty="0">
                <a:latin typeface="Montserrat" charset="0"/>
                <a:ea typeface="Montserrat" charset="0"/>
                <a:cs typeface="Montserrat" charset="0"/>
              </a:rPr>
              <a:t> </a:t>
            </a:r>
            <a:r>
              <a:rPr lang="en-GB" sz="5599" dirty="0" err="1">
                <a:latin typeface="Montserrat" charset="0"/>
                <a:ea typeface="Montserrat" charset="0"/>
                <a:cs typeface="Montserrat" charset="0"/>
              </a:rPr>
              <a:t>viên</a:t>
            </a:r>
            <a:r>
              <a:rPr lang="en-GB" sz="5599" dirty="0">
                <a:latin typeface="Montserrat" charset="0"/>
                <a:ea typeface="Montserrat" charset="0"/>
                <a:cs typeface="Montserrat" charset="0"/>
              </a:rPr>
              <a:t> </a:t>
            </a:r>
            <a:r>
              <a:rPr lang="en-GB" sz="5599" dirty="0" err="1">
                <a:latin typeface="Montserrat" charset="0"/>
                <a:ea typeface="Montserrat" charset="0"/>
                <a:cs typeface="Montserrat" charset="0"/>
              </a:rPr>
              <a:t>của</a:t>
            </a:r>
            <a:r>
              <a:rPr lang="en-GB" sz="5599" dirty="0">
                <a:latin typeface="Montserrat" charset="0"/>
                <a:ea typeface="Montserrat" charset="0"/>
                <a:cs typeface="Montserrat" charset="0"/>
              </a:rPr>
              <a:t> Media Ventures Vietnam Group</a:t>
            </a:r>
          </a:p>
          <a:p>
            <a:pPr algn="ctr">
              <a:defRPr/>
            </a:pPr>
            <a:endParaRPr lang="en-US" sz="8798" b="1"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86FCCEF8-D94C-914D-A44F-57CAF945EA20}"/>
              </a:ext>
            </a:extLst>
          </p:cNvPr>
          <p:cNvSpPr txBox="1"/>
          <p:nvPr/>
        </p:nvSpPr>
        <p:spPr>
          <a:xfrm>
            <a:off x="8369042" y="6140004"/>
            <a:ext cx="2670338"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a:solidFill>
                  <a:srgbClr val="D5AA70"/>
                </a:solidFill>
                <a:latin typeface="Montserrat" charset="0"/>
                <a:ea typeface="Montserrat" charset="0"/>
                <a:cs typeface="Montserrat" charset="0"/>
              </a:rPr>
              <a:t>250+</a:t>
            </a:r>
            <a:endParaRPr lang="en-US" sz="7199" dirty="0">
              <a:solidFill>
                <a:srgbClr val="D5AA70"/>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xmlns="" id="{EDD2924A-20C5-6A49-8C69-77B6C66FE1C2}"/>
              </a:ext>
            </a:extLst>
          </p:cNvPr>
          <p:cNvSpPr txBox="1"/>
          <p:nvPr/>
        </p:nvSpPr>
        <p:spPr>
          <a:xfrm>
            <a:off x="3239974" y="6134259"/>
            <a:ext cx="3017898"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dirty="0">
                <a:solidFill>
                  <a:srgbClr val="D5AA70"/>
                </a:solidFill>
                <a:latin typeface="Montserrat" charset="0"/>
                <a:ea typeface="Montserrat" charset="0"/>
                <a:cs typeface="Montserrat" charset="0"/>
              </a:rPr>
              <a:t>26</a:t>
            </a:r>
          </a:p>
        </p:txBody>
      </p:sp>
      <p:sp>
        <p:nvSpPr>
          <p:cNvPr id="14" name="TextBox 13">
            <a:extLst>
              <a:ext uri="{FF2B5EF4-FFF2-40B4-BE49-F238E27FC236}">
                <a16:creationId xmlns:a16="http://schemas.microsoft.com/office/drawing/2014/main" xmlns="" id="{5FA00128-CA9D-5147-9AC9-20EDBE1F3E52}"/>
              </a:ext>
            </a:extLst>
          </p:cNvPr>
          <p:cNvSpPr txBox="1"/>
          <p:nvPr/>
        </p:nvSpPr>
        <p:spPr>
          <a:xfrm>
            <a:off x="3054161" y="7409633"/>
            <a:ext cx="3450560" cy="43088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200" dirty="0" err="1">
                <a:latin typeface="Montserrat" charset="0"/>
                <a:ea typeface="Montserrat" charset="0"/>
                <a:cs typeface="Montserrat" charset="0"/>
              </a:rPr>
              <a:t>Năm</a:t>
            </a:r>
            <a:r>
              <a:rPr lang="en-US" sz="2200" dirty="0">
                <a:latin typeface="Montserrat" charset="0"/>
                <a:ea typeface="Montserrat" charset="0"/>
                <a:cs typeface="Montserrat" charset="0"/>
              </a:rPr>
              <a:t> </a:t>
            </a:r>
            <a:r>
              <a:rPr lang="en-US" sz="2200" dirty="0" err="1">
                <a:latin typeface="Montserrat" charset="0"/>
                <a:ea typeface="Montserrat" charset="0"/>
                <a:cs typeface="Montserrat" charset="0"/>
              </a:rPr>
              <a:t>kinh</a:t>
            </a:r>
            <a:r>
              <a:rPr lang="en-US" sz="2200" dirty="0">
                <a:latin typeface="Montserrat" charset="0"/>
                <a:ea typeface="Montserrat" charset="0"/>
                <a:cs typeface="Montserrat" charset="0"/>
              </a:rPr>
              <a:t> </a:t>
            </a:r>
            <a:r>
              <a:rPr lang="en-US" sz="2200" dirty="0" err="1">
                <a:latin typeface="Montserrat" charset="0"/>
                <a:ea typeface="Montserrat" charset="0"/>
                <a:cs typeface="Montserrat" charset="0"/>
              </a:rPr>
              <a:t>nghiệm</a:t>
            </a:r>
            <a:endParaRPr lang="en-US" sz="2200" dirty="0">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xmlns="" id="{64B2E9AD-AF76-4D48-A1DE-1E53DFF5AFFB}"/>
              </a:ext>
            </a:extLst>
          </p:cNvPr>
          <p:cNvSpPr txBox="1"/>
          <p:nvPr/>
        </p:nvSpPr>
        <p:spPr>
          <a:xfrm>
            <a:off x="13112713" y="6136265"/>
            <a:ext cx="2474863"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a:solidFill>
                  <a:srgbClr val="D5AA70"/>
                </a:solidFill>
                <a:latin typeface="Montserrat" charset="0"/>
                <a:ea typeface="Montserrat" charset="0"/>
                <a:cs typeface="Montserrat" charset="0"/>
              </a:rPr>
              <a:t>8</a:t>
            </a:r>
            <a:endParaRPr lang="en-US" sz="7199" dirty="0">
              <a:solidFill>
                <a:srgbClr val="D5AA70"/>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64C5A234-D952-954B-B3EE-EFC2EA575535}"/>
              </a:ext>
            </a:extLst>
          </p:cNvPr>
          <p:cNvSpPr txBox="1"/>
          <p:nvPr/>
        </p:nvSpPr>
        <p:spPr>
          <a:xfrm>
            <a:off x="12665084" y="7408750"/>
            <a:ext cx="3350154" cy="76944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200" dirty="0" err="1">
                <a:latin typeface="Montserrat" charset="0"/>
                <a:ea typeface="Montserrat" charset="0"/>
                <a:cs typeface="Montserrat" charset="0"/>
              </a:rPr>
              <a:t>Văn</a:t>
            </a:r>
            <a:r>
              <a:rPr lang="en-US" sz="2200" dirty="0">
                <a:latin typeface="Montserrat" charset="0"/>
                <a:ea typeface="Montserrat" charset="0"/>
                <a:cs typeface="Montserrat" charset="0"/>
              </a:rPr>
              <a:t> </a:t>
            </a:r>
            <a:r>
              <a:rPr lang="en-US" sz="2200" dirty="0" err="1">
                <a:latin typeface="Montserrat" charset="0"/>
                <a:ea typeface="Montserrat" charset="0"/>
                <a:cs typeface="Montserrat" charset="0"/>
              </a:rPr>
              <a:t>phòng</a:t>
            </a:r>
            <a:r>
              <a:rPr lang="en-US" sz="2200" dirty="0">
                <a:latin typeface="Montserrat" charset="0"/>
                <a:ea typeface="Montserrat" charset="0"/>
                <a:cs typeface="Montserrat" charset="0"/>
              </a:rPr>
              <a:t> </a:t>
            </a:r>
            <a:r>
              <a:rPr lang="en-US" sz="2200" dirty="0" err="1">
                <a:latin typeface="Montserrat" charset="0"/>
                <a:ea typeface="Montserrat" charset="0"/>
                <a:cs typeface="Montserrat" charset="0"/>
              </a:rPr>
              <a:t>tại</a:t>
            </a:r>
            <a:r>
              <a:rPr lang="en-US" sz="2200" dirty="0">
                <a:latin typeface="Montserrat" charset="0"/>
                <a:ea typeface="Montserrat" charset="0"/>
                <a:cs typeface="Montserrat" charset="0"/>
              </a:rPr>
              <a:t> </a:t>
            </a:r>
            <a:r>
              <a:rPr lang="en-US" sz="2200" dirty="0" err="1">
                <a:latin typeface="Montserrat" charset="0"/>
                <a:ea typeface="Montserrat" charset="0"/>
                <a:cs typeface="Montserrat" charset="0"/>
              </a:rPr>
              <a:t>Hà</a:t>
            </a:r>
            <a:r>
              <a:rPr lang="en-US" sz="2200" dirty="0">
                <a:latin typeface="Montserrat" charset="0"/>
                <a:ea typeface="Montserrat" charset="0"/>
                <a:cs typeface="Montserrat" charset="0"/>
              </a:rPr>
              <a:t> </a:t>
            </a:r>
            <a:r>
              <a:rPr lang="en-US" sz="2200" dirty="0" err="1">
                <a:latin typeface="Montserrat" charset="0"/>
                <a:ea typeface="Montserrat" charset="0"/>
                <a:cs typeface="Montserrat" charset="0"/>
              </a:rPr>
              <a:t>nội</a:t>
            </a:r>
            <a:r>
              <a:rPr lang="en-US" sz="2200" dirty="0">
                <a:latin typeface="Montserrat" charset="0"/>
                <a:ea typeface="Montserrat" charset="0"/>
                <a:cs typeface="Montserrat" charset="0"/>
              </a:rPr>
              <a:t> </a:t>
            </a:r>
          </a:p>
          <a:p>
            <a:pPr algn="ctr"/>
            <a:r>
              <a:rPr lang="en-US" sz="2200" dirty="0">
                <a:latin typeface="Montserrat" charset="0"/>
                <a:ea typeface="Montserrat" charset="0"/>
                <a:cs typeface="Montserrat" charset="0"/>
              </a:rPr>
              <a:t>&amp; </a:t>
            </a:r>
            <a:r>
              <a:rPr lang="vi-VN" sz="2200" dirty="0">
                <a:latin typeface="Montserrat" charset="0"/>
                <a:ea typeface="Montserrat" charset="0"/>
                <a:cs typeface="Montserrat" charset="0"/>
              </a:rPr>
              <a:t>Tp. Hồ Chí Minh</a:t>
            </a:r>
            <a:endParaRPr lang="en-US" sz="2200" dirty="0">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xmlns="" id="{FE9A43F4-DA53-244C-B960-426122329EAA}"/>
              </a:ext>
            </a:extLst>
          </p:cNvPr>
          <p:cNvSpPr txBox="1"/>
          <p:nvPr/>
        </p:nvSpPr>
        <p:spPr>
          <a:xfrm>
            <a:off x="17354134" y="6139222"/>
            <a:ext cx="2866128" cy="120020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7199" dirty="0">
                <a:solidFill>
                  <a:srgbClr val="D5AA70"/>
                </a:solidFill>
                <a:latin typeface="Montserrat" charset="0"/>
                <a:ea typeface="Montserrat" charset="0"/>
                <a:cs typeface="Montserrat" charset="0"/>
              </a:rPr>
              <a:t>2</a:t>
            </a:r>
          </a:p>
        </p:txBody>
      </p:sp>
      <p:sp>
        <p:nvSpPr>
          <p:cNvPr id="18" name="TextBox 17">
            <a:extLst>
              <a:ext uri="{FF2B5EF4-FFF2-40B4-BE49-F238E27FC236}">
                <a16:creationId xmlns:a16="http://schemas.microsoft.com/office/drawing/2014/main" xmlns="" id="{E98653F6-9C13-5648-A05D-4D9554522902}"/>
              </a:ext>
            </a:extLst>
          </p:cNvPr>
          <p:cNvSpPr txBox="1"/>
          <p:nvPr/>
        </p:nvSpPr>
        <p:spPr>
          <a:xfrm>
            <a:off x="16898768" y="7421458"/>
            <a:ext cx="3776860" cy="76944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2200" dirty="0">
                <a:latin typeface="Montserrat" charset="0"/>
                <a:ea typeface="Montserrat" charset="0"/>
                <a:cs typeface="Montserrat" charset="0"/>
              </a:rPr>
              <a:t>Văn phòng nước ngoài tại Singapore và Mỹ</a:t>
            </a:r>
            <a:endParaRPr lang="en-US" sz="2200" dirty="0">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47022719-52DF-4AE6-9BEB-5FEBE1EA1892}"/>
              </a:ext>
            </a:extLst>
          </p:cNvPr>
          <p:cNvSpPr txBox="1"/>
          <p:nvPr/>
        </p:nvSpPr>
        <p:spPr>
          <a:xfrm>
            <a:off x="7863980" y="7408752"/>
            <a:ext cx="3344427" cy="43088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200" dirty="0" err="1">
                <a:latin typeface="Montserrat" charset="0"/>
                <a:ea typeface="Montserrat" charset="0"/>
                <a:cs typeface="Montserrat" charset="0"/>
              </a:rPr>
              <a:t>Chuyên</a:t>
            </a:r>
            <a:r>
              <a:rPr lang="en-US" sz="2200" dirty="0">
                <a:latin typeface="Montserrat" charset="0"/>
                <a:ea typeface="Montserrat" charset="0"/>
                <a:cs typeface="Montserrat" charset="0"/>
              </a:rPr>
              <a:t> </a:t>
            </a:r>
            <a:r>
              <a:rPr lang="en-US" sz="2200" dirty="0" err="1">
                <a:latin typeface="Montserrat" charset="0"/>
                <a:ea typeface="Montserrat" charset="0"/>
                <a:cs typeface="Montserrat" charset="0"/>
              </a:rPr>
              <a:t>gia</a:t>
            </a:r>
            <a:r>
              <a:rPr lang="en-US" sz="2200" dirty="0">
                <a:latin typeface="Montserrat" charset="0"/>
                <a:ea typeface="Montserrat" charset="0"/>
                <a:cs typeface="Montserrat" charset="0"/>
              </a:rPr>
              <a:t> </a:t>
            </a:r>
            <a:r>
              <a:rPr lang="en-US" sz="2200" dirty="0" err="1">
                <a:latin typeface="Montserrat" charset="0"/>
                <a:ea typeface="Montserrat" charset="0"/>
                <a:cs typeface="Montserrat" charset="0"/>
              </a:rPr>
              <a:t>tư</a:t>
            </a:r>
            <a:r>
              <a:rPr lang="en-US" sz="2200" dirty="0">
                <a:latin typeface="Montserrat" charset="0"/>
                <a:ea typeface="Montserrat" charset="0"/>
                <a:cs typeface="Montserrat" charset="0"/>
              </a:rPr>
              <a:t> </a:t>
            </a:r>
            <a:r>
              <a:rPr lang="en-US" sz="2200" dirty="0" err="1">
                <a:latin typeface="Montserrat" charset="0"/>
                <a:ea typeface="Montserrat" charset="0"/>
                <a:cs typeface="Montserrat" charset="0"/>
              </a:rPr>
              <a:t>vấn</a:t>
            </a:r>
            <a:endParaRPr lang="en-US" sz="2200" dirty="0">
              <a:latin typeface="Montserrat" charset="0"/>
              <a:ea typeface="Montserrat" charset="0"/>
              <a:cs typeface="Montserrat" charset="0"/>
            </a:endParaRPr>
          </a:p>
        </p:txBody>
      </p:sp>
      <p:cxnSp>
        <p:nvCxnSpPr>
          <p:cNvPr id="21" name="Straight Connector 20"/>
          <p:cNvCxnSpPr/>
          <p:nvPr/>
        </p:nvCxnSpPr>
        <p:spPr>
          <a:xfrm flipH="1">
            <a:off x="7204077" y="7128409"/>
            <a:ext cx="10806" cy="58609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2178813" y="7128409"/>
            <a:ext cx="10806" cy="58609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6531625" y="7136295"/>
            <a:ext cx="10806" cy="58609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4"/>
          <a:stretch>
            <a:fillRect/>
          </a:stretch>
        </p:blipFill>
        <p:spPr>
          <a:xfrm>
            <a:off x="9933100" y="2357343"/>
            <a:ext cx="4115728" cy="1288764"/>
          </a:xfrm>
          <a:prstGeom prst="rect">
            <a:avLst/>
          </a:prstGeom>
        </p:spPr>
      </p:pic>
    </p:spTree>
    <p:extLst>
      <p:ext uri="{BB962C8B-B14F-4D97-AF65-F5344CB8AC3E}">
        <p14:creationId xmlns:p14="http://schemas.microsoft.com/office/powerpoint/2010/main" val="115090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7122418" y="5205487"/>
            <a:ext cx="9695282"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I. Trang chủ</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705592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21056732" y="2748361"/>
            <a:ext cx="1853391" cy="523092"/>
          </a:xfrm>
          <a:prstGeom prst="rect">
            <a:avLst/>
          </a:prstGeom>
        </p:spPr>
        <p:txBody>
          <a:bodyPr wrap="none">
            <a:spAutoFit/>
          </a:bodyPr>
          <a:lstStyle/>
          <a:p>
            <a:pPr algn="ctr" defTabSz="1206275"/>
            <a:r>
              <a:rPr lang="en-US" sz="2799" b="1">
                <a:solidFill>
                  <a:schemeClr val="bg1"/>
                </a:solidFill>
                <a:latin typeface="Montserrat" charset="0"/>
                <a:ea typeface="Montserrat" charset="0"/>
                <a:cs typeface="Montserrat" charset="0"/>
              </a:rPr>
              <a:t>HD Bank</a:t>
            </a:r>
          </a:p>
        </p:txBody>
      </p:sp>
      <p:pic>
        <p:nvPicPr>
          <p:cNvPr id="7" name="Picture 6">
            <a:extLst>
              <a:ext uri="{FF2B5EF4-FFF2-40B4-BE49-F238E27FC236}">
                <a16:creationId xmlns:a16="http://schemas.microsoft.com/office/drawing/2014/main" xmlns="" id="{32BFC39D-5A68-C04F-A1DB-6C9467306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501984"/>
            <a:ext cx="24379238" cy="12993142"/>
          </a:xfrm>
          <a:prstGeom prst="rect">
            <a:avLst/>
          </a:prstGeom>
        </p:spPr>
      </p:pic>
      <p:sp>
        <p:nvSpPr>
          <p:cNvPr id="40" name="TextBox 39">
            <a:extLst>
              <a:ext uri="{FF2B5EF4-FFF2-40B4-BE49-F238E27FC236}">
                <a16:creationId xmlns:a16="http://schemas.microsoft.com/office/drawing/2014/main" xmlns="" id="{CFFD0DE8-94F5-5049-9B12-1CDF1F9EF703}"/>
              </a:ext>
            </a:extLst>
          </p:cNvPr>
          <p:cNvSpPr txBox="1"/>
          <p:nvPr/>
        </p:nvSpPr>
        <p:spPr>
          <a:xfrm>
            <a:off x="3252420" y="2219777"/>
            <a:ext cx="18058014" cy="10618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100" dirty="0">
                <a:solidFill>
                  <a:schemeClr val="bg1">
                    <a:lumMod val="50000"/>
                  </a:schemeClr>
                </a:solidFill>
                <a:latin typeface="Montserrat" charset="0"/>
                <a:ea typeface="Montserrat" charset="0"/>
                <a:cs typeface="Montserrat" charset="0"/>
              </a:rPr>
              <a:t>Với đội ngũ chuyên gia giàu kinh nghiệm trong lĩnh vực tư vấn thương hiệu và tiếp thị - truyền thông tổng thể,</a:t>
            </a:r>
          </a:p>
          <a:p>
            <a:pPr algn="ctr"/>
            <a:r>
              <a:rPr lang="vi-VN" sz="2100" dirty="0">
                <a:solidFill>
                  <a:schemeClr val="bg1">
                    <a:lumMod val="50000"/>
                  </a:schemeClr>
                </a:solidFill>
                <a:latin typeface="Montserrat" charset="0"/>
                <a:ea typeface="Montserrat" charset="0"/>
                <a:cs typeface="Montserrat" charset="0"/>
              </a:rPr>
              <a:t>Mibrand Việt Nam cam kết đồng hành cùng khách hàng trên mọi chặng đường của thương hiệu.</a:t>
            </a:r>
          </a:p>
          <a:p>
            <a:pPr algn="ctr"/>
            <a:endParaRPr lang="en-US" sz="2100" dirty="0">
              <a:solidFill>
                <a:schemeClr val="bg1">
                  <a:lumMod val="50000"/>
                </a:schemeClr>
              </a:solidFill>
              <a:latin typeface="Montserrat" charset="0"/>
              <a:ea typeface="Montserrat" charset="0"/>
              <a:cs typeface="Montserrat" charset="0"/>
            </a:endParaRPr>
          </a:p>
        </p:txBody>
      </p:sp>
      <p:sp>
        <p:nvSpPr>
          <p:cNvPr id="4" name="Rectangle 3">
            <a:extLst>
              <a:ext uri="{FF2B5EF4-FFF2-40B4-BE49-F238E27FC236}">
                <a16:creationId xmlns:a16="http://schemas.microsoft.com/office/drawing/2014/main" xmlns="" id="{9AA30825-8E9A-4A68-A49A-9089135125EA}"/>
              </a:ext>
            </a:extLst>
          </p:cNvPr>
          <p:cNvSpPr/>
          <p:nvPr/>
        </p:nvSpPr>
        <p:spPr>
          <a:xfrm>
            <a:off x="10847085" y="10933500"/>
            <a:ext cx="2418877" cy="457111"/>
          </a:xfrm>
          <a:prstGeom prst="rect">
            <a:avLst/>
          </a:prstGeom>
          <a:solidFill>
            <a:srgbClr val="D5A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Montserrat" charset="0"/>
                <a:ea typeface="Montserrat" charset="0"/>
                <a:cs typeface="Montserrat" charset="0"/>
              </a:rPr>
              <a:t>MEET OUR TEAM</a:t>
            </a:r>
          </a:p>
        </p:txBody>
      </p:sp>
      <p:sp>
        <p:nvSpPr>
          <p:cNvPr id="19" name="Rectangle 18">
            <a:extLst>
              <a:ext uri="{FF2B5EF4-FFF2-40B4-BE49-F238E27FC236}">
                <a16:creationId xmlns:a16="http://schemas.microsoft.com/office/drawing/2014/main" xmlns="" id="{B3F12D54-FB9F-4088-953E-5F56808D03B0}"/>
              </a:ext>
            </a:extLst>
          </p:cNvPr>
          <p:cNvSpPr/>
          <p:nvPr/>
        </p:nvSpPr>
        <p:spPr>
          <a:xfrm>
            <a:off x="10151553" y="10700479"/>
            <a:ext cx="4259748" cy="830997"/>
          </a:xfrm>
          <a:prstGeom prst="rect">
            <a:avLst/>
          </a:prstGeom>
          <a:solidFill>
            <a:srgbClr val="C00000"/>
          </a:solidFill>
        </p:spPr>
        <p:txBody>
          <a:bodyPr wrap="square">
            <a:spAutoFit/>
          </a:bodyPr>
          <a:lstStyle/>
          <a:p>
            <a:pPr algn="ctr"/>
            <a:endParaRPr lang="en-US"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GẶP GỠ ĐỌI NGŨ CỦA CHÚNG TÔI</a:t>
            </a:r>
            <a:endParaRPr lang="en-US" sz="1600">
              <a:solidFill>
                <a:schemeClr val="bg1"/>
              </a:solidFill>
              <a:latin typeface="Montserrat" charset="0"/>
              <a:ea typeface="Montserrat" charset="0"/>
              <a:cs typeface="Montserrat" charset="0"/>
            </a:endParaRPr>
          </a:p>
          <a:p>
            <a:pPr algn="ctr"/>
            <a:endParaRPr lang="en-US" sz="1600">
              <a:solidFill>
                <a:schemeClr val="bg1"/>
              </a:solidFill>
              <a:latin typeface="Montserrat" charset="0"/>
              <a:ea typeface="Montserrat" charset="0"/>
              <a:cs typeface="Montserrat" charset="0"/>
            </a:endParaRPr>
          </a:p>
        </p:txBody>
      </p:sp>
      <p:sp>
        <p:nvSpPr>
          <p:cNvPr id="20" name="Rectangle 19"/>
          <p:cNvSpPr/>
          <p:nvPr/>
        </p:nvSpPr>
        <p:spPr>
          <a:xfrm>
            <a:off x="525511" y="12900921"/>
            <a:ext cx="12189619" cy="415498"/>
          </a:xfrm>
          <a:prstGeom prst="rect">
            <a:avLst/>
          </a:prstGeom>
        </p:spPr>
        <p:txBody>
          <a:bodyPr>
            <a:spAutoFit/>
          </a:bodyPr>
          <a:lstStyle/>
          <a:p>
            <a:pPr lvl="0"/>
            <a:r>
              <a:rPr lang="vi-VN" sz="2100" b="1">
                <a:solidFill>
                  <a:prstClr val="black"/>
                </a:solidFill>
                <a:latin typeface="Montserrat" charset="0"/>
                <a:ea typeface="Montserrat" charset="0"/>
                <a:cs typeface="Montserrat" charset="0"/>
              </a:rPr>
              <a:t>(Button) ĐỘI NGŨ CỦA CHÚNG TÔI </a:t>
            </a:r>
            <a:r>
              <a:rPr lang="en-US" sz="2000" b="1">
                <a:solidFill>
                  <a:prstClr val="black"/>
                </a:solidFill>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Dẫn link đến 2.3</a:t>
            </a:r>
            <a:endParaRPr lang="en-US" sz="2000">
              <a:solidFill>
                <a:prstClr val="black"/>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FCBA7045-3887-6F47-95EC-77CE877E4B82}"/>
              </a:ext>
            </a:extLst>
          </p:cNvPr>
          <p:cNvSpPr txBox="1"/>
          <p:nvPr/>
        </p:nvSpPr>
        <p:spPr>
          <a:xfrm>
            <a:off x="5518038" y="956713"/>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Đội ngũ</a:t>
            </a:r>
            <a:r>
              <a:rPr lang="en-US" sz="5599" dirty="0">
                <a:latin typeface="Montserrat" charset="0"/>
                <a:ea typeface="Montserrat" charset="0"/>
                <a:cs typeface="Montserrat" charset="0"/>
              </a:rPr>
              <a:t> </a:t>
            </a:r>
            <a:r>
              <a:rPr lang="vi-VN" sz="5599" dirty="0" err="1">
                <a:latin typeface="Montserrat" charset="0"/>
                <a:ea typeface="Montserrat" charset="0"/>
                <a:cs typeface="Montserrat" charset="0"/>
              </a:rPr>
              <a:t>Mibrand Vietnam</a:t>
            </a:r>
            <a:endParaRPr lang="en-US" sz="5599" dirty="0">
              <a:latin typeface="Montserrat" charset="0"/>
              <a:ea typeface="Montserrat" charset="0"/>
              <a:cs typeface="Montserrat" charset="0"/>
            </a:endParaRPr>
          </a:p>
        </p:txBody>
      </p:sp>
      <p:pic>
        <p:nvPicPr>
          <p:cNvPr id="22" name="Picture 21">
            <a:extLst>
              <a:ext uri="{FF2B5EF4-FFF2-40B4-BE49-F238E27FC236}">
                <a16:creationId xmlns:a16="http://schemas.microsoft.com/office/drawing/2014/main" xmlns=""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0" r="4937" b="823"/>
          <a:stretch/>
        </p:blipFill>
        <p:spPr>
          <a:xfrm>
            <a:off x="2213485" y="4310245"/>
            <a:ext cx="4881619" cy="5361593"/>
          </a:xfrm>
          <a:prstGeom prst="rect">
            <a:avLst/>
          </a:prstGeom>
        </p:spPr>
      </p:pic>
      <p:sp>
        <p:nvSpPr>
          <p:cNvPr id="26" name="Rectangle 25">
            <a:extLst>
              <a:ext uri="{FF2B5EF4-FFF2-40B4-BE49-F238E27FC236}">
                <a16:creationId xmlns:a16="http://schemas.microsoft.com/office/drawing/2014/main" xmlns="" id="{41995DCA-C2AD-4DA4-837E-6DE2CE98705C}"/>
              </a:ext>
            </a:extLst>
          </p:cNvPr>
          <p:cNvSpPr/>
          <p:nvPr/>
        </p:nvSpPr>
        <p:spPr>
          <a:xfrm>
            <a:off x="7315479" y="4591929"/>
            <a:ext cx="3018775"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Lại Tiến Mạnh</a:t>
            </a:r>
          </a:p>
        </p:txBody>
      </p:sp>
      <p:sp>
        <p:nvSpPr>
          <p:cNvPr id="27" name="Rectangle 26">
            <a:extLst>
              <a:ext uri="{FF2B5EF4-FFF2-40B4-BE49-F238E27FC236}">
                <a16:creationId xmlns:a16="http://schemas.microsoft.com/office/drawing/2014/main" xmlns="" id="{0B55535A-F36F-448F-94F0-A534883A069F}"/>
              </a:ext>
            </a:extLst>
          </p:cNvPr>
          <p:cNvSpPr/>
          <p:nvPr/>
        </p:nvSpPr>
        <p:spPr>
          <a:xfrm>
            <a:off x="7315479" y="5122111"/>
            <a:ext cx="2132315"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Managing Director</a:t>
            </a:r>
            <a:endParaRPr lang="en-US" sz="1600">
              <a:solidFill>
                <a:schemeClr val="bg1">
                  <a:lumMod val="50000"/>
                </a:schemeClr>
              </a:solidFill>
              <a:latin typeface="Montserrat" charset="0"/>
              <a:ea typeface="Montserrat" charset="0"/>
              <a:cs typeface="Montserrat" charset="0"/>
            </a:endParaRPr>
          </a:p>
        </p:txBody>
      </p:sp>
      <p:pic>
        <p:nvPicPr>
          <p:cNvPr id="30" name="Picture 29"/>
          <p:cNvPicPr>
            <a:picLocks noChangeAspect="1"/>
          </p:cNvPicPr>
          <p:nvPr/>
        </p:nvPicPr>
        <p:blipFill rotWithShape="1">
          <a:blip r:embed="rId5" cstate="print">
            <a:lum bright="7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9947" y="4310246"/>
            <a:ext cx="4829908" cy="5361592"/>
          </a:xfrm>
          <a:prstGeom prst="rect">
            <a:avLst/>
          </a:prstGeom>
        </p:spPr>
      </p:pic>
      <p:sp>
        <p:nvSpPr>
          <p:cNvPr id="18" name="Rectangle 17">
            <a:extLst>
              <a:ext uri="{FF2B5EF4-FFF2-40B4-BE49-F238E27FC236}">
                <a16:creationId xmlns:a16="http://schemas.microsoft.com/office/drawing/2014/main" xmlns="" id="{F711825B-E542-4848-93E6-F9ABF0634033}"/>
              </a:ext>
            </a:extLst>
          </p:cNvPr>
          <p:cNvSpPr/>
          <p:nvPr/>
        </p:nvSpPr>
        <p:spPr>
          <a:xfrm>
            <a:off x="17759781" y="4591929"/>
            <a:ext cx="3817071"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Phùng</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Thái</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Dương</a:t>
            </a:r>
            <a:endParaRPr lang="en-US" sz="2400" b="1" dirty="0">
              <a:latin typeface="Montserrat" charset="0"/>
              <a:ea typeface="Montserrat" charset="0"/>
              <a:cs typeface="Montserrat" charset="0"/>
            </a:endParaRPr>
          </a:p>
        </p:txBody>
      </p:sp>
      <p:sp>
        <p:nvSpPr>
          <p:cNvPr id="25" name="Rectangle 24">
            <a:extLst>
              <a:ext uri="{FF2B5EF4-FFF2-40B4-BE49-F238E27FC236}">
                <a16:creationId xmlns:a16="http://schemas.microsoft.com/office/drawing/2014/main" xmlns="" id="{948B3BDA-8E98-44BC-9073-291814068A8A}"/>
              </a:ext>
            </a:extLst>
          </p:cNvPr>
          <p:cNvSpPr/>
          <p:nvPr/>
        </p:nvSpPr>
        <p:spPr>
          <a:xfrm>
            <a:off x="17759781" y="5122110"/>
            <a:ext cx="3841116"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Deputy Director | Brand Consultant</a:t>
            </a:r>
            <a:endParaRPr lang="en-US" sz="1600">
              <a:solidFill>
                <a:schemeClr val="bg1">
                  <a:lumMod val="50000"/>
                </a:schemeClr>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xmlns="" id="{A2185C00-EA68-BE40-AEF1-CA4974C05E1B}"/>
              </a:ext>
            </a:extLst>
          </p:cNvPr>
          <p:cNvSpPr txBox="1"/>
          <p:nvPr/>
        </p:nvSpPr>
        <p:spPr>
          <a:xfrm>
            <a:off x="7432210" y="5947242"/>
            <a:ext cx="4240982"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Ông Mạnh là chuyên gia tư vấn cấp cao trong các dự án tư vấn chiến lược kinh doanh, tiếp thị và xây dựng thương hiệu với hơn 20 năm kinh nghiệm..</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Ông thành lập và điều hành Công ty Cổ phần Mibrand Việt Nam với mục tiêu trở thành công ty tư vấn &amp; đo lường thương hiệu hàng đầu tại Việt Nam.</a:t>
            </a:r>
            <a:endParaRPr lang="en-US" sz="1600" dirty="0">
              <a:solidFill>
                <a:schemeClr val="bg1">
                  <a:lumMod val="50000"/>
                </a:schemeClr>
              </a:solidFill>
              <a:latin typeface="Montserrat" charset="0"/>
              <a:ea typeface="Montserrat" charset="0"/>
              <a:cs typeface="Montserrat" charset="0"/>
            </a:endParaRPr>
          </a:p>
        </p:txBody>
      </p:sp>
      <p:sp>
        <p:nvSpPr>
          <p:cNvPr id="28" name="TextBox 27">
            <a:extLst>
              <a:ext uri="{FF2B5EF4-FFF2-40B4-BE49-F238E27FC236}">
                <a16:creationId xmlns:a16="http://schemas.microsoft.com/office/drawing/2014/main" xmlns="" id="{78F227C0-67DA-9C43-91D6-CB507E195111}"/>
              </a:ext>
            </a:extLst>
          </p:cNvPr>
          <p:cNvSpPr txBox="1"/>
          <p:nvPr/>
        </p:nvSpPr>
        <p:spPr>
          <a:xfrm>
            <a:off x="17743741" y="5947042"/>
            <a:ext cx="4451241"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Ông Dương hiện là Phó giám đốc phụ trách mảng tư vấn chiến lược thương hiệu tại Mibrand.</a:t>
            </a:r>
            <a:endParaRPr lang="en-US" sz="1600" dirty="0">
              <a:solidFill>
                <a:schemeClr val="bg1">
                  <a:lumMod val="50000"/>
                </a:schemeClr>
              </a:solidFill>
              <a:latin typeface="Montserrat" charset="0"/>
              <a:ea typeface="Montserrat" charset="0"/>
              <a:cs typeface="Montserrat" charset="0"/>
            </a:endParaRP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Với kinh nghiệm chuyên sâu trong lĩnh vực xây dựng thương hiệu, Dương hiện đang dẫn dắt đội ngũ tư vấn thương hiệu (Brand Consultant Team) triển khai dự án cho các khách hàng lớn tại Mibrand.</a:t>
            </a:r>
            <a:endParaRPr lang="en-US" sz="16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14549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985018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2763444" y="5370476"/>
            <a:ext cx="19219427" cy="1754006"/>
          </a:xfrm>
          <a:prstGeom prst="rect">
            <a:avLst/>
          </a:prstGeom>
          <a:noFill/>
        </p:spPr>
        <p:txBody>
          <a:bodyPr wrap="square" rtlCol="0">
            <a:spAutoFit/>
          </a:bodyPr>
          <a:lstStyle/>
          <a:p>
            <a:pPr algn="ctr"/>
            <a:r>
              <a:rPr lang="vi-VN" sz="10798" b="1" dirty="0">
                <a:latin typeface="Montserrat" charset="0"/>
                <a:ea typeface="Montserrat" charset="0"/>
                <a:cs typeface="Montserrat" charset="0"/>
              </a:rPr>
              <a:t>2.1 Về Mibrand Vietnam</a:t>
            </a:r>
            <a:endParaRPr lang="en-US" sz="10798" b="1" dirty="0">
              <a:latin typeface="Montserrat" charset="0"/>
              <a:ea typeface="Montserrat" charset="0"/>
              <a:cs typeface="Montserrat" charset="0"/>
            </a:endParaRPr>
          </a:p>
        </p:txBody>
      </p:sp>
    </p:spTree>
    <p:extLst>
      <p:ext uri="{BB962C8B-B14F-4D97-AF65-F5344CB8AC3E}">
        <p14:creationId xmlns:p14="http://schemas.microsoft.com/office/powerpoint/2010/main" val="28379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85" t="31227" r="-85" b="18044"/>
          <a:stretch/>
        </p:blipFill>
        <p:spPr>
          <a:xfrm>
            <a:off x="0" y="1130137"/>
            <a:ext cx="24379238" cy="5062975"/>
          </a:xfrm>
          <a:prstGeom prst="rect">
            <a:avLst/>
          </a:prstGeom>
        </p:spPr>
      </p:pic>
      <p:sp>
        <p:nvSpPr>
          <p:cNvPr id="22" name="Rectangle 21">
            <a:extLst>
              <a:ext uri="{FF2B5EF4-FFF2-40B4-BE49-F238E27FC236}">
                <a16:creationId xmlns:a16="http://schemas.microsoft.com/office/drawing/2014/main" xmlns="" id="{3D8FA402-9827-426C-9622-7156CFF8E599}"/>
              </a:ext>
            </a:extLst>
          </p:cNvPr>
          <p:cNvSpPr/>
          <p:nvPr/>
        </p:nvSpPr>
        <p:spPr>
          <a:xfrm>
            <a:off x="0" y="1125998"/>
            <a:ext cx="24379238" cy="508789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11" name="Picture 10">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2" name="TextBox 11">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14" name="TextBox 13">
            <a:extLst>
              <a:ext uri="{FF2B5EF4-FFF2-40B4-BE49-F238E27FC236}">
                <a16:creationId xmlns:a16="http://schemas.microsoft.com/office/drawing/2014/main" xmlns="" id="{8F73047C-28C7-48AD-A6D9-89D85F0D6FEB}"/>
              </a:ext>
            </a:extLst>
          </p:cNvPr>
          <p:cNvSpPr txBox="1"/>
          <p:nvPr/>
        </p:nvSpPr>
        <p:spPr>
          <a:xfrm>
            <a:off x="8618989" y="305569"/>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15" name="TextBox 14">
            <a:extLst>
              <a:ext uri="{FF2B5EF4-FFF2-40B4-BE49-F238E27FC236}">
                <a16:creationId xmlns:a16="http://schemas.microsoft.com/office/drawing/2014/main" xmlns="" id="{067520FB-0CC1-47D3-A098-6202EF9F5E18}"/>
              </a:ext>
            </a:extLst>
          </p:cNvPr>
          <p:cNvSpPr txBox="1"/>
          <p:nvPr/>
        </p:nvSpPr>
        <p:spPr>
          <a:xfrm>
            <a:off x="3925260" y="356823"/>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69B7AE8-6FB1-45E3-88FD-930A528E223F}"/>
              </a:ext>
            </a:extLst>
          </p:cNvPr>
          <p:cNvSpPr txBox="1"/>
          <p:nvPr/>
        </p:nvSpPr>
        <p:spPr>
          <a:xfrm>
            <a:off x="6157393" y="396464"/>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84643FC8-3A79-480B-A2FC-F3DF9A6C2277}"/>
              </a:ext>
            </a:extLst>
          </p:cNvPr>
          <p:cNvSpPr/>
          <p:nvPr/>
        </p:nvSpPr>
        <p:spPr>
          <a:xfrm>
            <a:off x="10786924" y="366229"/>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8" name="Rectangle 17">
            <a:extLst>
              <a:ext uri="{FF2B5EF4-FFF2-40B4-BE49-F238E27FC236}">
                <a16:creationId xmlns:a16="http://schemas.microsoft.com/office/drawing/2014/main" xmlns="" id="{4A639ABC-ED58-466E-9EC4-0598E187F336}"/>
              </a:ext>
            </a:extLst>
          </p:cNvPr>
          <p:cNvSpPr/>
          <p:nvPr/>
        </p:nvSpPr>
        <p:spPr>
          <a:xfrm>
            <a:off x="13145328" y="280026"/>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19" name="Rectangle 18">
            <a:extLst>
              <a:ext uri="{FF2B5EF4-FFF2-40B4-BE49-F238E27FC236}">
                <a16:creationId xmlns:a16="http://schemas.microsoft.com/office/drawing/2014/main" xmlns=""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Trang chủ   /   Về Mibrand Vietnam</a:t>
            </a:r>
            <a:endParaRPr lang="en-US" sz="2400" dirty="0">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Chúng tôi là Mibrand Vietnam</a:t>
            </a:r>
            <a:endParaRPr lang="en-US" sz="6399" dirty="0">
              <a:solidFill>
                <a:schemeClr val="bg1"/>
              </a:solidFill>
              <a:latin typeface="Montserrat" charset="0"/>
              <a:ea typeface="Montserrat" charset="0"/>
              <a:cs typeface="Montserrat" charset="0"/>
            </a:endParaRPr>
          </a:p>
        </p:txBody>
      </p:sp>
      <p:sp>
        <p:nvSpPr>
          <p:cNvPr id="27" name="TextBox 26"/>
          <p:cNvSpPr txBox="1"/>
          <p:nvPr/>
        </p:nvSpPr>
        <p:spPr>
          <a:xfrm>
            <a:off x="10495033" y="6810834"/>
            <a:ext cx="13112516" cy="6347700"/>
          </a:xfrm>
          <a:prstGeom prst="rect">
            <a:avLst/>
          </a:prstGeom>
          <a:noFill/>
        </p:spPr>
        <p:txBody>
          <a:bodyPr wrap="square" rtlCol="0">
            <a:spAutoFit/>
          </a:bodyPr>
          <a:lstStyle/>
          <a:p>
            <a:pPr>
              <a:lnSpc>
                <a:spcPct val="150000"/>
              </a:lnSpc>
            </a:pPr>
            <a:r>
              <a:rPr lang="vi-VN" sz="3999" dirty="0">
                <a:latin typeface="Montserrat" charset="0"/>
                <a:ea typeface="Montserrat" charset="0"/>
                <a:cs typeface="Montserrat" charset="0"/>
              </a:rPr>
              <a:t>Công ty Cổ phần Mibrand Việt Nam </a:t>
            </a:r>
          </a:p>
          <a:p>
            <a:pPr>
              <a:lnSpc>
                <a:spcPct val="150000"/>
              </a:lnSpc>
            </a:pPr>
            <a:r>
              <a:rPr lang="vi-VN" sz="2100" dirty="0">
                <a:latin typeface="Montserrat" charset="0"/>
                <a:ea typeface="Montserrat" charset="0"/>
                <a:cs typeface="Montserrat" charset="0"/>
              </a:rPr>
              <a:t>là công ty hoạt động chuyên sâu trong lĩnh vực tư vấn xây dựng &amp; quản trị thương hiệu. </a:t>
            </a:r>
          </a:p>
          <a:p>
            <a:pPr>
              <a:lnSpc>
                <a:spcPct val="150000"/>
              </a:lnSpc>
            </a:pPr>
            <a:endParaRPr lang="vi-VN" sz="2100" dirty="0">
              <a:latin typeface="Montserrat" charset="0"/>
              <a:ea typeface="Montserrat" charset="0"/>
              <a:cs typeface="Montserrat" charset="0"/>
            </a:endParaRPr>
          </a:p>
          <a:p>
            <a:pPr>
              <a:lnSpc>
                <a:spcPct val="150000"/>
              </a:lnSpc>
            </a:pPr>
            <a:r>
              <a:rPr lang="vi-VN" sz="2100" dirty="0">
                <a:latin typeface="Montserrat" charset="0"/>
                <a:ea typeface="Montserrat" charset="0"/>
                <a:cs typeface="Montserrat" charset="0"/>
              </a:rPr>
              <a:t>Mibrand Vietnam được thành lập vào năm 2014 bởi ông Lại Tiến Mạnh - một chuyên gia về tư vấn chiến lược kinh doanh – thương hiệu tổng thể, có trên 20 năm kinh nghiệm với các khách hàng lớn trong nước và quốc tế. Mibrand là một trong các công ty thành viên của tập đoàn Media Ventures Vietnam (MVV Group) và được chọn làm đối tác chiến lược của Brand Finance (Một trong ba hãng định giá thương hiệu lớn nhất thế giới) tại Việt Nam.</a:t>
            </a:r>
          </a:p>
          <a:p>
            <a:pPr>
              <a:lnSpc>
                <a:spcPct val="150000"/>
              </a:lnSpc>
            </a:pPr>
            <a:endParaRPr lang="vi-VN" sz="2100" dirty="0">
              <a:latin typeface="Montserrat" charset="0"/>
              <a:ea typeface="Montserrat" charset="0"/>
              <a:cs typeface="Montserrat" charset="0"/>
            </a:endParaRPr>
          </a:p>
          <a:p>
            <a:pPr>
              <a:lnSpc>
                <a:spcPct val="150000"/>
              </a:lnSpc>
            </a:pPr>
            <a:r>
              <a:rPr lang="vi-VN" sz="2100" dirty="0">
                <a:latin typeface="Montserrat" charset="0"/>
                <a:ea typeface="Montserrat" charset="0"/>
                <a:cs typeface="Montserrat" charset="0"/>
              </a:rPr>
              <a:t>Tại MiBrand, chúng tôi phát triển các giải pháp thương hiệu thông qua chiến lược cụ thể và riêng biệt để tối ưu hoá kết quả kinh doanh. Bởi vì chúng tôi tin rằng thương hiệu mạnh là động lực chính đằng sau sự phát triển bền vững của doanh nghiệp.</a:t>
            </a:r>
          </a:p>
        </p:txBody>
      </p:sp>
      <p:pic>
        <p:nvPicPr>
          <p:cNvPr id="29" name="Picture 28"/>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89004" y="6968825"/>
            <a:ext cx="9421464" cy="6280975"/>
          </a:xfrm>
          <a:prstGeom prst="rect">
            <a:avLst/>
          </a:prstGeom>
        </p:spPr>
      </p:pic>
      <p:sp>
        <p:nvSpPr>
          <p:cNvPr id="20" name="Rectangle 19">
            <a:extLst>
              <a:ext uri="{FF2B5EF4-FFF2-40B4-BE49-F238E27FC236}">
                <a16:creationId xmlns:a16="http://schemas.microsoft.com/office/drawing/2014/main" xmlns="" id="{4A639ABC-ED58-466E-9EC4-0598E187F336}"/>
              </a:ext>
            </a:extLst>
          </p:cNvPr>
          <p:cNvSpPr/>
          <p:nvPr/>
        </p:nvSpPr>
        <p:spPr>
          <a:xfrm>
            <a:off x="15624122" y="320841"/>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6630360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288" b="310"/>
          <a:stretch/>
        </p:blipFill>
        <p:spPr>
          <a:xfrm>
            <a:off x="2" y="1341"/>
            <a:ext cx="24379238" cy="13670799"/>
          </a:xfrm>
          <a:prstGeom prst="rect">
            <a:avLst/>
          </a:prstGeom>
        </p:spPr>
      </p:pic>
      <p:sp>
        <p:nvSpPr>
          <p:cNvPr id="4" name="TextBox 3">
            <a:extLst>
              <a:ext uri="{FF2B5EF4-FFF2-40B4-BE49-F238E27FC236}">
                <a16:creationId xmlns:a16="http://schemas.microsoft.com/office/drawing/2014/main" xmlns="" id="{8B5A6BB2-C08F-4FE5-B6E0-689DAF905470}"/>
              </a:ext>
            </a:extLst>
          </p:cNvPr>
          <p:cNvSpPr txBox="1"/>
          <p:nvPr/>
        </p:nvSpPr>
        <p:spPr>
          <a:xfrm>
            <a:off x="6182666" y="1635362"/>
            <a:ext cx="11204591" cy="953979"/>
          </a:xfrm>
          <a:prstGeom prst="rect">
            <a:avLst/>
          </a:prstGeom>
          <a:solidFill>
            <a:schemeClr val="bg1"/>
          </a:solidFill>
        </p:spPr>
        <p:txBody>
          <a:bodyPr wrap="square" rtlCol="0">
            <a:spAutoFit/>
          </a:bodyPr>
          <a:lstStyle/>
          <a:p>
            <a:pPr algn="ctr"/>
            <a:r>
              <a:rPr lang="vi-VN" sz="5599" dirty="0">
                <a:latin typeface="Montserrat" charset="0"/>
                <a:ea typeface="Montserrat" charset="0"/>
                <a:cs typeface="Montserrat" charset="0"/>
              </a:rPr>
              <a:t>Sứ mệnh của chúng tôi</a:t>
            </a:r>
            <a:endParaRPr lang="en-US" sz="5599" dirty="0">
              <a:latin typeface="Montserrat" charset="0"/>
              <a:ea typeface="Montserrat" charset="0"/>
              <a:cs typeface="Montserrat" charset="0"/>
            </a:endParaRPr>
          </a:p>
        </p:txBody>
      </p:sp>
      <p:sp>
        <p:nvSpPr>
          <p:cNvPr id="9" name="Rectangle 8"/>
          <p:cNvSpPr/>
          <p:nvPr/>
        </p:nvSpPr>
        <p:spPr>
          <a:xfrm>
            <a:off x="3363499" y="2729513"/>
            <a:ext cx="16842926" cy="1200329"/>
          </a:xfrm>
          <a:prstGeom prst="rect">
            <a:avLst/>
          </a:prstGeom>
          <a:solidFill>
            <a:schemeClr val="bg1"/>
          </a:solidFill>
        </p:spPr>
        <p:txBody>
          <a:bodyPr wrap="square">
            <a:spAutoFit/>
          </a:bodyPr>
          <a:lstStyle/>
          <a:p>
            <a:pPr algn="ctr">
              <a:defRPr/>
            </a:pPr>
            <a:r>
              <a:rPr lang="vi-VN" sz="2400" dirty="0">
                <a:latin typeface="Montserrat" charset="0"/>
                <a:ea typeface="Montserrat" charset="0"/>
                <a:cs typeface="Montserrat" charset="0"/>
              </a:rPr>
              <a:t>Sứ mệnh của Mibrand Việt Nam là đưa thương hiệu trở thành động lực trong mọi hoạt động kinh doanh của doanh nghiệp. Bởi vì chúng tôi tin rằng “</a:t>
            </a:r>
            <a:r>
              <a:rPr lang="en-US" sz="2400" dirty="0">
                <a:latin typeface="Montserrat" charset="0"/>
                <a:ea typeface="Montserrat" charset="0"/>
                <a:cs typeface="Montserrat" charset="0"/>
              </a:rPr>
              <a:t>Kinh doanh theo định hướng Thương Hiệu” là giải pháp giúp doanh nghiệp xây dựng lợi thế cạnh tranh bền vững trên thị trường</a:t>
            </a:r>
            <a:endParaRPr lang="vi-VN" sz="2400" dirty="0">
              <a:latin typeface="Montserrat" charset="0"/>
              <a:ea typeface="Montserrat" charset="0"/>
              <a:cs typeface="Montserrat"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770" r="-303"/>
          <a:stretch/>
        </p:blipFill>
        <p:spPr>
          <a:xfrm>
            <a:off x="1210095" y="4830327"/>
            <a:ext cx="6698985" cy="4932015"/>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9" r="24757"/>
          <a:stretch/>
        </p:blipFill>
        <p:spPr>
          <a:xfrm>
            <a:off x="8440604" y="4829801"/>
            <a:ext cx="6657074" cy="4932542"/>
          </a:xfrm>
          <a:prstGeom prst="rect">
            <a:avLst/>
          </a:prstGeom>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9335" r="5030"/>
          <a:stretch/>
        </p:blipFill>
        <p:spPr>
          <a:xfrm>
            <a:off x="15586660" y="4829801"/>
            <a:ext cx="6631047" cy="4932542"/>
          </a:xfrm>
          <a:prstGeom prst="rect">
            <a:avLst/>
          </a:prstGeom>
        </p:spPr>
      </p:pic>
      <p:sp>
        <p:nvSpPr>
          <p:cNvPr id="13" name="Rectangle 12"/>
          <p:cNvSpPr/>
          <p:nvPr/>
        </p:nvSpPr>
        <p:spPr>
          <a:xfrm>
            <a:off x="1508261" y="9154177"/>
            <a:ext cx="920445" cy="953979"/>
          </a:xfrm>
          <a:prstGeom prst="rect">
            <a:avLst/>
          </a:prstGeom>
          <a:solidFill>
            <a:schemeClr val="bg1"/>
          </a:solidFill>
        </p:spPr>
        <p:txBody>
          <a:bodyPr wrap="none">
            <a:spAutoFit/>
          </a:bodyPr>
          <a:lstStyle/>
          <a:p>
            <a:r>
              <a:rPr lang="vi-VN" sz="5599" dirty="0">
                <a:solidFill>
                  <a:srgbClr val="D5AA70"/>
                </a:solidFill>
                <a:latin typeface="Montserrat" charset="0"/>
                <a:ea typeface="Montserrat" charset="0"/>
                <a:cs typeface="Montserrat" charset="0"/>
              </a:rPr>
              <a:t>01</a:t>
            </a:r>
            <a:endParaRPr lang="en-US" sz="5599">
              <a:solidFill>
                <a:srgbClr val="D5AA70"/>
              </a:solidFill>
            </a:endParaRPr>
          </a:p>
        </p:txBody>
      </p:sp>
      <p:sp>
        <p:nvSpPr>
          <p:cNvPr id="14" name="Rectangle 13"/>
          <p:cNvSpPr/>
          <p:nvPr/>
        </p:nvSpPr>
        <p:spPr>
          <a:xfrm>
            <a:off x="8567526" y="9154177"/>
            <a:ext cx="1067921" cy="953979"/>
          </a:xfrm>
          <a:prstGeom prst="rect">
            <a:avLst/>
          </a:prstGeom>
          <a:solidFill>
            <a:schemeClr val="bg1"/>
          </a:solidFill>
        </p:spPr>
        <p:txBody>
          <a:bodyPr wrap="none">
            <a:spAutoFit/>
          </a:bodyPr>
          <a:lstStyle/>
          <a:p>
            <a:r>
              <a:rPr lang="vi-VN" sz="5599" dirty="0">
                <a:solidFill>
                  <a:srgbClr val="D5AA70"/>
                </a:solidFill>
                <a:latin typeface="Montserrat" charset="0"/>
                <a:ea typeface="Montserrat" charset="0"/>
                <a:cs typeface="Montserrat" charset="0"/>
              </a:rPr>
              <a:t>02</a:t>
            </a:r>
            <a:endParaRPr lang="en-US" sz="5599">
              <a:solidFill>
                <a:srgbClr val="D5AA70"/>
              </a:solidFill>
            </a:endParaRPr>
          </a:p>
        </p:txBody>
      </p:sp>
      <p:sp>
        <p:nvSpPr>
          <p:cNvPr id="15" name="Rectangle 14"/>
          <p:cNvSpPr/>
          <p:nvPr/>
        </p:nvSpPr>
        <p:spPr>
          <a:xfrm>
            <a:off x="15724311" y="9154177"/>
            <a:ext cx="1066318" cy="953979"/>
          </a:xfrm>
          <a:prstGeom prst="rect">
            <a:avLst/>
          </a:prstGeom>
          <a:solidFill>
            <a:schemeClr val="bg1"/>
          </a:solidFill>
        </p:spPr>
        <p:txBody>
          <a:bodyPr wrap="none">
            <a:spAutoFit/>
          </a:bodyPr>
          <a:lstStyle/>
          <a:p>
            <a:r>
              <a:rPr lang="vi-VN" sz="5599" dirty="0">
                <a:solidFill>
                  <a:srgbClr val="D5AA70"/>
                </a:solidFill>
                <a:latin typeface="Montserrat" charset="0"/>
                <a:ea typeface="Montserrat" charset="0"/>
                <a:cs typeface="Montserrat" charset="0"/>
              </a:rPr>
              <a:t>03</a:t>
            </a:r>
            <a:endParaRPr lang="en-US" sz="5599">
              <a:solidFill>
                <a:srgbClr val="D5AA70"/>
              </a:solidFill>
            </a:endParaRPr>
          </a:p>
        </p:txBody>
      </p:sp>
      <p:sp>
        <p:nvSpPr>
          <p:cNvPr id="16" name="Rectangle 15">
            <a:extLst>
              <a:ext uri="{FF2B5EF4-FFF2-40B4-BE49-F238E27FC236}">
                <a16:creationId xmlns:a16="http://schemas.microsoft.com/office/drawing/2014/main" xmlns="" id="{DAFE33D4-22B5-9840-A266-7D649293353D}"/>
              </a:ext>
            </a:extLst>
          </p:cNvPr>
          <p:cNvSpPr/>
          <p:nvPr/>
        </p:nvSpPr>
        <p:spPr>
          <a:xfrm>
            <a:off x="1508261" y="10303439"/>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799" dirty="0">
                <a:solidFill>
                  <a:schemeClr val="tx1"/>
                </a:solidFill>
                <a:latin typeface="Montserrat" charset="0"/>
                <a:ea typeface="Montserrat" charset="0"/>
                <a:cs typeface="Montserrat" charset="0"/>
              </a:rPr>
              <a:t>TIÊN PHONG </a:t>
            </a:r>
            <a:r>
              <a:rPr lang="vi-VN" sz="2799" i="1" dirty="0">
                <a:solidFill>
                  <a:schemeClr val="tx1"/>
                </a:solidFill>
                <a:latin typeface="Montserrat" charset="0"/>
                <a:ea typeface="Montserrat" charset="0"/>
                <a:cs typeface="Montserrat" charset="0"/>
              </a:rPr>
              <a:t>(</a:t>
            </a:r>
            <a:r>
              <a:rPr lang="en-US" sz="2799" i="1" dirty="0">
                <a:solidFill>
                  <a:schemeClr val="tx1"/>
                </a:solidFill>
                <a:latin typeface="Montserrat" charset="0"/>
                <a:ea typeface="Montserrat" charset="0"/>
                <a:cs typeface="Montserrat" charset="0"/>
              </a:rPr>
              <a:t>Pioneering)</a:t>
            </a:r>
          </a:p>
        </p:txBody>
      </p:sp>
      <p:sp>
        <p:nvSpPr>
          <p:cNvPr id="17" name="TextBox 16">
            <a:extLst>
              <a:ext uri="{FF2B5EF4-FFF2-40B4-BE49-F238E27FC236}">
                <a16:creationId xmlns:a16="http://schemas.microsoft.com/office/drawing/2014/main" xmlns="" id="{6A775352-3C61-43FF-AB39-2481721CBD1E}"/>
              </a:ext>
            </a:extLst>
          </p:cNvPr>
          <p:cNvSpPr txBox="1"/>
          <p:nvPr/>
        </p:nvSpPr>
        <p:spPr>
          <a:xfrm flipH="1">
            <a:off x="1508257" y="11190167"/>
            <a:ext cx="6400822" cy="830997"/>
          </a:xfrm>
          <a:prstGeom prst="rect">
            <a:avLst/>
          </a:prstGeom>
          <a:solidFill>
            <a:schemeClr val="bg1"/>
          </a:solidFill>
        </p:spPr>
        <p:txBody>
          <a:bodyPr wrap="square" rtlCol="0">
            <a:spAutoFit/>
          </a:bodyPr>
          <a:lstStyle/>
          <a:p>
            <a:pPr algn="just"/>
            <a:r>
              <a:rPr lang="vi-VN" sz="1600" dirty="0">
                <a:solidFill>
                  <a:schemeClr val="tx1">
                    <a:lumMod val="65000"/>
                    <a:lumOff val="35000"/>
                  </a:schemeClr>
                </a:solidFill>
                <a:latin typeface="Montserrat" charset="0"/>
                <a:ea typeface="Montserrat" charset="0"/>
                <a:cs typeface="Montserrat" charset="0"/>
              </a:rPr>
              <a:t>Chúng tôi đi tiên phong trong ngành bằng việc liên tục sáng tạo và cải tiến các sản phẩm/ công cụ giúp doanh nghiệp xây dựng &amp; quản trị thương hiệu. </a:t>
            </a:r>
          </a:p>
        </p:txBody>
      </p:sp>
      <p:sp>
        <p:nvSpPr>
          <p:cNvPr id="18" name="Rectangle 17">
            <a:extLst>
              <a:ext uri="{FF2B5EF4-FFF2-40B4-BE49-F238E27FC236}">
                <a16:creationId xmlns:a16="http://schemas.microsoft.com/office/drawing/2014/main" xmlns="" id="{DAFE33D4-22B5-9840-A266-7D649293353D}"/>
              </a:ext>
            </a:extLst>
          </p:cNvPr>
          <p:cNvSpPr/>
          <p:nvPr/>
        </p:nvSpPr>
        <p:spPr>
          <a:xfrm>
            <a:off x="8567526" y="10303439"/>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799" dirty="0">
                <a:solidFill>
                  <a:schemeClr val="tx1"/>
                </a:solidFill>
                <a:latin typeface="Montserrat" charset="0"/>
                <a:ea typeface="Montserrat" charset="0"/>
                <a:cs typeface="Montserrat" charset="0"/>
              </a:rPr>
              <a:t>ĐƠN GIẢN </a:t>
            </a:r>
            <a:r>
              <a:rPr lang="vi-VN" sz="2799" i="1" dirty="0">
                <a:solidFill>
                  <a:schemeClr val="tx1"/>
                </a:solidFill>
                <a:latin typeface="Montserrat" charset="0"/>
                <a:ea typeface="Montserrat" charset="0"/>
                <a:cs typeface="Montserrat" charset="0"/>
              </a:rPr>
              <a:t>(</a:t>
            </a:r>
            <a:r>
              <a:rPr lang="en-US" sz="2799" i="1" dirty="0">
                <a:solidFill>
                  <a:schemeClr val="tx1"/>
                </a:solidFill>
                <a:latin typeface="Montserrat" charset="0"/>
                <a:ea typeface="Montserrat" charset="0"/>
                <a:cs typeface="Montserrat" charset="0"/>
              </a:rPr>
              <a:t>Simplicity)</a:t>
            </a:r>
          </a:p>
        </p:txBody>
      </p:sp>
      <p:sp>
        <p:nvSpPr>
          <p:cNvPr id="19" name="Rectangle 18">
            <a:extLst>
              <a:ext uri="{FF2B5EF4-FFF2-40B4-BE49-F238E27FC236}">
                <a16:creationId xmlns:a16="http://schemas.microsoft.com/office/drawing/2014/main" xmlns="" id="{DAFE33D4-22B5-9840-A266-7D649293353D}"/>
              </a:ext>
            </a:extLst>
          </p:cNvPr>
          <p:cNvSpPr/>
          <p:nvPr/>
        </p:nvSpPr>
        <p:spPr>
          <a:xfrm>
            <a:off x="15724311" y="10303439"/>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799" dirty="0">
                <a:solidFill>
                  <a:schemeClr val="tx1"/>
                </a:solidFill>
                <a:latin typeface="Montserrat" charset="0"/>
                <a:ea typeface="Montserrat" charset="0"/>
                <a:cs typeface="Montserrat" charset="0"/>
              </a:rPr>
              <a:t>CHIA SẺ </a:t>
            </a:r>
            <a:r>
              <a:rPr lang="vi-VN" sz="2799" i="1" dirty="0">
                <a:solidFill>
                  <a:schemeClr val="tx1"/>
                </a:solidFill>
                <a:latin typeface="Montserrat" charset="0"/>
                <a:ea typeface="Montserrat" charset="0"/>
                <a:cs typeface="Montserrat" charset="0"/>
              </a:rPr>
              <a:t>(</a:t>
            </a:r>
            <a:r>
              <a:rPr lang="en-US" sz="2799" i="1" dirty="0">
                <a:solidFill>
                  <a:schemeClr val="tx1"/>
                </a:solidFill>
                <a:latin typeface="Montserrat" charset="0"/>
                <a:ea typeface="Montserrat" charset="0"/>
                <a:cs typeface="Montserrat" charset="0"/>
              </a:rPr>
              <a:t>Sharing)</a:t>
            </a:r>
          </a:p>
        </p:txBody>
      </p:sp>
      <p:sp>
        <p:nvSpPr>
          <p:cNvPr id="20" name="Rectangle 19"/>
          <p:cNvSpPr/>
          <p:nvPr/>
        </p:nvSpPr>
        <p:spPr>
          <a:xfrm>
            <a:off x="1423212" y="13009741"/>
            <a:ext cx="5657155" cy="369332"/>
          </a:xfrm>
          <a:prstGeom prst="rect">
            <a:avLst/>
          </a:prstGeom>
        </p:spPr>
        <p:txBody>
          <a:bodyPr wrap="square">
            <a:spAutoFit/>
          </a:bodyPr>
          <a:lstStyle/>
          <a:p>
            <a:pPr lvl="0"/>
            <a:r>
              <a:rPr lang="vi-VN" sz="1800" b="1">
                <a:solidFill>
                  <a:prstClr val="black"/>
                </a:solidFill>
                <a:latin typeface="Montserrat" charset="0"/>
                <a:ea typeface="Montserrat" charset="0"/>
                <a:cs typeface="Montserrat" charset="0"/>
              </a:rPr>
              <a:t>(Button) </a:t>
            </a:r>
            <a:r>
              <a:rPr lang="vi-VN" sz="1600">
                <a:solidFill>
                  <a:prstClr val="black"/>
                </a:solidFill>
                <a:latin typeface="Montserrat" charset="0"/>
                <a:ea typeface="Montserrat" charset="0"/>
                <a:cs typeface="Montserrat" charset="0"/>
              </a:rPr>
              <a:t>&gt; Dẫn link đến 4.2</a:t>
            </a:r>
            <a:endParaRPr lang="en-US" sz="1600">
              <a:solidFill>
                <a:prstClr val="black"/>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6A775352-3C61-43FF-AB39-2481721CBD1E}"/>
              </a:ext>
            </a:extLst>
          </p:cNvPr>
          <p:cNvSpPr txBox="1"/>
          <p:nvPr/>
        </p:nvSpPr>
        <p:spPr>
          <a:xfrm flipH="1">
            <a:off x="8567525" y="11119133"/>
            <a:ext cx="6018124" cy="830997"/>
          </a:xfrm>
          <a:prstGeom prst="rect">
            <a:avLst/>
          </a:prstGeom>
          <a:solidFill>
            <a:schemeClr val="bg1"/>
          </a:solidFill>
        </p:spPr>
        <p:txBody>
          <a:bodyPr wrap="square" rtlCol="0">
            <a:spAutoFit/>
          </a:bodyPr>
          <a:lstStyle/>
          <a:p>
            <a:pPr algn="just"/>
            <a:r>
              <a:rPr lang="vi-VN" sz="1600" dirty="0">
                <a:solidFill>
                  <a:schemeClr val="tx1">
                    <a:lumMod val="65000"/>
                    <a:lumOff val="35000"/>
                  </a:schemeClr>
                </a:solidFill>
                <a:latin typeface="Montserrat" charset="0"/>
                <a:ea typeface="Montserrat" charset="0"/>
                <a:cs typeface="Montserrat" charset="0"/>
              </a:rPr>
              <a:t>Chúng tôi liên tục cải tiến ra các sản phẩm, dịch vụ của mình để hướng đến việc đi tiên phong trong ngành tư vấn xây dựng &amp; quản trị thương hiệu tại Việt Nam. </a:t>
            </a:r>
            <a:endParaRPr lang="en-US" sz="1600" dirty="0">
              <a:solidFill>
                <a:schemeClr val="bg1">
                  <a:lumMod val="50000"/>
                </a:schemeClr>
              </a:solidFill>
              <a:latin typeface="Montserrat" charset="0"/>
              <a:ea typeface="Montserrat" charset="0"/>
              <a:cs typeface="Montserrat" charset="0"/>
            </a:endParaRPr>
          </a:p>
        </p:txBody>
      </p:sp>
      <p:sp>
        <p:nvSpPr>
          <p:cNvPr id="22" name="Rectangle 21"/>
          <p:cNvSpPr/>
          <p:nvPr/>
        </p:nvSpPr>
        <p:spPr>
          <a:xfrm>
            <a:off x="8567525" y="13009741"/>
            <a:ext cx="5657155" cy="369332"/>
          </a:xfrm>
          <a:prstGeom prst="rect">
            <a:avLst/>
          </a:prstGeom>
        </p:spPr>
        <p:txBody>
          <a:bodyPr wrap="square">
            <a:spAutoFit/>
          </a:bodyPr>
          <a:lstStyle/>
          <a:p>
            <a:pPr lvl="0"/>
            <a:r>
              <a:rPr lang="vi-VN" sz="1800" b="1">
                <a:solidFill>
                  <a:prstClr val="black"/>
                </a:solidFill>
                <a:latin typeface="Montserrat" charset="0"/>
                <a:ea typeface="Montserrat" charset="0"/>
                <a:cs typeface="Montserrat" charset="0"/>
              </a:rPr>
              <a:t>(Button) </a:t>
            </a:r>
            <a:r>
              <a:rPr lang="vi-VN" sz="1600">
                <a:solidFill>
                  <a:prstClr val="black"/>
                </a:solidFill>
                <a:latin typeface="Montserrat" charset="0"/>
                <a:ea typeface="Montserrat" charset="0"/>
                <a:cs typeface="Montserrat" charset="0"/>
              </a:rPr>
              <a:t>&gt; Dẫn link đến 4.1</a:t>
            </a:r>
            <a:endParaRPr lang="en-US" sz="1600">
              <a:solidFill>
                <a:prstClr val="black"/>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xmlns="" id="{6A775352-3C61-43FF-AB39-2481721CBD1E}"/>
              </a:ext>
            </a:extLst>
          </p:cNvPr>
          <p:cNvSpPr txBox="1"/>
          <p:nvPr/>
        </p:nvSpPr>
        <p:spPr>
          <a:xfrm flipH="1">
            <a:off x="15711837" y="11182927"/>
            <a:ext cx="6018124" cy="830997"/>
          </a:xfrm>
          <a:prstGeom prst="rect">
            <a:avLst/>
          </a:prstGeom>
          <a:solidFill>
            <a:schemeClr val="bg1"/>
          </a:solidFill>
        </p:spPr>
        <p:txBody>
          <a:bodyPr wrap="square" rtlCol="0">
            <a:spAutoFit/>
          </a:bodyPr>
          <a:lstStyle/>
          <a:p>
            <a:pPr algn="just"/>
            <a:r>
              <a:rPr lang="vi-VN" sz="1600" dirty="0">
                <a:solidFill>
                  <a:schemeClr val="tx1">
                    <a:lumMod val="65000"/>
                    <a:lumOff val="35000"/>
                  </a:schemeClr>
                </a:solidFill>
                <a:latin typeface="Montserrat" charset="0"/>
                <a:ea typeface="Montserrat" charset="0"/>
                <a:cs typeface="Montserrat" charset="0"/>
              </a:rPr>
              <a:t>Tại Mibrand Vietnam, chúng tôi tin rằng các trải nghiệm và kiến thức chỉ thực sự có giá trị khi chúng được chia sẻ với tất cả mọi người. </a:t>
            </a:r>
            <a:endParaRPr lang="en-US" sz="1600" dirty="0">
              <a:solidFill>
                <a:schemeClr val="bg1">
                  <a:lumMod val="50000"/>
                </a:schemeClr>
              </a:solidFill>
              <a:latin typeface="Montserrat" charset="0"/>
              <a:ea typeface="Montserrat" charset="0"/>
              <a:cs typeface="Montserrat" charset="0"/>
            </a:endParaRPr>
          </a:p>
        </p:txBody>
      </p:sp>
      <p:sp>
        <p:nvSpPr>
          <p:cNvPr id="24" name="Rectangle 23"/>
          <p:cNvSpPr/>
          <p:nvPr/>
        </p:nvSpPr>
        <p:spPr>
          <a:xfrm>
            <a:off x="15711837" y="13009741"/>
            <a:ext cx="5657155" cy="369332"/>
          </a:xfrm>
          <a:prstGeom prst="rect">
            <a:avLst/>
          </a:prstGeom>
        </p:spPr>
        <p:txBody>
          <a:bodyPr wrap="square">
            <a:spAutoFit/>
          </a:bodyPr>
          <a:lstStyle/>
          <a:p>
            <a:pPr lvl="0"/>
            <a:r>
              <a:rPr lang="vi-VN" sz="1800" b="1">
                <a:solidFill>
                  <a:prstClr val="black"/>
                </a:solidFill>
                <a:latin typeface="Montserrat" charset="0"/>
                <a:ea typeface="Montserrat" charset="0"/>
                <a:cs typeface="Montserrat" charset="0"/>
              </a:rPr>
              <a:t>(Button) </a:t>
            </a:r>
            <a:r>
              <a:rPr lang="vi-VN" sz="1600">
                <a:solidFill>
                  <a:prstClr val="black"/>
                </a:solidFill>
                <a:latin typeface="Montserrat" charset="0"/>
                <a:ea typeface="Montserrat" charset="0"/>
                <a:cs typeface="Montserrat" charset="0"/>
              </a:rPr>
              <a:t>&gt; Dẫn link đến 5.1</a:t>
            </a:r>
            <a:endParaRPr lang="en-US" sz="1600">
              <a:solidFill>
                <a:prstClr val="black"/>
              </a:solidFill>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6A775352-3C61-43FF-AB39-2481721CBD1E}"/>
              </a:ext>
            </a:extLst>
          </p:cNvPr>
          <p:cNvSpPr txBox="1"/>
          <p:nvPr/>
        </p:nvSpPr>
        <p:spPr>
          <a:xfrm flipH="1">
            <a:off x="8616284" y="11182927"/>
            <a:ext cx="6481393" cy="830997"/>
          </a:xfrm>
          <a:prstGeom prst="rect">
            <a:avLst/>
          </a:prstGeom>
          <a:solidFill>
            <a:schemeClr val="bg1"/>
          </a:solidFill>
        </p:spPr>
        <p:txBody>
          <a:bodyPr wrap="square" rtlCol="0">
            <a:spAutoFit/>
          </a:bodyPr>
          <a:lstStyle/>
          <a:p>
            <a:pPr algn="just"/>
            <a:r>
              <a:rPr lang="vi-VN" sz="1600" dirty="0">
                <a:solidFill>
                  <a:schemeClr val="tx1">
                    <a:lumMod val="65000"/>
                    <a:lumOff val="35000"/>
                  </a:schemeClr>
                </a:solidFill>
                <a:latin typeface="Montserrat" charset="0"/>
                <a:ea typeface="Montserrat" charset="0"/>
                <a:cs typeface="Montserrat" charset="0"/>
              </a:rPr>
              <a:t>Chúng tôi phát triển các giải pháp thương hiệu cụ thể, riêng biệt và tối đa hóa sự đơn giản nhằm phục vụ các chiến lược dài hạn của doanh nghiệp. </a:t>
            </a:r>
            <a:endParaRPr lang="en-US" sz="1600" dirty="0">
              <a:solidFill>
                <a:schemeClr val="tx1">
                  <a:lumMod val="65000"/>
                  <a:lumOff val="3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496837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1569B13-70BB-A44F-BC79-404F8E20E5AA}"/>
              </a:ext>
            </a:extLst>
          </p:cNvPr>
          <p:cNvPicPr>
            <a:picLocks noChangeAspect="1"/>
          </p:cNvPicPr>
          <p:nvPr/>
        </p:nvPicPr>
        <p:blipFill rotWithShape="1">
          <a:blip r:embed="rId3">
            <a:extLst>
              <a:ext uri="{28A0092B-C50C-407E-A947-70E740481C1C}">
                <a14:useLocalDpi xmlns:a14="http://schemas.microsoft.com/office/drawing/2010/main" val="0"/>
              </a:ext>
            </a:extLst>
          </a:blip>
          <a:srcRect t="4215"/>
          <a:stretch/>
        </p:blipFill>
        <p:spPr>
          <a:xfrm>
            <a:off x="0" y="1339"/>
            <a:ext cx="24379238" cy="12828830"/>
          </a:xfrm>
          <a:prstGeom prst="rect">
            <a:avLst/>
          </a:prstGeom>
        </p:spPr>
      </p:pic>
      <p:sp>
        <p:nvSpPr>
          <p:cNvPr id="10" name="TextBox 9">
            <a:extLst>
              <a:ext uri="{FF2B5EF4-FFF2-40B4-BE49-F238E27FC236}">
                <a16:creationId xmlns:a16="http://schemas.microsoft.com/office/drawing/2014/main" xmlns="" id="{86FCCEF8-D94C-914D-A44F-57CAF945EA20}"/>
              </a:ext>
            </a:extLst>
          </p:cNvPr>
          <p:cNvSpPr txBox="1"/>
          <p:nvPr/>
        </p:nvSpPr>
        <p:spPr>
          <a:xfrm>
            <a:off x="16055550" y="8337940"/>
            <a:ext cx="202969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sz="4799" b="1" dirty="0">
                <a:latin typeface="Montserrat" charset="0"/>
                <a:ea typeface="Montserrat" charset="0"/>
                <a:cs typeface="Montserrat" charset="0"/>
              </a:rPr>
              <a:t>100+</a:t>
            </a:r>
          </a:p>
        </p:txBody>
      </p:sp>
      <p:sp>
        <p:nvSpPr>
          <p:cNvPr id="12" name="TextBox 11">
            <a:extLst>
              <a:ext uri="{FF2B5EF4-FFF2-40B4-BE49-F238E27FC236}">
                <a16:creationId xmlns:a16="http://schemas.microsoft.com/office/drawing/2014/main" xmlns="" id="{EDD2924A-20C5-6A49-8C69-77B6C66FE1C2}"/>
              </a:ext>
            </a:extLst>
          </p:cNvPr>
          <p:cNvSpPr txBox="1"/>
          <p:nvPr/>
        </p:nvSpPr>
        <p:spPr>
          <a:xfrm>
            <a:off x="13040716" y="8291801"/>
            <a:ext cx="252400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200+</a:t>
            </a:r>
          </a:p>
        </p:txBody>
      </p:sp>
      <p:sp>
        <p:nvSpPr>
          <p:cNvPr id="13" name="TextBox 12">
            <a:extLst>
              <a:ext uri="{FF2B5EF4-FFF2-40B4-BE49-F238E27FC236}">
                <a16:creationId xmlns:a16="http://schemas.microsoft.com/office/drawing/2014/main" xmlns="" id="{5FA00128-CA9D-5147-9AC9-20EDBE1F3E52}"/>
              </a:ext>
            </a:extLst>
          </p:cNvPr>
          <p:cNvSpPr txBox="1"/>
          <p:nvPr/>
        </p:nvSpPr>
        <p:spPr>
          <a:xfrm>
            <a:off x="13077391" y="9309267"/>
            <a:ext cx="2403351" cy="646331"/>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err="1">
                <a:latin typeface="Montserrat" charset="0"/>
                <a:ea typeface="Montserrat" charset="0"/>
                <a:cs typeface="Montserrat" charset="0"/>
              </a:rPr>
              <a:t>Hội</a:t>
            </a:r>
            <a:r>
              <a:rPr lang="en-US" sz="1800" dirty="0">
                <a:latin typeface="Montserrat" charset="0"/>
                <a:ea typeface="Montserrat" charset="0"/>
                <a:cs typeface="Montserrat" charset="0"/>
              </a:rPr>
              <a:t> </a:t>
            </a:r>
            <a:r>
              <a:rPr lang="en-US" sz="1800" dirty="0" err="1">
                <a:latin typeface="Montserrat" charset="0"/>
                <a:ea typeface="Montserrat" charset="0"/>
                <a:cs typeface="Montserrat" charset="0"/>
              </a:rPr>
              <a:t>thảo</a:t>
            </a:r>
            <a:r>
              <a:rPr lang="en-US" sz="1800" dirty="0">
                <a:latin typeface="Montserrat" charset="0"/>
                <a:ea typeface="Montserrat" charset="0"/>
                <a:cs typeface="Montserrat" charset="0"/>
              </a:rPr>
              <a:t> </a:t>
            </a:r>
            <a:r>
              <a:rPr lang="en-US" sz="1800" dirty="0" err="1">
                <a:latin typeface="Montserrat" charset="0"/>
                <a:ea typeface="Montserrat" charset="0"/>
                <a:cs typeface="Montserrat" charset="0"/>
              </a:rPr>
              <a:t>tư</a:t>
            </a:r>
            <a:r>
              <a:rPr lang="en-US" sz="1800" dirty="0">
                <a:latin typeface="Montserrat" charset="0"/>
                <a:ea typeface="Montserrat" charset="0"/>
                <a:cs typeface="Montserrat" charset="0"/>
              </a:rPr>
              <a:t> </a:t>
            </a:r>
            <a:r>
              <a:rPr lang="en-US" sz="1800" dirty="0" err="1">
                <a:latin typeface="Montserrat" charset="0"/>
                <a:ea typeface="Montserrat" charset="0"/>
                <a:cs typeface="Montserrat" charset="0"/>
              </a:rPr>
              <a:t>vấn </a:t>
            </a:r>
            <a:r>
              <a:rPr lang="vi-VN" sz="1800" dirty="0" err="1">
                <a:latin typeface="Montserrat" charset="0"/>
                <a:ea typeface="Montserrat" charset="0"/>
                <a:cs typeface="Montserrat" charset="0"/>
              </a:rPr>
              <a:t>thương hiệu</a:t>
            </a:r>
            <a:endParaRPr lang="en-US" sz="1800" dirty="0">
              <a:latin typeface="Montserrat" charset="0"/>
              <a:ea typeface="Montserrat" charset="0"/>
              <a:cs typeface="Montserrat" charset="0"/>
            </a:endParaRPr>
          </a:p>
        </p:txBody>
      </p:sp>
      <p:sp>
        <p:nvSpPr>
          <p:cNvPr id="14" name="TextBox 13">
            <a:extLst>
              <a:ext uri="{FF2B5EF4-FFF2-40B4-BE49-F238E27FC236}">
                <a16:creationId xmlns:a16="http://schemas.microsoft.com/office/drawing/2014/main" xmlns="" id="{64B2E9AD-AF76-4D48-A1DE-1E53DFF5AFFB}"/>
              </a:ext>
            </a:extLst>
          </p:cNvPr>
          <p:cNvSpPr txBox="1"/>
          <p:nvPr/>
        </p:nvSpPr>
        <p:spPr>
          <a:xfrm>
            <a:off x="18582040" y="8343849"/>
            <a:ext cx="2069836"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a:t>
            </a:r>
          </a:p>
        </p:txBody>
      </p:sp>
      <p:sp>
        <p:nvSpPr>
          <p:cNvPr id="15" name="TextBox 14">
            <a:extLst>
              <a:ext uri="{FF2B5EF4-FFF2-40B4-BE49-F238E27FC236}">
                <a16:creationId xmlns:a16="http://schemas.microsoft.com/office/drawing/2014/main" xmlns="" id="{64C5A234-D952-954B-B3EE-EFC2EA575535}"/>
              </a:ext>
            </a:extLst>
          </p:cNvPr>
          <p:cNvSpPr txBox="1"/>
          <p:nvPr/>
        </p:nvSpPr>
        <p:spPr>
          <a:xfrm>
            <a:off x="18216018" y="9298946"/>
            <a:ext cx="2801881" cy="646331"/>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1800" dirty="0" err="1">
                <a:latin typeface="Montserrat" charset="0"/>
                <a:ea typeface="Montserrat" charset="0"/>
                <a:cs typeface="Montserrat" charset="0"/>
              </a:rPr>
              <a:t>Ngành nghề </a:t>
            </a:r>
          </a:p>
          <a:p>
            <a:pPr algn="ctr"/>
            <a:r>
              <a:rPr lang="vi-VN" sz="1800" dirty="0" err="1">
                <a:latin typeface="Montserrat" charset="0"/>
                <a:ea typeface="Montserrat" charset="0"/>
                <a:cs typeface="Montserrat" charset="0"/>
              </a:rPr>
              <a:t>&amp; lĩnh vực</a:t>
            </a:r>
            <a:endParaRPr lang="en-US" sz="1800" dirty="0">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E9A43F4-DA53-244C-B960-426122329EAA}"/>
              </a:ext>
            </a:extLst>
          </p:cNvPr>
          <p:cNvSpPr txBox="1"/>
          <p:nvPr/>
        </p:nvSpPr>
        <p:spPr>
          <a:xfrm>
            <a:off x="21148675" y="8297710"/>
            <a:ext cx="2397068"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18+</a:t>
            </a:r>
          </a:p>
        </p:txBody>
      </p:sp>
      <p:sp>
        <p:nvSpPr>
          <p:cNvPr id="22" name="TextBox 21">
            <a:extLst>
              <a:ext uri="{FF2B5EF4-FFF2-40B4-BE49-F238E27FC236}">
                <a16:creationId xmlns:a16="http://schemas.microsoft.com/office/drawing/2014/main" xmlns="" id="{E98653F6-9C13-5648-A05D-4D9554522902}"/>
              </a:ext>
            </a:extLst>
          </p:cNvPr>
          <p:cNvSpPr txBox="1"/>
          <p:nvPr/>
        </p:nvSpPr>
        <p:spPr>
          <a:xfrm>
            <a:off x="21101873" y="9268175"/>
            <a:ext cx="2344268"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1800" dirty="0">
                <a:latin typeface="Montserrat" charset="0"/>
                <a:ea typeface="Montserrat" charset="0"/>
                <a:cs typeface="Montserrat" charset="0"/>
              </a:rPr>
              <a:t>Chuyên gia tư vấn thương hiệu tại Việt Nam</a:t>
            </a:r>
            <a:endParaRPr lang="en-US" sz="1800" dirty="0">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xmlns="" id="{26A8C56F-D6AC-B140-B37C-DEE0878C406E}"/>
              </a:ext>
            </a:extLst>
          </p:cNvPr>
          <p:cNvSpPr txBox="1"/>
          <p:nvPr/>
        </p:nvSpPr>
        <p:spPr>
          <a:xfrm>
            <a:off x="13120340" y="6009319"/>
            <a:ext cx="10472404" cy="1323439"/>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defRPr/>
            </a:pPr>
            <a:r>
              <a:rPr lang="en-US" sz="2000" dirty="0">
                <a:solidFill>
                  <a:schemeClr val="bg1"/>
                </a:solidFill>
                <a:latin typeface="Montserrat" charset="0"/>
                <a:ea typeface="Montserrat" charset="0"/>
                <a:cs typeface="Montserrat" charset="0"/>
              </a:rPr>
              <a:t>Chúng tôi không chỉ là đơn vị tư vấn, chúng tôi đồng hành với khách hàng trong quá trình tìm kiếm giải pháp kinh doanh hiệu quả, những tiềm năng thị trường và cơ hội mới cho thương hiệu </a:t>
            </a:r>
            <a:r>
              <a:rPr lang="vi-VN" sz="2000" dirty="0">
                <a:solidFill>
                  <a:schemeClr val="bg1"/>
                </a:solidFill>
                <a:latin typeface="Montserrat" charset="0"/>
                <a:ea typeface="Montserrat" charset="0"/>
                <a:cs typeface="Montserrat" charset="0"/>
              </a:rPr>
              <a:t>nhằm mục đích tăng cường giá trị thương hiệu bền vững cho các doanh nghiệp.</a:t>
            </a:r>
            <a:endParaRPr lang="en-US" sz="2000" dirty="0">
              <a:solidFill>
                <a:schemeClr val="bg1"/>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xmlns="" id="{784B6D1F-880A-FF4B-821C-23D7DAA8EF7C}"/>
              </a:ext>
            </a:extLst>
          </p:cNvPr>
          <p:cNvSpPr txBox="1"/>
          <p:nvPr/>
        </p:nvSpPr>
        <p:spPr>
          <a:xfrm>
            <a:off x="13120340" y="3701380"/>
            <a:ext cx="10838017" cy="2307939"/>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4799" dirty="0">
                <a:solidFill>
                  <a:schemeClr val="bg1"/>
                </a:solidFill>
                <a:latin typeface="Montserrat" charset="0"/>
                <a:ea typeface="Montserrat" charset="0"/>
                <a:cs typeface="Montserrat" charset="0"/>
              </a:rPr>
              <a:t>Thành tựu của chúng tôi trong lĩnh vực tư vấn thương hiệu</a:t>
            </a:r>
          </a:p>
          <a:p>
            <a:pPr>
              <a:defRPr/>
            </a:pPr>
            <a:endParaRPr lang="en-US" sz="4799" dirty="0">
              <a:solidFill>
                <a:schemeClr val="bg1"/>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47022719-52DF-4AE6-9BEB-5FEBE1EA1892}"/>
              </a:ext>
            </a:extLst>
          </p:cNvPr>
          <p:cNvSpPr txBox="1"/>
          <p:nvPr/>
        </p:nvSpPr>
        <p:spPr>
          <a:xfrm>
            <a:off x="15564717" y="9298946"/>
            <a:ext cx="2885854" cy="646331"/>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1800" dirty="0">
                <a:latin typeface="Montserrat" charset="0"/>
                <a:ea typeface="Montserrat" charset="0"/>
                <a:cs typeface="Montserrat" charset="0"/>
              </a:rPr>
              <a:t>Khách hàng trong nước và quốc tế</a:t>
            </a:r>
            <a:endParaRPr lang="en-US" sz="1800" dirty="0">
              <a:latin typeface="Montserrat" charset="0"/>
              <a:ea typeface="Montserrat" charset="0"/>
              <a:cs typeface="Montserrat" charset="0"/>
            </a:endParaRPr>
          </a:p>
        </p:txBody>
      </p:sp>
      <p:pic>
        <p:nvPicPr>
          <p:cNvPr id="2" name="Picture 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3481" t="4324" r="5876"/>
          <a:stretch/>
        </p:blipFill>
        <p:spPr>
          <a:xfrm>
            <a:off x="0" y="1339"/>
            <a:ext cx="12269155" cy="1282883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090982"/>
            <a:ext cx="3385347" cy="1605500"/>
          </a:xfrm>
          <a:prstGeom prst="rect">
            <a:avLst/>
          </a:prstGeom>
        </p:spPr>
      </p:pic>
      <p:sp>
        <p:nvSpPr>
          <p:cNvPr id="17" name="Rectangle 16">
            <a:extLst>
              <a:ext uri="{FF2B5EF4-FFF2-40B4-BE49-F238E27FC236}">
                <a16:creationId xmlns:a16="http://schemas.microsoft.com/office/drawing/2014/main" xmlns="" id="{B3F12D54-FB9F-4088-953E-5F56808D03B0}"/>
              </a:ext>
            </a:extLst>
          </p:cNvPr>
          <p:cNvSpPr/>
          <p:nvPr/>
        </p:nvSpPr>
        <p:spPr>
          <a:xfrm>
            <a:off x="13450224" y="11090982"/>
            <a:ext cx="3372075" cy="646331"/>
          </a:xfrm>
          <a:prstGeom prst="rect">
            <a:avLst/>
          </a:prstGeom>
          <a:solidFill>
            <a:srgbClr val="C00000"/>
          </a:solidFill>
        </p:spPr>
        <p:txBody>
          <a:bodyPr wrap="square">
            <a:spAutoFit/>
          </a:bodyPr>
          <a:lstStyle/>
          <a:p>
            <a:pPr algn="ctr"/>
            <a:r>
              <a:rPr lang="vi-VN" sz="1800" dirty="0">
                <a:solidFill>
                  <a:schemeClr val="bg1"/>
                </a:solidFill>
                <a:latin typeface="Montserrat" charset="0"/>
                <a:ea typeface="Montserrat" charset="0"/>
                <a:cs typeface="Montserrat" charset="0"/>
              </a:rPr>
              <a:t>HỒ SƠ NĂNG LỰC CỦA CHÚNG TÔI</a:t>
            </a:r>
          </a:p>
        </p:txBody>
      </p:sp>
    </p:spTree>
    <p:extLst>
      <p:ext uri="{BB962C8B-B14F-4D97-AF65-F5344CB8AC3E}">
        <p14:creationId xmlns:p14="http://schemas.microsoft.com/office/powerpoint/2010/main" val="920978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92035021-7DFA-424D-B263-5F12F76DB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9"/>
            <a:ext cx="24379238" cy="13028511"/>
          </a:xfrm>
          <a:prstGeom prst="rect">
            <a:avLst/>
          </a:prstGeom>
        </p:spPr>
      </p:pic>
      <p:sp>
        <p:nvSpPr>
          <p:cNvPr id="13" name="Rectangle 12">
            <a:extLst>
              <a:ext uri="{FF2B5EF4-FFF2-40B4-BE49-F238E27FC236}">
                <a16:creationId xmlns:a16="http://schemas.microsoft.com/office/drawing/2014/main" xmlns="" id="{0022BDD1-145E-B84F-BAF9-406013FD0A12}"/>
              </a:ext>
            </a:extLst>
          </p:cNvPr>
          <p:cNvSpPr/>
          <p:nvPr/>
        </p:nvSpPr>
        <p:spPr>
          <a:xfrm>
            <a:off x="2582849" y="7558025"/>
            <a:ext cx="540158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latin typeface="Montserrat" charset="0"/>
                <a:ea typeface="Montserrat" charset="0"/>
                <a:cs typeface="Montserrat" charset="0"/>
              </a:rPr>
              <a:t>Mibrand và đội ngũ chuyên gia tư vấn chuyên nghiệp của họ đã đưa ra những vấn đề thiết thực cho chúng tôi cơ hội nhìn nhận lại và tìm thấy vị thế của mình trên thị trường</a:t>
            </a:r>
            <a:endParaRPr lang="en-US" sz="2100" dirty="0">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BFA990B0-939C-664C-B95E-3F9BEBABB1E4}"/>
              </a:ext>
            </a:extLst>
          </p:cNvPr>
          <p:cNvSpPr/>
          <p:nvPr/>
        </p:nvSpPr>
        <p:spPr>
          <a:xfrm>
            <a:off x="16091016" y="7406759"/>
            <a:ext cx="5833602"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Calibri" charset="0"/>
                <a:ea typeface="Calibri" charset="0"/>
                <a:cs typeface="Calibri" charset="0"/>
              </a:rPr>
              <a:t>We think Mibrand will be a pioneer in this section to revaluate the brand of any enterprise...</a:t>
            </a:r>
            <a:endParaRPr lang="en-US" sz="2400">
              <a:latin typeface="Calibri" charset="0"/>
              <a:ea typeface="Calibri" charset="0"/>
              <a:cs typeface="Calibri" charset="0"/>
            </a:endParaRPr>
          </a:p>
        </p:txBody>
      </p:sp>
      <p:sp>
        <p:nvSpPr>
          <p:cNvPr id="15" name="Rectangle 14">
            <a:extLst>
              <a:ext uri="{FF2B5EF4-FFF2-40B4-BE49-F238E27FC236}">
                <a16:creationId xmlns:a16="http://schemas.microsoft.com/office/drawing/2014/main" xmlns="" id="{78AEE88F-7F6F-1844-AA7C-D93421A3866E}"/>
              </a:ext>
            </a:extLst>
          </p:cNvPr>
          <p:cNvSpPr/>
          <p:nvPr/>
        </p:nvSpPr>
        <p:spPr>
          <a:xfrm>
            <a:off x="2867747" y="10164776"/>
            <a:ext cx="4831786"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Nguyen </a:t>
            </a:r>
            <a:r>
              <a:rPr lang="en-US" sz="2200" b="1">
                <a:latin typeface="Montserrat" charset="0"/>
                <a:ea typeface="Montserrat" charset="0"/>
                <a:cs typeface="Montserrat" charset="0"/>
              </a:rPr>
              <a:t>Thu Dung</a:t>
            </a:r>
          </a:p>
        </p:txBody>
      </p:sp>
      <p:sp>
        <p:nvSpPr>
          <p:cNvPr id="16" name="Rectangle 15">
            <a:extLst>
              <a:ext uri="{FF2B5EF4-FFF2-40B4-BE49-F238E27FC236}">
                <a16:creationId xmlns:a16="http://schemas.microsoft.com/office/drawing/2014/main" xmlns="" id="{1DDD7936-08AB-4E46-BAA2-7688F046F69A}"/>
              </a:ext>
            </a:extLst>
          </p:cNvPr>
          <p:cNvSpPr/>
          <p:nvPr/>
        </p:nvSpPr>
        <p:spPr>
          <a:xfrm>
            <a:off x="17766786" y="10028855"/>
            <a:ext cx="2807046" cy="6912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199">
                <a:latin typeface="Calibri" charset="0"/>
                <a:ea typeface="Calibri" charset="0"/>
                <a:cs typeface="Calibri" charset="0"/>
              </a:rPr>
              <a:t>Ms. Van Anh</a:t>
            </a:r>
          </a:p>
        </p:txBody>
      </p:sp>
      <p:sp>
        <p:nvSpPr>
          <p:cNvPr id="17" name="Rectangle 16">
            <a:extLst>
              <a:ext uri="{FF2B5EF4-FFF2-40B4-BE49-F238E27FC236}">
                <a16:creationId xmlns:a16="http://schemas.microsoft.com/office/drawing/2014/main" xmlns="" id="{70D0C081-FD51-0948-9664-314C5246EA47}"/>
              </a:ext>
            </a:extLst>
          </p:cNvPr>
          <p:cNvSpPr/>
          <p:nvPr/>
        </p:nvSpPr>
        <p:spPr>
          <a:xfrm>
            <a:off x="5556508" y="2512442"/>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solidFill>
                  <a:schemeClr val="bg1">
                    <a:lumMod val="65000"/>
                  </a:schemeClr>
                </a:solidFill>
                <a:latin typeface="Montserrat" charset="0"/>
                <a:ea typeface="Montserrat" charset="0"/>
                <a:cs typeface="Montserrat" charset="0"/>
              </a:rPr>
              <a:t>Danh tiếng của chúng tôi được xây dựng dựa trên sự thành công từ các khách hàng</a:t>
            </a:r>
            <a:endParaRPr lang="en-US" sz="2400" dirty="0">
              <a:solidFill>
                <a:schemeClr val="bg1">
                  <a:lumMod val="65000"/>
                </a:schemeClr>
              </a:solidFill>
              <a:latin typeface="Montserrat" charset="0"/>
              <a:ea typeface="Montserrat" charset="0"/>
              <a:cs typeface="Montserrat" charset="0"/>
            </a:endParaRPr>
          </a:p>
        </p:txBody>
      </p:sp>
      <p:sp>
        <p:nvSpPr>
          <p:cNvPr id="18" name="Rectangle 17">
            <a:extLst>
              <a:ext uri="{FF2B5EF4-FFF2-40B4-BE49-F238E27FC236}">
                <a16:creationId xmlns:a16="http://schemas.microsoft.com/office/drawing/2014/main" xmlns="" id="{135E4BE3-25C4-409D-9F8E-DAAEE2BD1BFE}"/>
              </a:ext>
            </a:extLst>
          </p:cNvPr>
          <p:cNvSpPr/>
          <p:nvPr/>
        </p:nvSpPr>
        <p:spPr>
          <a:xfrm>
            <a:off x="16309617" y="7548501"/>
            <a:ext cx="5253880"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Đội ngũ tư vấn thương hiệu Mibrand Vietnam đã giúp chúng tôi phát triển chiến lược thương hiệu GPA với tất cả sự nỗ lực và nhiệt huyết của họ.</a:t>
            </a:r>
            <a:endParaRPr lang="en-US" sz="2200" dirty="0">
              <a:latin typeface="Montserrat" charset="0"/>
              <a:ea typeface="Montserrat" charset="0"/>
              <a:cs typeface="Montserrat" charset="0"/>
            </a:endParaRPr>
          </a:p>
        </p:txBody>
      </p:sp>
      <p:sp>
        <p:nvSpPr>
          <p:cNvPr id="21" name="Rectangle 20">
            <a:extLst>
              <a:ext uri="{FF2B5EF4-FFF2-40B4-BE49-F238E27FC236}">
                <a16:creationId xmlns:a16="http://schemas.microsoft.com/office/drawing/2014/main" xmlns="" id="{2C889E97-DF72-4F43-8487-52546B9C010A}"/>
              </a:ext>
            </a:extLst>
          </p:cNvPr>
          <p:cNvSpPr/>
          <p:nvPr/>
        </p:nvSpPr>
        <p:spPr>
          <a:xfrm>
            <a:off x="17164798" y="10164776"/>
            <a:ext cx="3543522"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Dao </a:t>
            </a:r>
            <a:r>
              <a:rPr lang="en-US" sz="2200" b="1">
                <a:latin typeface="Montserrat" charset="0"/>
                <a:ea typeface="Montserrat" charset="0"/>
                <a:cs typeface="Montserrat" charset="0"/>
              </a:rPr>
              <a:t>Thu Hien</a:t>
            </a:r>
          </a:p>
        </p:txBody>
      </p:sp>
      <p:sp>
        <p:nvSpPr>
          <p:cNvPr id="22" name="Rectangle 21">
            <a:extLst>
              <a:ext uri="{FF2B5EF4-FFF2-40B4-BE49-F238E27FC236}">
                <a16:creationId xmlns:a16="http://schemas.microsoft.com/office/drawing/2014/main" xmlns="" id="{BFA990B0-939C-664C-B95E-3F9BEBABB1E4}"/>
              </a:ext>
            </a:extLst>
          </p:cNvPr>
          <p:cNvSpPr/>
          <p:nvPr/>
        </p:nvSpPr>
        <p:spPr>
          <a:xfrm>
            <a:off x="9704742" y="7560671"/>
            <a:ext cx="496896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Chúng tôi nghĩ Mibrand sẽ là một trong những công ty đi tiên phong trong lĩnh vực này để tư vấn, đo lường và định giá bất kỳ doanh nghiệp nào.</a:t>
            </a:r>
            <a:endParaRPr lang="en-US" sz="2200" dirty="0">
              <a:latin typeface="Montserrat" charset="0"/>
              <a:ea typeface="Montserrat" charset="0"/>
              <a:cs typeface="Montserrat"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262" y="4997236"/>
            <a:ext cx="2148760" cy="2160010"/>
          </a:xfrm>
          <a:prstGeom prst="ellipse">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6425" y="4997234"/>
            <a:ext cx="2068002" cy="2160010"/>
          </a:xfrm>
          <a:prstGeom prst="ellipse">
            <a:avLst/>
          </a:prstGeom>
        </p:spPr>
      </p:pic>
      <p:sp>
        <p:nvSpPr>
          <p:cNvPr id="27" name="Rectangle 26">
            <a:extLst>
              <a:ext uri="{FF2B5EF4-FFF2-40B4-BE49-F238E27FC236}">
                <a16:creationId xmlns:a16="http://schemas.microsoft.com/office/drawing/2014/main" xmlns="" id="{2C889E97-DF72-4F43-8487-52546B9C010A}"/>
              </a:ext>
            </a:extLst>
          </p:cNvPr>
          <p:cNvSpPr/>
          <p:nvPr/>
        </p:nvSpPr>
        <p:spPr>
          <a:xfrm>
            <a:off x="9890213" y="10164776"/>
            <a:ext cx="4611389"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Mr. </a:t>
            </a:r>
            <a:r>
              <a:rPr lang="vi-VN" sz="2200" b="1">
                <a:latin typeface="Montserrat" charset="0"/>
                <a:ea typeface="Montserrat" charset="0"/>
                <a:cs typeface="Montserrat" charset="0"/>
              </a:rPr>
              <a:t>Nguyen Viet Thang</a:t>
            </a:r>
            <a:endParaRPr lang="en-US" sz="2200" b="1">
              <a:latin typeface="Montserrat" charset="0"/>
              <a:ea typeface="Montserrat" charset="0"/>
              <a:cs typeface="Montserrat" charset="0"/>
            </a:endParaRPr>
          </a:p>
        </p:txBody>
      </p:sp>
      <p:pic>
        <p:nvPicPr>
          <p:cNvPr id="29" name="Picture 28"/>
          <p:cNvPicPr>
            <a:picLocks noChangeAspect="1"/>
          </p:cNvPicPr>
          <p:nvPr/>
        </p:nvPicPr>
        <p:blipFill rotWithShape="1">
          <a:blip r:embed="rId6">
            <a:extLst>
              <a:ext uri="{28A0092B-C50C-407E-A947-70E740481C1C}">
                <a14:useLocalDpi xmlns:a14="http://schemas.microsoft.com/office/drawing/2010/main" val="0"/>
              </a:ext>
            </a:extLst>
          </a:blip>
          <a:srcRect t="22045" b="7466"/>
          <a:stretch/>
        </p:blipFill>
        <p:spPr>
          <a:xfrm>
            <a:off x="11077306" y="5133155"/>
            <a:ext cx="2070841" cy="2025036"/>
          </a:xfrm>
          <a:prstGeom prst="ellipse">
            <a:avLst/>
          </a:prstGeom>
        </p:spPr>
      </p:pic>
      <p:sp>
        <p:nvSpPr>
          <p:cNvPr id="30" name="TextBox 29">
            <a:extLst>
              <a:ext uri="{FF2B5EF4-FFF2-40B4-BE49-F238E27FC236}">
                <a16:creationId xmlns:a16="http://schemas.microsoft.com/office/drawing/2014/main" xmlns="" id="{FCBA7045-3887-6F47-95EC-77CE877E4B82}"/>
              </a:ext>
            </a:extLst>
          </p:cNvPr>
          <p:cNvSpPr txBox="1"/>
          <p:nvPr/>
        </p:nvSpPr>
        <p:spPr>
          <a:xfrm>
            <a:off x="5878483" y="158854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Khách hàng nói gì về chúng tôi?</a:t>
            </a:r>
            <a:endParaRPr lang="en-US" sz="5599" dirty="0">
              <a:latin typeface="Montserrat" charset="0"/>
              <a:ea typeface="Montserrat" charset="0"/>
              <a:cs typeface="Montserrat" charset="0"/>
            </a:endParaRPr>
          </a:p>
        </p:txBody>
      </p:sp>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46118" y="11165378"/>
            <a:ext cx="4053852" cy="2316485"/>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033" y="11417511"/>
            <a:ext cx="3440532" cy="1812730"/>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1954" y="12043868"/>
            <a:ext cx="4089565" cy="617497"/>
          </a:xfrm>
          <a:prstGeom prst="rect">
            <a:avLst/>
          </a:prstGeom>
        </p:spPr>
      </p:pic>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78417" y="11291264"/>
            <a:ext cx="4025472" cy="2141066"/>
          </a:xfrm>
          <a:prstGeom prst="rect">
            <a:avLst/>
          </a:prstGeom>
        </p:spPr>
      </p:pic>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297293" y="11666174"/>
            <a:ext cx="2822051" cy="1241703"/>
          </a:xfrm>
          <a:prstGeom prst="rect">
            <a:avLst/>
          </a:prstGeom>
        </p:spPr>
      </p:pic>
      <p:pic>
        <p:nvPicPr>
          <p:cNvPr id="33" name="Picture 32">
            <a:extLst>
              <a:ext uri="{FF2B5EF4-FFF2-40B4-BE49-F238E27FC236}">
                <a16:creationId xmlns:a16="http://schemas.microsoft.com/office/drawing/2014/main" xmlns="" id="{92035021-7DFA-424D-B263-5F12F76DB494}"/>
              </a:ext>
            </a:extLst>
          </p:cNvPr>
          <p:cNvPicPr>
            <a:picLocks noChangeAspect="1"/>
          </p:cNvPicPr>
          <p:nvPr/>
        </p:nvPicPr>
        <p:blipFill rotWithShape="1">
          <a:blip r:embed="rId3">
            <a:extLst>
              <a:ext uri="{28A0092B-C50C-407E-A947-70E740481C1C}">
                <a14:useLocalDpi xmlns:a14="http://schemas.microsoft.com/office/drawing/2010/main" val="0"/>
              </a:ext>
            </a:extLst>
          </a:blip>
          <a:srcRect t="3763" b="11363"/>
          <a:stretch/>
        </p:blipFill>
        <p:spPr>
          <a:xfrm>
            <a:off x="0" y="23108"/>
            <a:ext cx="24379238" cy="11057726"/>
          </a:xfrm>
          <a:prstGeom prst="rect">
            <a:avLst/>
          </a:prstGeom>
        </p:spPr>
      </p:pic>
      <p:sp>
        <p:nvSpPr>
          <p:cNvPr id="34" name="Rectangle 33">
            <a:extLst>
              <a:ext uri="{FF2B5EF4-FFF2-40B4-BE49-F238E27FC236}">
                <a16:creationId xmlns:a16="http://schemas.microsoft.com/office/drawing/2014/main" xmlns="" id="{0022BDD1-145E-B84F-BAF9-406013FD0A12}"/>
              </a:ext>
            </a:extLst>
          </p:cNvPr>
          <p:cNvSpPr/>
          <p:nvPr/>
        </p:nvSpPr>
        <p:spPr>
          <a:xfrm>
            <a:off x="2582849" y="7089465"/>
            <a:ext cx="540158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latin typeface="Montserrat" charset="0"/>
                <a:ea typeface="Montserrat" charset="0"/>
                <a:cs typeface="Montserrat" charset="0"/>
              </a:rPr>
              <a:t>Mibrand và đội ngũ chuyên gia tư vấn chuyên nghiệp của họ đã đưa ra những vấn đề thiết thực cho chúng tôi cơ hội nhìn nhận lại và tìm thấy vị thế của mình trên thị trường</a:t>
            </a:r>
            <a:endParaRPr lang="en-US" sz="2100" dirty="0">
              <a:latin typeface="Montserrat" charset="0"/>
              <a:ea typeface="Montserrat" charset="0"/>
              <a:cs typeface="Montserrat" charset="0"/>
            </a:endParaRPr>
          </a:p>
        </p:txBody>
      </p:sp>
      <p:sp>
        <p:nvSpPr>
          <p:cNvPr id="35" name="Rectangle 34">
            <a:extLst>
              <a:ext uri="{FF2B5EF4-FFF2-40B4-BE49-F238E27FC236}">
                <a16:creationId xmlns:a16="http://schemas.microsoft.com/office/drawing/2014/main" xmlns="" id="{BFA990B0-939C-664C-B95E-3F9BEBABB1E4}"/>
              </a:ext>
            </a:extLst>
          </p:cNvPr>
          <p:cNvSpPr/>
          <p:nvPr/>
        </p:nvSpPr>
        <p:spPr>
          <a:xfrm>
            <a:off x="16091016" y="6938198"/>
            <a:ext cx="5833602"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Calibri" charset="0"/>
                <a:ea typeface="Calibri" charset="0"/>
                <a:cs typeface="Calibri" charset="0"/>
              </a:rPr>
              <a:t>We think Mibrand will be a pioneer in this section to revaluate the brand of any enterprise...</a:t>
            </a:r>
            <a:endParaRPr lang="en-US" sz="2400">
              <a:latin typeface="Calibri" charset="0"/>
              <a:ea typeface="Calibri" charset="0"/>
              <a:cs typeface="Calibri" charset="0"/>
            </a:endParaRPr>
          </a:p>
        </p:txBody>
      </p:sp>
      <p:sp>
        <p:nvSpPr>
          <p:cNvPr id="39" name="Rectangle 38">
            <a:extLst>
              <a:ext uri="{FF2B5EF4-FFF2-40B4-BE49-F238E27FC236}">
                <a16:creationId xmlns:a16="http://schemas.microsoft.com/office/drawing/2014/main" xmlns="" id="{78AEE88F-7F6F-1844-AA7C-D93421A3866E}"/>
              </a:ext>
            </a:extLst>
          </p:cNvPr>
          <p:cNvSpPr/>
          <p:nvPr/>
        </p:nvSpPr>
        <p:spPr>
          <a:xfrm>
            <a:off x="2867747" y="9696216"/>
            <a:ext cx="4831786"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Nguyen </a:t>
            </a:r>
            <a:r>
              <a:rPr lang="en-US" sz="2200" b="1">
                <a:latin typeface="Montserrat" charset="0"/>
                <a:ea typeface="Montserrat" charset="0"/>
                <a:cs typeface="Montserrat" charset="0"/>
              </a:rPr>
              <a:t>Thu Dung</a:t>
            </a:r>
          </a:p>
        </p:txBody>
      </p:sp>
      <p:sp>
        <p:nvSpPr>
          <p:cNvPr id="41" name="Rectangle 40">
            <a:extLst>
              <a:ext uri="{FF2B5EF4-FFF2-40B4-BE49-F238E27FC236}">
                <a16:creationId xmlns:a16="http://schemas.microsoft.com/office/drawing/2014/main" xmlns="" id="{1DDD7936-08AB-4E46-BAA2-7688F046F69A}"/>
              </a:ext>
            </a:extLst>
          </p:cNvPr>
          <p:cNvSpPr/>
          <p:nvPr/>
        </p:nvSpPr>
        <p:spPr>
          <a:xfrm>
            <a:off x="17766786" y="9560294"/>
            <a:ext cx="2807046" cy="6912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199">
                <a:latin typeface="Calibri" charset="0"/>
                <a:ea typeface="Calibri" charset="0"/>
                <a:cs typeface="Calibri" charset="0"/>
              </a:rPr>
              <a:t>Ms. Van Anh</a:t>
            </a:r>
          </a:p>
        </p:txBody>
      </p:sp>
      <p:sp>
        <p:nvSpPr>
          <p:cNvPr id="42" name="Rectangle 41">
            <a:extLst>
              <a:ext uri="{FF2B5EF4-FFF2-40B4-BE49-F238E27FC236}">
                <a16:creationId xmlns:a16="http://schemas.microsoft.com/office/drawing/2014/main" xmlns="" id="{70D0C081-FD51-0948-9664-314C5246EA47}"/>
              </a:ext>
            </a:extLst>
          </p:cNvPr>
          <p:cNvSpPr/>
          <p:nvPr/>
        </p:nvSpPr>
        <p:spPr>
          <a:xfrm>
            <a:off x="5556508" y="2043881"/>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solidFill>
                  <a:schemeClr val="bg1">
                    <a:lumMod val="65000"/>
                  </a:schemeClr>
                </a:solidFill>
                <a:latin typeface="Montserrat" charset="0"/>
                <a:ea typeface="Montserrat" charset="0"/>
                <a:cs typeface="Montserrat" charset="0"/>
              </a:rPr>
              <a:t>Danh tiếng của chúng tôi được xây dựng dựa trên sự thành công từ các khách hàng</a:t>
            </a:r>
            <a:endParaRPr lang="en-US" sz="2400" dirty="0">
              <a:solidFill>
                <a:schemeClr val="bg1">
                  <a:lumMod val="65000"/>
                </a:schemeClr>
              </a:solidFill>
              <a:latin typeface="Montserrat" charset="0"/>
              <a:ea typeface="Montserrat" charset="0"/>
              <a:cs typeface="Montserrat" charset="0"/>
            </a:endParaRPr>
          </a:p>
        </p:txBody>
      </p:sp>
      <p:sp>
        <p:nvSpPr>
          <p:cNvPr id="43" name="Rectangle 42">
            <a:extLst>
              <a:ext uri="{FF2B5EF4-FFF2-40B4-BE49-F238E27FC236}">
                <a16:creationId xmlns:a16="http://schemas.microsoft.com/office/drawing/2014/main" xmlns="" id="{135E4BE3-25C4-409D-9F8E-DAAEE2BD1BFE}"/>
              </a:ext>
            </a:extLst>
          </p:cNvPr>
          <p:cNvSpPr/>
          <p:nvPr/>
        </p:nvSpPr>
        <p:spPr>
          <a:xfrm>
            <a:off x="16309617" y="7079941"/>
            <a:ext cx="5253880"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Đội ngũ tư vấn thương hiệu Mibrand Vietnam đã giúp chúng tôi phát triển chiến lược thương hiệu GPA với tất cả sự nỗ lực và nhiệt huyết của họ.</a:t>
            </a:r>
            <a:endParaRPr lang="en-US" sz="2200" dirty="0">
              <a:latin typeface="Montserrat" charset="0"/>
              <a:ea typeface="Montserrat" charset="0"/>
              <a:cs typeface="Montserrat" charset="0"/>
            </a:endParaRPr>
          </a:p>
        </p:txBody>
      </p:sp>
      <p:sp>
        <p:nvSpPr>
          <p:cNvPr id="44" name="Rectangle 43">
            <a:extLst>
              <a:ext uri="{FF2B5EF4-FFF2-40B4-BE49-F238E27FC236}">
                <a16:creationId xmlns:a16="http://schemas.microsoft.com/office/drawing/2014/main" xmlns="" id="{9231D580-3185-48C9-9888-5CD5116141E2}"/>
              </a:ext>
            </a:extLst>
          </p:cNvPr>
          <p:cNvSpPr/>
          <p:nvPr/>
        </p:nvSpPr>
        <p:spPr>
          <a:xfrm>
            <a:off x="2763744" y="10251539"/>
            <a:ext cx="5039789" cy="7414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 Founder &amp; CCO</a:t>
            </a:r>
          </a:p>
          <a:p>
            <a:pPr algn="ctr"/>
            <a:r>
              <a:rPr lang="vi-VN" sz="2100" dirty="0">
                <a:solidFill>
                  <a:schemeClr val="bg1">
                    <a:lumMod val="65000"/>
                  </a:schemeClr>
                </a:solidFill>
                <a:latin typeface="Montserrat" charset="0"/>
                <a:ea typeface="Montserrat" charset="0"/>
                <a:cs typeface="Montserrat" charset="0"/>
              </a:rPr>
              <a:t>Đồ trang sức D’Rosie</a:t>
            </a:r>
            <a:endParaRPr lang="en-US" sz="2100" dirty="0">
              <a:solidFill>
                <a:schemeClr val="bg1">
                  <a:lumMod val="65000"/>
                </a:schemeClr>
              </a:solidFill>
              <a:latin typeface="Montserrat" charset="0"/>
              <a:ea typeface="Montserrat" charset="0"/>
              <a:cs typeface="Montserrat" charset="0"/>
            </a:endParaRPr>
          </a:p>
        </p:txBody>
      </p:sp>
      <p:sp>
        <p:nvSpPr>
          <p:cNvPr id="45" name="Rectangle 44">
            <a:extLst>
              <a:ext uri="{FF2B5EF4-FFF2-40B4-BE49-F238E27FC236}">
                <a16:creationId xmlns:a16="http://schemas.microsoft.com/office/drawing/2014/main" xmlns="" id="{7C68D7D8-5D22-48AD-994C-638DBA524C9F}"/>
              </a:ext>
            </a:extLst>
          </p:cNvPr>
          <p:cNvSpPr/>
          <p:nvPr/>
        </p:nvSpPr>
        <p:spPr>
          <a:xfrm>
            <a:off x="16337070" y="10157283"/>
            <a:ext cx="5341491" cy="8977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100" dirty="0">
                <a:solidFill>
                  <a:schemeClr val="bg1">
                    <a:lumMod val="65000"/>
                  </a:schemeClr>
                </a:solidFill>
                <a:latin typeface="Montserrat" charset="0"/>
                <a:ea typeface="Montserrat" charset="0"/>
                <a:cs typeface="Montserrat" charset="0"/>
              </a:rPr>
              <a:t>Founder &amp; CEO</a:t>
            </a:r>
          </a:p>
          <a:p>
            <a:pPr algn="ctr"/>
            <a:r>
              <a:rPr lang="en-US" sz="2100" dirty="0">
                <a:solidFill>
                  <a:schemeClr val="bg1">
                    <a:lumMod val="65000"/>
                  </a:schemeClr>
                </a:solidFill>
                <a:latin typeface="Montserrat" charset="0"/>
                <a:ea typeface="Montserrat" charset="0"/>
                <a:cs typeface="Montserrat" charset="0"/>
              </a:rPr>
              <a:t>Golden Path Academics</a:t>
            </a:r>
          </a:p>
        </p:txBody>
      </p:sp>
      <p:sp>
        <p:nvSpPr>
          <p:cNvPr id="46" name="Rectangle 45">
            <a:extLst>
              <a:ext uri="{FF2B5EF4-FFF2-40B4-BE49-F238E27FC236}">
                <a16:creationId xmlns:a16="http://schemas.microsoft.com/office/drawing/2014/main" xmlns="" id="{2C889E97-DF72-4F43-8487-52546B9C010A}"/>
              </a:ext>
            </a:extLst>
          </p:cNvPr>
          <p:cNvSpPr/>
          <p:nvPr/>
        </p:nvSpPr>
        <p:spPr>
          <a:xfrm>
            <a:off x="17164798" y="9696216"/>
            <a:ext cx="3543522"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Ms. </a:t>
            </a:r>
            <a:r>
              <a:rPr lang="vi-VN" sz="2200" b="1">
                <a:latin typeface="Montserrat" charset="0"/>
                <a:ea typeface="Montserrat" charset="0"/>
                <a:cs typeface="Montserrat" charset="0"/>
              </a:rPr>
              <a:t>Dao </a:t>
            </a:r>
            <a:r>
              <a:rPr lang="en-US" sz="2200" b="1">
                <a:latin typeface="Montserrat" charset="0"/>
                <a:ea typeface="Montserrat" charset="0"/>
                <a:cs typeface="Montserrat" charset="0"/>
              </a:rPr>
              <a:t>Thu Hien</a:t>
            </a:r>
          </a:p>
        </p:txBody>
      </p:sp>
      <p:sp>
        <p:nvSpPr>
          <p:cNvPr id="47" name="Rectangle 46">
            <a:extLst>
              <a:ext uri="{FF2B5EF4-FFF2-40B4-BE49-F238E27FC236}">
                <a16:creationId xmlns:a16="http://schemas.microsoft.com/office/drawing/2014/main" xmlns="" id="{BFA990B0-939C-664C-B95E-3F9BEBABB1E4}"/>
              </a:ext>
            </a:extLst>
          </p:cNvPr>
          <p:cNvSpPr/>
          <p:nvPr/>
        </p:nvSpPr>
        <p:spPr>
          <a:xfrm>
            <a:off x="9704742" y="7092110"/>
            <a:ext cx="4968967" cy="1659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200" dirty="0">
                <a:latin typeface="Montserrat" charset="0"/>
                <a:ea typeface="Montserrat" charset="0"/>
                <a:cs typeface="Montserrat" charset="0"/>
              </a:rPr>
              <a:t>Chúng tôi nghĩ Mibrand sẽ là một trong những công ty đi tiên phong trong lĩnh vực này để tư vấn, đo lường và định giá bất kỳ doanh nghiệp nào.</a:t>
            </a:r>
            <a:endParaRPr lang="en-US" sz="2200" dirty="0">
              <a:latin typeface="Montserrat" charset="0"/>
              <a:ea typeface="Montserrat" charset="0"/>
              <a:cs typeface="Montserrat" charset="0"/>
            </a:endParaRPr>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262" y="4528675"/>
            <a:ext cx="2148760" cy="2160010"/>
          </a:xfrm>
          <a:prstGeom prst="ellipse">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6425" y="4528673"/>
            <a:ext cx="2068002" cy="2160010"/>
          </a:xfrm>
          <a:prstGeom prst="ellipse">
            <a:avLst/>
          </a:prstGeom>
        </p:spPr>
      </p:pic>
      <p:sp>
        <p:nvSpPr>
          <p:cNvPr id="50" name="Rectangle 49">
            <a:extLst>
              <a:ext uri="{FF2B5EF4-FFF2-40B4-BE49-F238E27FC236}">
                <a16:creationId xmlns:a16="http://schemas.microsoft.com/office/drawing/2014/main" xmlns="" id="{7C68D7D8-5D22-48AD-994C-638DBA524C9F}"/>
              </a:ext>
            </a:extLst>
          </p:cNvPr>
          <p:cNvSpPr/>
          <p:nvPr/>
        </p:nvSpPr>
        <p:spPr>
          <a:xfrm>
            <a:off x="9029183" y="10251090"/>
            <a:ext cx="6320089" cy="77377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100" dirty="0" err="1">
                <a:solidFill>
                  <a:schemeClr val="bg1">
                    <a:lumMod val="65000"/>
                  </a:schemeClr>
                </a:solidFill>
                <a:latin typeface="Montserrat" charset="0"/>
                <a:ea typeface="Montserrat" charset="0"/>
                <a:cs typeface="Montserrat" charset="0"/>
              </a:rPr>
              <a:t>Vice President of Sales  </a:t>
            </a:r>
          </a:p>
          <a:p>
            <a:pPr algn="ctr"/>
            <a:r>
              <a:rPr lang="en-US" sz="2100" dirty="0" err="1">
                <a:solidFill>
                  <a:schemeClr val="bg1">
                    <a:lumMod val="65000"/>
                  </a:schemeClr>
                </a:solidFill>
                <a:latin typeface="Montserrat" charset="0"/>
                <a:ea typeface="Montserrat" charset="0"/>
                <a:cs typeface="Montserrat" charset="0"/>
              </a:rPr>
              <a:t>SaoBacDau Technologies Corporation</a:t>
            </a:r>
          </a:p>
        </p:txBody>
      </p:sp>
      <p:sp>
        <p:nvSpPr>
          <p:cNvPr id="51" name="Rectangle 50">
            <a:extLst>
              <a:ext uri="{FF2B5EF4-FFF2-40B4-BE49-F238E27FC236}">
                <a16:creationId xmlns:a16="http://schemas.microsoft.com/office/drawing/2014/main" xmlns="" id="{2C889E97-DF72-4F43-8487-52546B9C010A}"/>
              </a:ext>
            </a:extLst>
          </p:cNvPr>
          <p:cNvSpPr/>
          <p:nvPr/>
        </p:nvSpPr>
        <p:spPr>
          <a:xfrm>
            <a:off x="9890213" y="9696216"/>
            <a:ext cx="4611389" cy="399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b="1">
                <a:latin typeface="Montserrat" charset="0"/>
                <a:ea typeface="Montserrat" charset="0"/>
                <a:cs typeface="Montserrat" charset="0"/>
              </a:rPr>
              <a:t>Mr. </a:t>
            </a:r>
            <a:r>
              <a:rPr lang="vi-VN" sz="2200" b="1">
                <a:latin typeface="Montserrat" charset="0"/>
                <a:ea typeface="Montserrat" charset="0"/>
                <a:cs typeface="Montserrat" charset="0"/>
              </a:rPr>
              <a:t>Nguyen Viet Thang</a:t>
            </a:r>
            <a:endParaRPr lang="en-US" sz="2200" b="1">
              <a:latin typeface="Montserrat" charset="0"/>
              <a:ea typeface="Montserrat" charset="0"/>
              <a:cs typeface="Montserrat" charset="0"/>
            </a:endParaRPr>
          </a:p>
        </p:txBody>
      </p:sp>
      <p:pic>
        <p:nvPicPr>
          <p:cNvPr id="52" name="Picture 51"/>
          <p:cNvPicPr>
            <a:picLocks noChangeAspect="1"/>
          </p:cNvPicPr>
          <p:nvPr/>
        </p:nvPicPr>
        <p:blipFill rotWithShape="1">
          <a:blip r:embed="rId6">
            <a:extLst>
              <a:ext uri="{28A0092B-C50C-407E-A947-70E740481C1C}">
                <a14:useLocalDpi xmlns:a14="http://schemas.microsoft.com/office/drawing/2010/main" val="0"/>
              </a:ext>
            </a:extLst>
          </a:blip>
          <a:srcRect t="22045" b="7466"/>
          <a:stretch/>
        </p:blipFill>
        <p:spPr>
          <a:xfrm>
            <a:off x="11077306" y="4664595"/>
            <a:ext cx="2070841" cy="2025036"/>
          </a:xfrm>
          <a:prstGeom prst="ellipse">
            <a:avLst/>
          </a:prstGeom>
        </p:spPr>
      </p:pic>
      <p:sp>
        <p:nvSpPr>
          <p:cNvPr id="53" name="TextBox 52">
            <a:extLst>
              <a:ext uri="{FF2B5EF4-FFF2-40B4-BE49-F238E27FC236}">
                <a16:creationId xmlns:a16="http://schemas.microsoft.com/office/drawing/2014/main" xmlns="" id="{FCBA7045-3887-6F47-95EC-77CE877E4B82}"/>
              </a:ext>
            </a:extLst>
          </p:cNvPr>
          <p:cNvSpPr txBox="1"/>
          <p:nvPr/>
        </p:nvSpPr>
        <p:spPr>
          <a:xfrm>
            <a:off x="5878483" y="111998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Khách hàng nói gì về chúng tôi?</a:t>
            </a:r>
            <a:endParaRPr lang="en-US" sz="5599" dirty="0">
              <a:latin typeface="Montserrat" charset="0"/>
              <a:ea typeface="Montserrat" charset="0"/>
              <a:cs typeface="Montserrat" charset="0"/>
            </a:endParaRPr>
          </a:p>
        </p:txBody>
      </p:sp>
    </p:spTree>
    <p:extLst>
      <p:ext uri="{BB962C8B-B14F-4D97-AF65-F5344CB8AC3E}">
        <p14:creationId xmlns:p14="http://schemas.microsoft.com/office/powerpoint/2010/main" val="104801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par>
                                <p:cTn id="9" presetID="1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ppt_y</p:attrName>
                                        </p:attrNameLst>
                                      </p:cBhvr>
                                      <p:tavLst>
                                        <p:tav tm="0">
                                          <p:val>
                                            <p:strVal val="#ppt_y+#ppt_h*1.125000"/>
                                          </p:val>
                                        </p:tav>
                                        <p:tav tm="100000">
                                          <p:val>
                                            <p:strVal val="#ppt_y"/>
                                          </p:val>
                                        </p:tav>
                                      </p:tavLst>
                                    </p:anim>
                                    <p:animEffect transition="in" filter="wipe(up)">
                                      <p:cBhvr>
                                        <p:cTn id="12" dur="500"/>
                                        <p:tgtEl>
                                          <p:spTgt spid="36"/>
                                        </p:tgtEl>
                                      </p:cBhvr>
                                    </p:animEffect>
                                  </p:childTnLst>
                                </p:cTn>
                              </p:par>
                              <p:par>
                                <p:cTn id="13" presetID="12" presetClass="entr" presetSubtype="4"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p:tgtEl>
                                          <p:spTgt spid="37"/>
                                        </p:tgtEl>
                                        <p:attrNameLst>
                                          <p:attrName>ppt_y</p:attrName>
                                        </p:attrNameLst>
                                      </p:cBhvr>
                                      <p:tavLst>
                                        <p:tav tm="0">
                                          <p:val>
                                            <p:strVal val="#ppt_y+#ppt_h*1.125000"/>
                                          </p:val>
                                        </p:tav>
                                        <p:tav tm="100000">
                                          <p:val>
                                            <p:strVal val="#ppt_y"/>
                                          </p:val>
                                        </p:tav>
                                      </p:tavLst>
                                    </p:anim>
                                    <p:animEffect transition="in" filter="wipe(up)">
                                      <p:cBhvr>
                                        <p:cTn id="16" dur="500"/>
                                        <p:tgtEl>
                                          <p:spTgt spid="37"/>
                                        </p:tgtEl>
                                      </p:cBhvr>
                                    </p:animEffect>
                                  </p:childTnLst>
                                </p:cTn>
                              </p:par>
                              <p:par>
                                <p:cTn id="17" presetID="12" presetClass="entr" presetSubtype="4"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p:tgtEl>
                                          <p:spTgt spid="38"/>
                                        </p:tgtEl>
                                        <p:attrNameLst>
                                          <p:attrName>ppt_y</p:attrName>
                                        </p:attrNameLst>
                                      </p:cBhvr>
                                      <p:tavLst>
                                        <p:tav tm="0">
                                          <p:val>
                                            <p:strVal val="#ppt_y+#ppt_h*1.125000"/>
                                          </p:val>
                                        </p:tav>
                                        <p:tav tm="100000">
                                          <p:val>
                                            <p:strVal val="#ppt_y"/>
                                          </p:val>
                                        </p:tav>
                                      </p:tavLst>
                                    </p:anim>
                                    <p:animEffect transition="in" filter="wipe(up)">
                                      <p:cBhvr>
                                        <p:cTn id="20" dur="500"/>
                                        <p:tgtEl>
                                          <p:spTgt spid="38"/>
                                        </p:tgtEl>
                                      </p:cBhvr>
                                    </p:animEffect>
                                  </p:childTnLst>
                                </p:cTn>
                              </p:par>
                              <p:par>
                                <p:cTn id="21" presetID="12" presetClass="entr" presetSubtype="4"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p:tgtEl>
                                          <p:spTgt spid="40"/>
                                        </p:tgtEl>
                                        <p:attrNameLst>
                                          <p:attrName>ppt_y</p:attrName>
                                        </p:attrNameLst>
                                      </p:cBhvr>
                                      <p:tavLst>
                                        <p:tav tm="0">
                                          <p:val>
                                            <p:strVal val="#ppt_y+#ppt_h*1.125000"/>
                                          </p:val>
                                        </p:tav>
                                        <p:tav tm="100000">
                                          <p:val>
                                            <p:strVal val="#ppt_y"/>
                                          </p:val>
                                        </p:tav>
                                      </p:tavLst>
                                    </p:anim>
                                    <p:animEffect transition="in" filter="wipe(up)">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484" y="727143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330608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2763444" y="5370477"/>
            <a:ext cx="19219427" cy="1754006"/>
          </a:xfrm>
          <a:prstGeom prst="rect">
            <a:avLst/>
          </a:prstGeom>
          <a:noFill/>
        </p:spPr>
        <p:txBody>
          <a:bodyPr wrap="square" rtlCol="0">
            <a:spAutoFit/>
          </a:bodyPr>
          <a:lstStyle/>
          <a:p>
            <a:pPr algn="ctr"/>
            <a:r>
              <a:rPr lang="vi-VN" sz="10798" b="1" dirty="0">
                <a:latin typeface="Montserrat" charset="0"/>
                <a:ea typeface="Montserrat" charset="0"/>
                <a:cs typeface="Montserrat" charset="0"/>
              </a:rPr>
              <a:t>2.2 Về MVV Group</a:t>
            </a:r>
            <a:endParaRPr lang="en-US" sz="10798" b="1" dirty="0">
              <a:latin typeface="Montserrat" charset="0"/>
              <a:ea typeface="Montserrat" charset="0"/>
              <a:cs typeface="Montserrat" charset="0"/>
            </a:endParaRPr>
          </a:p>
        </p:txBody>
      </p:sp>
    </p:spTree>
    <p:extLst>
      <p:ext uri="{BB962C8B-B14F-4D97-AF65-F5344CB8AC3E}">
        <p14:creationId xmlns:p14="http://schemas.microsoft.com/office/powerpoint/2010/main" val="397639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5" t="31227" r="-85" b="18044"/>
          <a:stretch/>
        </p:blipFill>
        <p:spPr>
          <a:xfrm>
            <a:off x="0" y="1130137"/>
            <a:ext cx="24379238" cy="5062975"/>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0" y="1125998"/>
            <a:ext cx="24379238" cy="508789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8" y="324930"/>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081894" y="459475"/>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45328" y="366909"/>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12" name="Rectangle 11">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Trang chủ   /   Về MVV Group</a:t>
            </a:r>
            <a:endParaRPr lang="en-US" sz="2400" dirty="0">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xmlns=""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Media Ventures Vietnam Group</a:t>
            </a:r>
            <a:endParaRPr lang="en-US" sz="6399" dirty="0">
              <a:solidFill>
                <a:schemeClr val="bg1"/>
              </a:solidFill>
              <a:latin typeface="Montserrat" charset="0"/>
              <a:ea typeface="Montserrat" charset="0"/>
              <a:cs typeface="Montserrat" charset="0"/>
            </a:endParaRPr>
          </a:p>
        </p:txBody>
      </p:sp>
      <p:sp>
        <p:nvSpPr>
          <p:cNvPr id="24" name="Rectangle 23"/>
          <p:cNvSpPr/>
          <p:nvPr/>
        </p:nvSpPr>
        <p:spPr>
          <a:xfrm>
            <a:off x="13285697" y="7481999"/>
            <a:ext cx="9211093" cy="830868"/>
          </a:xfrm>
          <a:prstGeom prst="rect">
            <a:avLst/>
          </a:prstGeom>
        </p:spPr>
        <p:txBody>
          <a:bodyPr wrap="square">
            <a:spAutoFit/>
          </a:bodyPr>
          <a:lstStyle/>
          <a:p>
            <a:r>
              <a:rPr lang="en-US" sz="4799" spc="-60" dirty="0">
                <a:latin typeface="Montserrat" charset="0"/>
                <a:ea typeface="Montserrat" charset="0"/>
                <a:cs typeface="Montserrat" charset="0"/>
              </a:rPr>
              <a:t>MEDIA </a:t>
            </a:r>
            <a:r>
              <a:rPr lang="en-US" sz="4799" spc="40" dirty="0">
                <a:latin typeface="Montserrat" charset="0"/>
                <a:ea typeface="Montserrat" charset="0"/>
                <a:cs typeface="Montserrat" charset="0"/>
              </a:rPr>
              <a:t>VENTURES </a:t>
            </a:r>
            <a:r>
              <a:rPr lang="en-US" sz="4799" spc="-30" dirty="0">
                <a:latin typeface="Montserrat" charset="0"/>
                <a:ea typeface="Montserrat" charset="0"/>
                <a:cs typeface="Montserrat" charset="0"/>
              </a:rPr>
              <a:t>VIETNAM </a:t>
            </a:r>
          </a:p>
        </p:txBody>
      </p:sp>
      <p:sp>
        <p:nvSpPr>
          <p:cNvPr id="26" name="Rectangle 25">
            <a:extLst>
              <a:ext uri="{FF2B5EF4-FFF2-40B4-BE49-F238E27FC236}">
                <a16:creationId xmlns:a16="http://schemas.microsoft.com/office/drawing/2014/main" xmlns="" id="{B9D4EE67-8B9E-4667-9C62-55D825A778EC}"/>
              </a:ext>
            </a:extLst>
          </p:cNvPr>
          <p:cNvSpPr/>
          <p:nvPr/>
        </p:nvSpPr>
        <p:spPr>
          <a:xfrm>
            <a:off x="13285697" y="8890371"/>
            <a:ext cx="9211093" cy="3442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Montserrat" charset="0"/>
                <a:ea typeface="Montserrat" charset="0"/>
                <a:cs typeface="Montserrat" charset="0"/>
              </a:rPr>
              <a:t>Là một tập đoàn gồm nhiều công ty thành viên, tập hợp trên 200 chuyên gia tư vấn dày dặn kinh nghiệm, am hiểu, đầy nhiệt huyết và đam mê, hoạt động đa dạng trong các lĩnh vực: Thương hiệu, truyền thông quảng cáo, thiết kế sản phẩm, sản xuất phim, truyền thông số, sáng tạo nội dung, công nghệ...</a:t>
            </a:r>
          </a:p>
        </p:txBody>
      </p:sp>
      <p:pic>
        <p:nvPicPr>
          <p:cNvPr id="14" name="Picture 13"/>
          <p:cNvPicPr>
            <a:picLocks noChangeAspect="1"/>
          </p:cNvPicPr>
          <p:nvPr/>
        </p:nvPicPr>
        <p:blipFill>
          <a:blip r:embed="rId4"/>
          <a:stretch>
            <a:fillRect/>
          </a:stretch>
        </p:blipFill>
        <p:spPr>
          <a:xfrm>
            <a:off x="2184399" y="6685386"/>
            <a:ext cx="8887619" cy="6789153"/>
          </a:xfrm>
          <a:prstGeom prst="rect">
            <a:avLst/>
          </a:prstGeom>
        </p:spPr>
      </p:pic>
      <p:sp>
        <p:nvSpPr>
          <p:cNvPr id="17" name="Rectangle 16">
            <a:extLst>
              <a:ext uri="{FF2B5EF4-FFF2-40B4-BE49-F238E27FC236}">
                <a16:creationId xmlns:a16="http://schemas.microsoft.com/office/drawing/2014/main" xmlns="" id="{4A639ABC-ED58-466E-9EC4-0598E187F336}"/>
              </a:ext>
            </a:extLst>
          </p:cNvPr>
          <p:cNvSpPr/>
          <p:nvPr/>
        </p:nvSpPr>
        <p:spPr>
          <a:xfrm>
            <a:off x="15539062" y="320841"/>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597889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8331" b="13363"/>
          <a:stretch/>
        </p:blipFill>
        <p:spPr>
          <a:xfrm>
            <a:off x="15198" y="335836"/>
            <a:ext cx="24336528" cy="12680899"/>
          </a:xfrm>
          <a:prstGeom prst="rect">
            <a:avLst/>
          </a:prstGeom>
        </p:spPr>
      </p:pic>
      <p:sp>
        <p:nvSpPr>
          <p:cNvPr id="10" name="Rectangle 9">
            <a:extLst>
              <a:ext uri="{FF2B5EF4-FFF2-40B4-BE49-F238E27FC236}">
                <a16:creationId xmlns:a16="http://schemas.microsoft.com/office/drawing/2014/main" xmlns="" id="{3D8FA402-9827-426C-9622-7156CFF8E599}"/>
              </a:ext>
            </a:extLst>
          </p:cNvPr>
          <p:cNvSpPr/>
          <p:nvPr/>
        </p:nvSpPr>
        <p:spPr>
          <a:xfrm>
            <a:off x="42709" y="20713"/>
            <a:ext cx="24309017" cy="1289601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60" name="Picture 59">
            <a:extLst>
              <a:ext uri="{FF2B5EF4-FFF2-40B4-BE49-F238E27FC236}">
                <a16:creationId xmlns:a16="http://schemas.microsoft.com/office/drawing/2014/main" xmlns=""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30399" y="1343"/>
            <a:ext cx="24348839" cy="1128797"/>
          </a:xfrm>
          <a:prstGeom prst="rect">
            <a:avLst/>
          </a:prstGeom>
        </p:spPr>
      </p:pic>
      <p:sp>
        <p:nvSpPr>
          <p:cNvPr id="62" name="TextBox 61">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7" name="Rectangle 66">
            <a:extLst>
              <a:ext uri="{FF2B5EF4-FFF2-40B4-BE49-F238E27FC236}">
                <a16:creationId xmlns:a16="http://schemas.microsoft.com/office/drawing/2014/main" xmlns="" id="{94565071-9648-455A-9EB4-009CB2C3B1CD}"/>
              </a:ext>
            </a:extLst>
          </p:cNvPr>
          <p:cNvSpPr/>
          <p:nvPr/>
        </p:nvSpPr>
        <p:spPr>
          <a:xfrm>
            <a:off x="3797954" y="1190010"/>
            <a:ext cx="2595353" cy="1985874"/>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err="1">
                <a:latin typeface="Montserrat" charset="0"/>
                <a:ea typeface="Montserrat" charset="0"/>
                <a:cs typeface="Montserrat" charset="0"/>
              </a:rPr>
              <a:t>Về Mibrand Vietnam</a:t>
            </a:r>
          </a:p>
          <a:p>
            <a:pPr algn="ctr"/>
            <a:endParaRPr lang="vi-VN" sz="1600" dirty="0" err="1">
              <a:latin typeface="Montserrat" charset="0"/>
              <a:ea typeface="Montserrat" charset="0"/>
              <a:cs typeface="Montserrat" charset="0"/>
            </a:endParaRPr>
          </a:p>
          <a:p>
            <a:pPr algn="ctr"/>
            <a:r>
              <a:rPr lang="vi-VN" sz="1600" dirty="0">
                <a:latin typeface="Montserrat" charset="0"/>
                <a:ea typeface="Montserrat" charset="0"/>
                <a:cs typeface="Montserrat" charset="0"/>
              </a:rPr>
              <a:t>Về </a:t>
            </a:r>
            <a:r>
              <a:rPr lang="en-US" sz="1600" dirty="0">
                <a:latin typeface="Montserrat" charset="0"/>
                <a:ea typeface="Montserrat" charset="0"/>
                <a:cs typeface="Montserrat" charset="0"/>
              </a:rPr>
              <a:t>MVV Group</a:t>
            </a:r>
          </a:p>
          <a:p>
            <a:pPr algn="ctr"/>
            <a:endParaRPr lang="vi-VN" sz="1600" dirty="0" err="1">
              <a:latin typeface="Montserrat" charset="0"/>
              <a:ea typeface="Montserrat" charset="0"/>
              <a:cs typeface="Montserrat" charset="0"/>
            </a:endParaRPr>
          </a:p>
          <a:p>
            <a:pPr algn="ctr"/>
            <a:r>
              <a:rPr lang="vi-VN" sz="1600" dirty="0" err="1">
                <a:latin typeface="Montserrat" charset="0"/>
                <a:ea typeface="Montserrat" charset="0"/>
                <a:cs typeface="Montserrat" charset="0"/>
              </a:rPr>
              <a:t>Đội ngũ chuyên gia của chúng tôi</a:t>
            </a:r>
          </a:p>
        </p:txBody>
      </p:sp>
      <p:sp>
        <p:nvSpPr>
          <p:cNvPr id="69" name="Rectangle 68">
            <a:extLst>
              <a:ext uri="{FF2B5EF4-FFF2-40B4-BE49-F238E27FC236}">
                <a16:creationId xmlns:a16="http://schemas.microsoft.com/office/drawing/2014/main" xmlns="" id="{6AE3C97E-E4A4-4CF8-A81B-8EB9974E4EC3}"/>
              </a:ext>
            </a:extLst>
          </p:cNvPr>
          <p:cNvSpPr/>
          <p:nvPr/>
        </p:nvSpPr>
        <p:spPr>
          <a:xfrm>
            <a:off x="10971296" y="1210779"/>
            <a:ext cx="2114137" cy="1963772"/>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ontserrat" charset="0"/>
                <a:ea typeface="Montserrat" charset="0"/>
                <a:cs typeface="Montserrat" charset="0"/>
              </a:rPr>
              <a:t>Kiến</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thức</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thương</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hiệu</a:t>
            </a:r>
            <a:endParaRPr lang="en-US" sz="1600" dirty="0">
              <a:latin typeface="Montserrat" charset="0"/>
              <a:ea typeface="Montserrat" charset="0"/>
              <a:cs typeface="Montserrat" charset="0"/>
            </a:endParaRPr>
          </a:p>
          <a:p>
            <a:pPr algn="ctr"/>
            <a:endParaRPr lang="en-US" sz="1600" dirty="0">
              <a:latin typeface="Montserrat" charset="0"/>
              <a:ea typeface="Montserrat" charset="0"/>
              <a:cs typeface="Montserrat" charset="0"/>
            </a:endParaRPr>
          </a:p>
          <a:p>
            <a:pPr algn="ctr"/>
            <a:r>
              <a:rPr lang="vi-VN" sz="1600" dirty="0">
                <a:latin typeface="Montserrat" charset="0"/>
                <a:ea typeface="Montserrat" charset="0"/>
                <a:cs typeface="Montserrat" charset="0"/>
              </a:rPr>
              <a:t>Cuộc </a:t>
            </a:r>
            <a:r>
              <a:rPr lang="en-US" sz="1600" dirty="0" err="1">
                <a:latin typeface="Montserrat" charset="0"/>
                <a:ea typeface="Montserrat" charset="0"/>
                <a:cs typeface="Montserrat" charset="0"/>
              </a:rPr>
              <a:t>sống</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thương</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hiệu</a:t>
            </a:r>
            <a:endParaRPr lang="en-US" sz="1600" dirty="0">
              <a:latin typeface="Montserrat" charset="0"/>
              <a:ea typeface="Montserrat" charset="0"/>
              <a:cs typeface="Montserrat" charset="0"/>
            </a:endParaRPr>
          </a:p>
        </p:txBody>
      </p:sp>
      <p:sp>
        <p:nvSpPr>
          <p:cNvPr id="70" name="Rectangle 69">
            <a:extLst>
              <a:ext uri="{FF2B5EF4-FFF2-40B4-BE49-F238E27FC236}">
                <a16:creationId xmlns:a16="http://schemas.microsoft.com/office/drawing/2014/main" xmlns="" id="{AF559CC4-5D60-44E6-B8F9-3200D2E77EE8}"/>
              </a:ext>
            </a:extLst>
          </p:cNvPr>
          <p:cNvSpPr/>
          <p:nvPr/>
        </p:nvSpPr>
        <p:spPr>
          <a:xfrm>
            <a:off x="13251406" y="1210777"/>
            <a:ext cx="2670426" cy="1963772"/>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latin typeface="Montserrat" charset="0"/>
                <a:ea typeface="Montserrat" charset="0"/>
                <a:cs typeface="Montserrat" charset="0"/>
              </a:rPr>
              <a:t>Giới</a:t>
            </a:r>
            <a:r>
              <a:rPr lang="en-US" sz="1600" dirty="0">
                <a:solidFill>
                  <a:schemeClr val="bg1"/>
                </a:solidFill>
                <a:latin typeface="Montserrat" charset="0"/>
                <a:ea typeface="Montserrat" charset="0"/>
                <a:cs typeface="Montserrat" charset="0"/>
              </a:rPr>
              <a:t> </a:t>
            </a:r>
            <a:r>
              <a:rPr lang="en-US" sz="1600" dirty="0" err="1">
                <a:solidFill>
                  <a:schemeClr val="bg1"/>
                </a:solidFill>
                <a:latin typeface="Montserrat" charset="0"/>
                <a:ea typeface="Montserrat" charset="0"/>
                <a:cs typeface="Montserrat" charset="0"/>
              </a:rPr>
              <a:t>thiệu </a:t>
            </a:r>
            <a:r>
              <a:rPr lang="vi-VN" sz="1600" dirty="0" err="1">
                <a:solidFill>
                  <a:schemeClr val="bg1"/>
                </a:solidFill>
                <a:latin typeface="Montserrat" charset="0"/>
                <a:ea typeface="Montserrat" charset="0"/>
                <a:cs typeface="Montserrat" charset="0"/>
              </a:rPr>
              <a:t>về Brand Finance</a:t>
            </a:r>
            <a:endParaRPr lang="en-US" sz="1600" dirty="0">
              <a:solidFill>
                <a:schemeClr val="bg1"/>
              </a:solidFill>
              <a:latin typeface="Montserrat" charset="0"/>
              <a:ea typeface="Montserrat" charset="0"/>
              <a:cs typeface="Montserrat" charset="0"/>
            </a:endParaRPr>
          </a:p>
          <a:p>
            <a:pPr algn="ctr"/>
            <a:endParaRPr lang="en-US" sz="1600" dirty="0">
              <a:latin typeface="Montserrat" charset="0"/>
              <a:ea typeface="Montserrat" charset="0"/>
              <a:cs typeface="Montserrat" charset="0"/>
            </a:endParaRPr>
          </a:p>
          <a:p>
            <a:pPr algn="ctr"/>
            <a:r>
              <a:rPr lang="en-US" sz="1600" dirty="0" err="1">
                <a:latin typeface="Montserrat" charset="0"/>
                <a:ea typeface="Montserrat" charset="0"/>
                <a:cs typeface="Montserrat" charset="0"/>
              </a:rPr>
              <a:t>Định</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giá</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thương</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hiệu</a:t>
            </a:r>
            <a:endParaRPr lang="en-US" sz="1600" dirty="0">
              <a:latin typeface="Montserrat" charset="0"/>
              <a:ea typeface="Montserrat" charset="0"/>
              <a:cs typeface="Montserrat" charset="0"/>
            </a:endParaRPr>
          </a:p>
          <a:p>
            <a:pPr algn="ctr"/>
            <a:endParaRPr lang="en-US" sz="1600" dirty="0">
              <a:latin typeface="Montserrat" charset="0"/>
              <a:ea typeface="Montserrat" charset="0"/>
              <a:cs typeface="Montserrat" charset="0"/>
            </a:endParaRPr>
          </a:p>
          <a:p>
            <a:pPr algn="ctr"/>
            <a:r>
              <a:rPr lang="en-US" sz="1600" dirty="0" err="1">
                <a:latin typeface="Montserrat" charset="0"/>
                <a:ea typeface="Montserrat" charset="0"/>
                <a:cs typeface="Montserrat" charset="0"/>
              </a:rPr>
              <a:t>Báo</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cáo</a:t>
            </a:r>
            <a:r>
              <a:rPr lang="en-US" sz="1600" dirty="0">
                <a:latin typeface="Montserrat" charset="0"/>
                <a:ea typeface="Montserrat" charset="0"/>
                <a:cs typeface="Montserrat" charset="0"/>
              </a:rPr>
              <a:t> Top 50 </a:t>
            </a:r>
            <a:r>
              <a:rPr lang="en-US" sz="1600" dirty="0" err="1">
                <a:latin typeface="Montserrat" charset="0"/>
                <a:ea typeface="Montserrat" charset="0"/>
                <a:cs typeface="Montserrat" charset="0"/>
              </a:rPr>
              <a:t>thương</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hiệu</a:t>
            </a:r>
            <a:r>
              <a:rPr lang="en-US" sz="1600" dirty="0">
                <a:latin typeface="Montserrat" charset="0"/>
                <a:ea typeface="Montserrat" charset="0"/>
                <a:cs typeface="Montserrat" charset="0"/>
              </a:rPr>
              <a:t> </a:t>
            </a:r>
            <a:r>
              <a:rPr lang="en-US" sz="1600" dirty="0" err="1">
                <a:latin typeface="Montserrat" charset="0"/>
                <a:ea typeface="Montserrat" charset="0"/>
                <a:cs typeface="Montserrat" charset="0"/>
              </a:rPr>
              <a:t>Việt</a:t>
            </a:r>
            <a:r>
              <a:rPr lang="en-US" sz="1600" dirty="0">
                <a:latin typeface="Montserrat" charset="0"/>
                <a:ea typeface="Montserrat" charset="0"/>
                <a:cs typeface="Montserrat" charset="0"/>
              </a:rPr>
              <a:t> Nam</a:t>
            </a:r>
          </a:p>
        </p:txBody>
      </p:sp>
      <p:sp>
        <p:nvSpPr>
          <p:cNvPr id="71" name="Rectangle 70">
            <a:extLst>
              <a:ext uri="{FF2B5EF4-FFF2-40B4-BE49-F238E27FC236}">
                <a16:creationId xmlns:a16="http://schemas.microsoft.com/office/drawing/2014/main" xmlns="" id="{B9D4EE67-8B9E-4667-9C62-55D825A778EC}"/>
              </a:ext>
            </a:extLst>
          </p:cNvPr>
          <p:cNvSpPr/>
          <p:nvPr/>
        </p:nvSpPr>
        <p:spPr>
          <a:xfrm>
            <a:off x="2616692" y="7017992"/>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Với phương pháp của Mibrand Vietnam, mọi người trong tổ chức đều trở thành người xây dựng thương hiệu</a:t>
            </a:r>
            <a:endParaRPr lang="en-US" sz="2400" dirty="0">
              <a:latin typeface="Montserrat" charset="0"/>
              <a:ea typeface="Montserrat" charset="0"/>
              <a:cs typeface="Montserrat" charset="0"/>
            </a:endParaRPr>
          </a:p>
        </p:txBody>
      </p:sp>
      <p:sp>
        <p:nvSpPr>
          <p:cNvPr id="73" name="TextBox 72">
            <a:extLst>
              <a:ext uri="{FF2B5EF4-FFF2-40B4-BE49-F238E27FC236}">
                <a16:creationId xmlns:a16="http://schemas.microsoft.com/office/drawing/2014/main" xmlns="" id="{8B5A6BB2-C08F-4FE5-B6E0-689DAF905470}"/>
              </a:ext>
            </a:extLst>
          </p:cNvPr>
          <p:cNvSpPr txBox="1"/>
          <p:nvPr/>
        </p:nvSpPr>
        <p:spPr>
          <a:xfrm>
            <a:off x="1525014" y="4821843"/>
            <a:ext cx="21344404" cy="2061846"/>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Chúng tôi phát triển chiến lược thương hiệu song hành với chiến lược kinh doanh của doanh nghiệp</a:t>
            </a:r>
            <a:endParaRPr lang="en-US" sz="6399" dirty="0">
              <a:solidFill>
                <a:schemeClr val="bg1"/>
              </a:solidFill>
              <a:latin typeface="Montserrat" charset="0"/>
              <a:ea typeface="Montserrat" charset="0"/>
              <a:cs typeface="Montserrat" charset="0"/>
            </a:endParaRPr>
          </a:p>
        </p:txBody>
      </p:sp>
      <p:sp>
        <p:nvSpPr>
          <p:cNvPr id="75" name="Rectangle 74">
            <a:extLst>
              <a:ext uri="{FF2B5EF4-FFF2-40B4-BE49-F238E27FC236}">
                <a16:creationId xmlns:a16="http://schemas.microsoft.com/office/drawing/2014/main" xmlns="" id="{0ED27311-D207-4B9D-A892-8D4D7AAD6DE4}"/>
              </a:ext>
            </a:extLst>
          </p:cNvPr>
          <p:cNvSpPr/>
          <p:nvPr/>
        </p:nvSpPr>
        <p:spPr>
          <a:xfrm>
            <a:off x="0" y="12916728"/>
            <a:ext cx="24379238" cy="79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a:solidFill>
                  <a:prstClr val="black"/>
                </a:solidFill>
                <a:latin typeface="Montserrat" charset="0"/>
                <a:ea typeface="Montserrat" charset="0"/>
                <a:cs typeface="Montserrat" charset="0"/>
              </a:rPr>
              <a:t>(Button) Về Mibrand Vietnam</a:t>
            </a:r>
            <a:r>
              <a:rPr lang="en-US" sz="2400" b="1">
                <a:solidFill>
                  <a:prstClr val="black"/>
                </a:solidFill>
                <a:latin typeface="Montserrat" charset="0"/>
                <a:ea typeface="Montserrat" charset="0"/>
                <a:cs typeface="Montserrat" charset="0"/>
              </a:rPr>
              <a:t> </a:t>
            </a:r>
            <a:r>
              <a:rPr lang="vi-VN" sz="2400">
                <a:solidFill>
                  <a:prstClr val="black"/>
                </a:solidFill>
                <a:latin typeface="Montserrat" charset="0"/>
                <a:ea typeface="Montserrat" charset="0"/>
                <a:cs typeface="Montserrat" charset="0"/>
              </a:rPr>
              <a:t>&gt; Link dẫn về </a:t>
            </a:r>
            <a:r>
              <a:rPr lang="en-US" sz="2400">
                <a:solidFill>
                  <a:prstClr val="black"/>
                </a:solidFill>
                <a:latin typeface="Montserrat" charset="0"/>
                <a:ea typeface="Montserrat" charset="0"/>
                <a:cs typeface="Montserrat" charset="0"/>
              </a:rPr>
              <a:t>2.</a:t>
            </a:r>
            <a:r>
              <a:rPr lang="vi-VN" sz="2400">
                <a:solidFill>
                  <a:prstClr val="black"/>
                </a:solidFill>
                <a:latin typeface="Montserrat" charset="0"/>
                <a:ea typeface="Montserrat" charset="0"/>
                <a:cs typeface="Montserrat" charset="0"/>
              </a:rPr>
              <a:t>1</a:t>
            </a:r>
            <a:endParaRPr lang="en-US" sz="2400" b="1">
              <a:solidFill>
                <a:prstClr val="black"/>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xmlns="" id="{B3F12D54-FB9F-4088-953E-5F56808D03B0}"/>
              </a:ext>
            </a:extLst>
          </p:cNvPr>
          <p:cNvSpPr/>
          <p:nvPr/>
        </p:nvSpPr>
        <p:spPr>
          <a:xfrm>
            <a:off x="10497423" y="8458286"/>
            <a:ext cx="3372075" cy="923330"/>
          </a:xfrm>
          <a:prstGeom prst="rect">
            <a:avLst/>
          </a:prstGeom>
          <a:solidFill>
            <a:srgbClr val="C00000"/>
          </a:solidFill>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vi-VN" sz="1800" dirty="0">
                <a:solidFill>
                  <a:schemeClr val="bg1"/>
                </a:solidFill>
                <a:latin typeface="Montserrat" charset="0"/>
                <a:ea typeface="Montserrat" charset="0"/>
                <a:cs typeface="Montserrat" charset="0"/>
              </a:rPr>
              <a:t>VỀ MIBRAND VIETNAM</a:t>
            </a:r>
            <a:endParaRPr lang="en-US" sz="1800" dirty="0">
              <a:solidFill>
                <a:schemeClr val="bg1"/>
              </a:solidFill>
              <a:latin typeface="Montserrat" charset="0"/>
              <a:ea typeface="Montserrat" charset="0"/>
              <a:cs typeface="Montserrat" charset="0"/>
            </a:endParaRPr>
          </a:p>
          <a:p>
            <a:pPr algn="ctr"/>
            <a:endParaRPr lang="en-US" sz="1800" dirty="0">
              <a:solidFill>
                <a:schemeClr val="bg1"/>
              </a:solidFill>
              <a:latin typeface="Montserrat" charset="0"/>
              <a:ea typeface="Montserrat" charset="0"/>
              <a:cs typeface="Montserrat" charset="0"/>
            </a:endParaRPr>
          </a:p>
        </p:txBody>
      </p:sp>
      <p:sp>
        <p:nvSpPr>
          <p:cNvPr id="20" name="Rectangle 19">
            <a:extLst>
              <a:ext uri="{FF2B5EF4-FFF2-40B4-BE49-F238E27FC236}">
                <a16:creationId xmlns:a16="http://schemas.microsoft.com/office/drawing/2014/main" xmlns="" id="{6AE3C97E-E4A4-4CF8-A81B-8EB9974E4EC3}"/>
              </a:ext>
            </a:extLst>
          </p:cNvPr>
          <p:cNvSpPr/>
          <p:nvPr/>
        </p:nvSpPr>
        <p:spPr>
          <a:xfrm>
            <a:off x="8535742" y="1192820"/>
            <a:ext cx="2114137" cy="1985874"/>
          </a:xfrm>
          <a:prstGeom prst="rect">
            <a:avLst/>
          </a:prstGeom>
          <a:solidFill>
            <a:srgbClr val="2F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ontserrat" charset="0"/>
                <a:ea typeface="Montserrat" charset="0"/>
                <a:cs typeface="Montserrat" charset="0"/>
              </a:rPr>
              <a:t>Dịch vụ của chúng tôi</a:t>
            </a:r>
            <a:endParaRPr lang="en-US" sz="1600" dirty="0">
              <a:latin typeface="Montserrat" charset="0"/>
              <a:ea typeface="Montserrat" charset="0"/>
              <a:cs typeface="Montserrat" charset="0"/>
            </a:endParaRPr>
          </a:p>
          <a:p>
            <a:pPr algn="ctr"/>
            <a:endParaRPr lang="vi-VN" sz="1600" dirty="0">
              <a:latin typeface="Montserrat" charset="0"/>
              <a:ea typeface="Montserrat" charset="0"/>
              <a:cs typeface="Montserrat" charset="0"/>
            </a:endParaRPr>
          </a:p>
          <a:p>
            <a:pPr algn="ctr"/>
            <a:r>
              <a:rPr lang="vi-VN" sz="1600" dirty="0">
                <a:latin typeface="Montserrat" charset="0"/>
                <a:ea typeface="Montserrat" charset="0"/>
                <a:cs typeface="Montserrat" charset="0"/>
              </a:rPr>
              <a:t>Sản phẩm của chúng tôi</a:t>
            </a:r>
            <a:endParaRPr lang="en-US" sz="1600" dirty="0">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8F73047C-28C7-48AD-A6D9-89D85F0D6FEB}"/>
              </a:ext>
            </a:extLst>
          </p:cNvPr>
          <p:cNvSpPr txBox="1"/>
          <p:nvPr/>
        </p:nvSpPr>
        <p:spPr>
          <a:xfrm>
            <a:off x="8618989" y="305569"/>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21" name="TextBox 20">
            <a:extLst>
              <a:ext uri="{FF2B5EF4-FFF2-40B4-BE49-F238E27FC236}">
                <a16:creationId xmlns:a16="http://schemas.microsoft.com/office/drawing/2014/main" xmlns="" id="{067520FB-0CC1-47D3-A098-6202EF9F5E18}"/>
              </a:ext>
            </a:extLst>
          </p:cNvPr>
          <p:cNvSpPr txBox="1"/>
          <p:nvPr/>
        </p:nvSpPr>
        <p:spPr>
          <a:xfrm>
            <a:off x="3920354" y="392729"/>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xmlns="" id="{F69B7AE8-6FB1-45E3-88FD-930A528E223F}"/>
              </a:ext>
            </a:extLst>
          </p:cNvPr>
          <p:cNvSpPr txBox="1"/>
          <p:nvPr/>
        </p:nvSpPr>
        <p:spPr>
          <a:xfrm>
            <a:off x="6136368" y="418696"/>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xmlns="" id="{84643FC8-3A79-480B-A2FC-F3DF9A6C2277}"/>
              </a:ext>
            </a:extLst>
          </p:cNvPr>
          <p:cNvSpPr/>
          <p:nvPr/>
        </p:nvSpPr>
        <p:spPr>
          <a:xfrm>
            <a:off x="10778977" y="433310"/>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25" name="Rectangle 24">
            <a:extLst>
              <a:ext uri="{FF2B5EF4-FFF2-40B4-BE49-F238E27FC236}">
                <a16:creationId xmlns:a16="http://schemas.microsoft.com/office/drawing/2014/main" xmlns="" id="{4A639ABC-ED58-466E-9EC4-0598E187F336}"/>
              </a:ext>
            </a:extLst>
          </p:cNvPr>
          <p:cNvSpPr/>
          <p:nvPr/>
        </p:nvSpPr>
        <p:spPr>
          <a:xfrm>
            <a:off x="13355881" y="305569"/>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26" name="Rectangle 25">
            <a:extLst>
              <a:ext uri="{FF2B5EF4-FFF2-40B4-BE49-F238E27FC236}">
                <a16:creationId xmlns:a16="http://schemas.microsoft.com/office/drawing/2014/main" xmlns="" id="{B3F12D54-FB9F-4088-953E-5F56808D03B0}"/>
              </a:ext>
            </a:extLst>
          </p:cNvPr>
          <p:cNvSpPr/>
          <p:nvPr/>
        </p:nvSpPr>
        <p:spPr>
          <a:xfrm>
            <a:off x="18419247" y="182457"/>
            <a:ext cx="3824064" cy="830997"/>
          </a:xfrm>
          <a:prstGeom prst="rect">
            <a:avLst/>
          </a:prstGeom>
          <a:solidFill>
            <a:schemeClr val="bg1">
              <a:lumMod val="50000"/>
            </a:schemeClr>
          </a:solidFill>
        </p:spPr>
        <p:txBody>
          <a:bodyPr wrap="square">
            <a:spAutoFit/>
          </a:bodyPr>
          <a:lstStyle/>
          <a:p>
            <a:pPr algn="ctr"/>
            <a:endParaRPr lang="en-US"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LIÊN HỆ</a:t>
            </a:r>
            <a:endParaRPr lang="en-US" sz="1600">
              <a:solidFill>
                <a:schemeClr val="bg1"/>
              </a:solidFill>
              <a:latin typeface="Montserrat" charset="0"/>
              <a:ea typeface="Montserrat" charset="0"/>
              <a:cs typeface="Montserrat" charset="0"/>
            </a:endParaRPr>
          </a:p>
          <a:p>
            <a:pPr algn="ctr"/>
            <a:endParaRPr lang="en-US" sz="1600">
              <a:solidFill>
                <a:schemeClr val="bg1"/>
              </a:solidFill>
              <a:latin typeface="Montserrat" charset="0"/>
              <a:ea typeface="Montserrat" charset="0"/>
              <a:cs typeface="Montserrat" charset="0"/>
            </a:endParaRPr>
          </a:p>
        </p:txBody>
      </p:sp>
      <p:sp>
        <p:nvSpPr>
          <p:cNvPr id="27" name="Rectangle 26">
            <a:extLst>
              <a:ext uri="{FF2B5EF4-FFF2-40B4-BE49-F238E27FC236}">
                <a16:creationId xmlns:a16="http://schemas.microsoft.com/office/drawing/2014/main" xmlns="" id="{4A639ABC-ED58-466E-9EC4-0598E187F336}"/>
              </a:ext>
            </a:extLst>
          </p:cNvPr>
          <p:cNvSpPr/>
          <p:nvPr/>
        </p:nvSpPr>
        <p:spPr>
          <a:xfrm>
            <a:off x="15921832" y="278311"/>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3212592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99"/>
          <a:stretch/>
        </p:blipFill>
        <p:spPr>
          <a:xfrm>
            <a:off x="0" y="3088720"/>
            <a:ext cx="24353099" cy="9011131"/>
          </a:xfrm>
          <a:prstGeom prst="rect">
            <a:avLst/>
          </a:prstGeom>
        </p:spPr>
      </p:pic>
      <p:sp>
        <p:nvSpPr>
          <p:cNvPr id="3" name="Rectangle 2">
            <a:extLst>
              <a:ext uri="{FF2B5EF4-FFF2-40B4-BE49-F238E27FC236}">
                <a16:creationId xmlns:a16="http://schemas.microsoft.com/office/drawing/2014/main" xmlns="" id="{70D0C081-FD51-0948-9664-314C5246EA47}"/>
              </a:ext>
            </a:extLst>
          </p:cNvPr>
          <p:cNvSpPr/>
          <p:nvPr/>
        </p:nvSpPr>
        <p:spPr>
          <a:xfrm>
            <a:off x="1830512" y="2117483"/>
            <a:ext cx="20717429"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solidFill>
                  <a:schemeClr val="bg1">
                    <a:lumMod val="65000"/>
                  </a:schemeClr>
                </a:solidFill>
                <a:latin typeface="Montserrat" charset="0"/>
                <a:ea typeface="Montserrat" charset="0"/>
                <a:cs typeface="Montserrat" charset="0"/>
              </a:rPr>
              <a:t>Tập đoàn Media Ventures Vietnam có nhiều công ty hoạt động đa dạng trong lĩnh vực tiếp thị - truyền thông, công nghệ, giáo dục... </a:t>
            </a:r>
            <a:r>
              <a:rPr lang="en-US" sz="2400" dirty="0">
                <a:solidFill>
                  <a:schemeClr val="bg1">
                    <a:lumMod val="65000"/>
                  </a:schemeClr>
                </a:solidFill>
                <a:latin typeface="Montserrat" charset="0"/>
                <a:ea typeface="Montserrat" charset="0"/>
                <a:cs typeface="Montserrat" charset="0"/>
              </a:rPr>
              <a:t>Chúng tôi khai phá tiềm năng và phát triển thế mạnh  của khách hàng để giúp họ đạt mục tiêu kinh doanh cao nhất</a:t>
            </a:r>
          </a:p>
        </p:txBody>
      </p:sp>
      <p:sp>
        <p:nvSpPr>
          <p:cNvPr id="4" name="TextBox 3">
            <a:extLst>
              <a:ext uri="{FF2B5EF4-FFF2-40B4-BE49-F238E27FC236}">
                <a16:creationId xmlns:a16="http://schemas.microsoft.com/office/drawing/2014/main" xmlns="" id="{FCBA7045-3887-6F47-95EC-77CE877E4B82}"/>
              </a:ext>
            </a:extLst>
          </p:cNvPr>
          <p:cNvSpPr txBox="1"/>
          <p:nvPr/>
        </p:nvSpPr>
        <p:spPr>
          <a:xfrm>
            <a:off x="5878483" y="111998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a:latin typeface="Montserrat" charset="0"/>
                <a:ea typeface="Montserrat" charset="0"/>
                <a:cs typeface="Montserrat" charset="0"/>
              </a:rPr>
              <a:t>Các công ty của MVV Group</a:t>
            </a:r>
            <a:endParaRPr lang="en-US" sz="5599" dirty="0">
              <a:latin typeface="Montserrat" charset="0"/>
              <a:ea typeface="Montserrat" charset="0"/>
              <a:cs typeface="Montserrat" charset="0"/>
            </a:endParaRPr>
          </a:p>
        </p:txBody>
      </p:sp>
      <p:sp>
        <p:nvSpPr>
          <p:cNvPr id="9" name="Rectangle 8"/>
          <p:cNvSpPr/>
          <p:nvPr/>
        </p:nvSpPr>
        <p:spPr>
          <a:xfrm>
            <a:off x="6962228" y="4688612"/>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3063DC0E-80AA-4729-8879-85E60623B263}"/>
              </a:ext>
            </a:extLst>
          </p:cNvPr>
          <p:cNvPicPr>
            <a:picLocks noChangeAspect="1"/>
          </p:cNvPicPr>
          <p:nvPr/>
        </p:nvPicPr>
        <p:blipFill rotWithShape="1">
          <a:blip r:embed="rId4"/>
          <a:srcRect t="3223" b="2550"/>
          <a:stretch/>
        </p:blipFill>
        <p:spPr>
          <a:xfrm>
            <a:off x="8237899" y="5420453"/>
            <a:ext cx="2430185" cy="2130381"/>
          </a:xfrm>
          <a:prstGeom prst="rect">
            <a:avLst/>
          </a:prstGeom>
          <a:noFill/>
        </p:spPr>
      </p:pic>
      <p:sp>
        <p:nvSpPr>
          <p:cNvPr id="10" name="Rectangle 9"/>
          <p:cNvSpPr/>
          <p:nvPr/>
        </p:nvSpPr>
        <p:spPr>
          <a:xfrm>
            <a:off x="12273494" y="4688612"/>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584760" y="4688612"/>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8C628A9-EBBD-4535-958B-EFAD2F169F84}"/>
              </a:ext>
            </a:extLst>
          </p:cNvPr>
          <p:cNvPicPr>
            <a:picLocks noChangeAspect="1"/>
          </p:cNvPicPr>
          <p:nvPr/>
        </p:nvPicPr>
        <p:blipFill rotWithShape="1">
          <a:blip r:embed="rId5"/>
          <a:srcRect l="4231" t="4712" r="3675" b="33490"/>
          <a:stretch/>
        </p:blipFill>
        <p:spPr>
          <a:xfrm>
            <a:off x="12641364" y="5973492"/>
            <a:ext cx="4189228" cy="1139915"/>
          </a:xfrm>
          <a:prstGeom prst="rect">
            <a:avLst/>
          </a:prstGeom>
          <a:noFill/>
        </p:spPr>
      </p:pic>
      <p:pic>
        <p:nvPicPr>
          <p:cNvPr id="7" name="Picture 6">
            <a:extLst>
              <a:ext uri="{FF2B5EF4-FFF2-40B4-BE49-F238E27FC236}">
                <a16:creationId xmlns:a16="http://schemas.microsoft.com/office/drawing/2014/main" xmlns="" id="{26142848-4EBB-446A-AEE6-DD6AD337103E}"/>
              </a:ext>
            </a:extLst>
          </p:cNvPr>
          <p:cNvPicPr>
            <a:picLocks noChangeAspect="1"/>
          </p:cNvPicPr>
          <p:nvPr/>
        </p:nvPicPr>
        <p:blipFill rotWithShape="1">
          <a:blip r:embed="rId6"/>
          <a:srcRect l="12888" t="24822" r="13273" b="39844"/>
          <a:stretch/>
        </p:blipFill>
        <p:spPr>
          <a:xfrm>
            <a:off x="18158076" y="6026880"/>
            <a:ext cx="3778338" cy="1033140"/>
          </a:xfrm>
          <a:prstGeom prst="rect">
            <a:avLst/>
          </a:prstGeom>
          <a:noFill/>
        </p:spPr>
      </p:pic>
      <p:sp>
        <p:nvSpPr>
          <p:cNvPr id="12" name="Rectangle 11"/>
          <p:cNvSpPr/>
          <p:nvPr/>
        </p:nvSpPr>
        <p:spPr>
          <a:xfrm>
            <a:off x="17584760" y="8394231"/>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273493" y="8394231"/>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962228" y="8394231"/>
            <a:ext cx="4924971"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16148" y="8394231"/>
            <a:ext cx="4954577" cy="3274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xmlns="" id="{3E066D96-A1D8-4A07-9240-3A658A99F0DC}"/>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794307" y="9220876"/>
            <a:ext cx="3260811" cy="1842657"/>
          </a:xfrm>
          <a:prstGeom prst="rect">
            <a:avLst/>
          </a:prstGeom>
        </p:spPr>
      </p:pic>
      <p:pic>
        <p:nvPicPr>
          <p:cNvPr id="17" name="Picture 16" descr="Hình ảnh có liên quan">
            <a:extLst>
              <a:ext uri="{FF2B5EF4-FFF2-40B4-BE49-F238E27FC236}">
                <a16:creationId xmlns:a16="http://schemas.microsoft.com/office/drawing/2014/main" xmlns="" id="{1FCA03C1-85E6-47DD-997C-8B21001F79E6}"/>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591216" y="8635872"/>
            <a:ext cx="3004439" cy="30126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Kết quả hình ảnh cho mvv coaching">
            <a:extLst>
              <a:ext uri="{FF2B5EF4-FFF2-40B4-BE49-F238E27FC236}">
                <a16:creationId xmlns:a16="http://schemas.microsoft.com/office/drawing/2014/main" xmlns="" id="{0ABCF211-1056-4C51-9915-1303EBE4A400}"/>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350591" y="8853410"/>
            <a:ext cx="2770773" cy="2577587"/>
          </a:xfrm>
          <a:prstGeom prst="rect">
            <a:avLst/>
          </a:prstGeom>
          <a:solidFill>
            <a:schemeClr val="bg1"/>
          </a:solidFill>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58451" y="8853410"/>
            <a:ext cx="2577587" cy="2577587"/>
          </a:xfrm>
          <a:prstGeom prst="rect">
            <a:avLst/>
          </a:prstGeom>
        </p:spPr>
      </p:pic>
      <p:sp>
        <p:nvSpPr>
          <p:cNvPr id="21" name="Rectangle 20"/>
          <p:cNvSpPr/>
          <p:nvPr/>
        </p:nvSpPr>
        <p:spPr>
          <a:xfrm>
            <a:off x="1275908" y="4688611"/>
            <a:ext cx="5265212" cy="368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09175443-57A4-46D5-9F8E-7F162883B326}"/>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206365" y="5884346"/>
            <a:ext cx="3773237" cy="1175674"/>
          </a:xfrm>
          <a:prstGeom prst="rect">
            <a:avLst/>
          </a:prstGeom>
          <a:solidFill>
            <a:schemeClr val="bg1"/>
          </a:solidFill>
        </p:spPr>
      </p:pic>
      <p:sp>
        <p:nvSpPr>
          <p:cNvPr id="20" name="Rectangle 19"/>
          <p:cNvSpPr/>
          <p:nvPr/>
        </p:nvSpPr>
        <p:spPr>
          <a:xfrm>
            <a:off x="1761360" y="4894865"/>
            <a:ext cx="4809365" cy="2862322"/>
          </a:xfrm>
          <a:prstGeom prst="rect">
            <a:avLst/>
          </a:prstGeom>
          <a:solidFill>
            <a:schemeClr val="tx1">
              <a:alpha val="70000"/>
            </a:schemeClr>
          </a:solidFill>
        </p:spPr>
        <p:txBody>
          <a:bodyPr wrap="square">
            <a:spAutoFit/>
          </a:bodyPr>
          <a:lstStyle/>
          <a:p>
            <a:pPr algn="ctr"/>
            <a:r>
              <a:rPr lang="vi-VN" sz="2000" dirty="0">
                <a:solidFill>
                  <a:schemeClr val="bg1"/>
                </a:solidFill>
                <a:latin typeface="Montserrat" charset="0"/>
                <a:ea typeface="Montserrat" charset="0"/>
                <a:cs typeface="Montserrat" charset="0"/>
              </a:rPr>
              <a:t> </a:t>
            </a:r>
          </a:p>
          <a:p>
            <a:pPr algn="ctr"/>
            <a:endParaRPr lang="vi-VN" sz="2000" dirty="0">
              <a:solidFill>
                <a:schemeClr val="bg1"/>
              </a:solidFill>
              <a:latin typeface="Montserrat" charset="0"/>
              <a:ea typeface="Montserrat" charset="0"/>
              <a:cs typeface="Montserrat" charset="0"/>
            </a:endParaRPr>
          </a:p>
          <a:p>
            <a:pPr algn="ctr"/>
            <a:endParaRPr lang="vi-VN" sz="2000" dirty="0">
              <a:solidFill>
                <a:schemeClr val="bg1"/>
              </a:solidFill>
              <a:latin typeface="Montserrat" charset="0"/>
              <a:ea typeface="Montserrat" charset="0"/>
              <a:cs typeface="Montserrat" charset="0"/>
            </a:endParaRPr>
          </a:p>
          <a:p>
            <a:pPr algn="ctr"/>
            <a:r>
              <a:rPr lang="vi-VN" sz="2000" dirty="0">
                <a:solidFill>
                  <a:schemeClr val="bg1"/>
                </a:solidFill>
                <a:latin typeface="Montserrat" charset="0"/>
                <a:ea typeface="Montserrat" charset="0"/>
                <a:cs typeface="Montserrat" charset="0"/>
              </a:rPr>
              <a:t>Công ty Cổ phần Mibrand Việt Nam</a:t>
            </a:r>
          </a:p>
          <a:p>
            <a:pPr algn="ctr"/>
            <a:r>
              <a:rPr lang="vi-VN" sz="4400" dirty="0">
                <a:solidFill>
                  <a:schemeClr val="bg1"/>
                </a:solidFill>
                <a:latin typeface="Montserrat" charset="0"/>
                <a:ea typeface="Montserrat" charset="0"/>
                <a:cs typeface="Montserrat" charset="0"/>
              </a:rPr>
              <a:t>...</a:t>
            </a:r>
          </a:p>
          <a:p>
            <a:pPr algn="ctr"/>
            <a:endParaRPr lang="vi-VN" sz="2800" dirty="0">
              <a:solidFill>
                <a:schemeClr val="bg1"/>
              </a:solidFill>
              <a:latin typeface="Montserrat" charset="0"/>
              <a:ea typeface="Montserrat" charset="0"/>
              <a:cs typeface="Montserrat" charset="0"/>
            </a:endParaRPr>
          </a:p>
          <a:p>
            <a:pPr algn="ctr"/>
            <a:endParaRPr lang="vi-VN" sz="28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52224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4807"/>
          <a:stretch/>
        </p:blipFill>
        <p:spPr>
          <a:xfrm>
            <a:off x="18097568" y="8589054"/>
            <a:ext cx="2289821" cy="2538481"/>
          </a:xfrm>
          <a:prstGeom prst="rect">
            <a:avLst/>
          </a:prstGeom>
        </p:spPr>
      </p:pic>
      <p:sp>
        <p:nvSpPr>
          <p:cNvPr id="18" name="TextBox 17"/>
          <p:cNvSpPr txBox="1"/>
          <p:nvPr/>
        </p:nvSpPr>
        <p:spPr>
          <a:xfrm>
            <a:off x="3810410" y="6889464"/>
            <a:ext cx="2952732"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Lại Tiến Mạnh</a:t>
            </a:r>
            <a:endParaRPr lang="en-US" sz="2500" b="1" dirty="0">
              <a:latin typeface="Montserrat" charset="0"/>
              <a:ea typeface="Montserrat" charset="0"/>
              <a:cs typeface="Montserrat" charset="0"/>
            </a:endParaRPr>
          </a:p>
        </p:txBody>
      </p:sp>
      <p:sp>
        <p:nvSpPr>
          <p:cNvPr id="19" name="TextBox 18"/>
          <p:cNvSpPr txBox="1"/>
          <p:nvPr/>
        </p:nvSpPr>
        <p:spPr>
          <a:xfrm>
            <a:off x="4091737" y="7345366"/>
            <a:ext cx="2390077" cy="44884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Giám đốc Mibrand</a:t>
            </a:r>
            <a:endParaRPr lang="en-US" sz="2000" dirty="0">
              <a:latin typeface="Montserrat" charset="0"/>
              <a:ea typeface="Montserrat" charset="0"/>
              <a:cs typeface="Montserrat" charset="0"/>
            </a:endParaRPr>
          </a:p>
        </p:txBody>
      </p:sp>
      <p:sp>
        <p:nvSpPr>
          <p:cNvPr id="20" name="TextBox 19"/>
          <p:cNvSpPr txBox="1"/>
          <p:nvPr/>
        </p:nvSpPr>
        <p:spPr>
          <a:xfrm>
            <a:off x="8421162" y="11299370"/>
            <a:ext cx="2789226" cy="474489"/>
          </a:xfrm>
          <a:prstGeom prst="rect">
            <a:avLst/>
          </a:prstGeom>
          <a:noFill/>
        </p:spPr>
        <p:txBody>
          <a:bodyPr wrap="none" lIns="0" tIns="0" rIns="0" bIns="0" rtlCol="0">
            <a:spAutoFit/>
          </a:bodyPr>
          <a:lstStyle/>
          <a:p>
            <a:pPr algn="ctr">
              <a:lnSpc>
                <a:spcPts val="3733"/>
              </a:lnSpc>
              <a:spcAft>
                <a:spcPts val="3199"/>
              </a:spcAft>
            </a:pPr>
            <a:r>
              <a:rPr lang="vi-VN" sz="2500" b="1" dirty="0">
                <a:latin typeface="Montserrat" charset="0"/>
                <a:ea typeface="Montserrat" charset="0"/>
                <a:cs typeface="Montserrat" charset="0"/>
              </a:rPr>
              <a:t>Mr. Lê Quang Vũ</a:t>
            </a:r>
            <a:endParaRPr lang="en-US" sz="2500" b="1" dirty="0">
              <a:latin typeface="Montserrat" charset="0"/>
              <a:ea typeface="Montserrat" charset="0"/>
              <a:cs typeface="Montserrat" charset="0"/>
            </a:endParaRPr>
          </a:p>
        </p:txBody>
      </p:sp>
      <p:sp>
        <p:nvSpPr>
          <p:cNvPr id="21" name="TextBox 20"/>
          <p:cNvSpPr txBox="1"/>
          <p:nvPr/>
        </p:nvSpPr>
        <p:spPr>
          <a:xfrm>
            <a:off x="8776227" y="11755272"/>
            <a:ext cx="2079094" cy="44884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Giám đốc BlueC</a:t>
            </a:r>
            <a:endParaRPr lang="en-US" sz="2000" dirty="0">
              <a:latin typeface="Montserrat" charset="0"/>
              <a:ea typeface="Montserrat" charset="0"/>
              <a:cs typeface="Montserrat" charset="0"/>
            </a:endParaRPr>
          </a:p>
        </p:txBody>
      </p:sp>
      <p:sp>
        <p:nvSpPr>
          <p:cNvPr id="22" name="TextBox 21"/>
          <p:cNvSpPr txBox="1"/>
          <p:nvPr/>
        </p:nvSpPr>
        <p:spPr>
          <a:xfrm>
            <a:off x="3593536" y="11299370"/>
            <a:ext cx="3510576"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Nguyễn Tiến Huy</a:t>
            </a:r>
            <a:endParaRPr lang="en-US" sz="2500" b="1" dirty="0">
              <a:latin typeface="Montserrat" charset="0"/>
              <a:ea typeface="Montserrat" charset="0"/>
              <a:cs typeface="Montserrat" charset="0"/>
            </a:endParaRPr>
          </a:p>
        </p:txBody>
      </p:sp>
      <p:sp>
        <p:nvSpPr>
          <p:cNvPr id="23" name="TextBox 22"/>
          <p:cNvSpPr txBox="1"/>
          <p:nvPr/>
        </p:nvSpPr>
        <p:spPr>
          <a:xfrm>
            <a:off x="3652129" y="11755272"/>
            <a:ext cx="3284554" cy="44884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Giám đốc Digipencil MVV</a:t>
            </a:r>
            <a:endParaRPr lang="en-US" sz="2000" dirty="0">
              <a:latin typeface="Montserrat" charset="0"/>
              <a:ea typeface="Montserrat" charset="0"/>
              <a:cs typeface="Montserrat" charset="0"/>
            </a:endParaRPr>
          </a:p>
        </p:txBody>
      </p:sp>
      <p:sp>
        <p:nvSpPr>
          <p:cNvPr id="24" name="TextBox 23"/>
          <p:cNvSpPr txBox="1"/>
          <p:nvPr/>
        </p:nvSpPr>
        <p:spPr>
          <a:xfrm>
            <a:off x="7979021" y="6889464"/>
            <a:ext cx="3972242" cy="474489"/>
          </a:xfrm>
          <a:prstGeom prst="rect">
            <a:avLst/>
          </a:prstGeom>
          <a:noFill/>
        </p:spPr>
        <p:txBody>
          <a:bodyPr wrap="none" lIns="0" tIns="0" rIns="0" bIns="0" rtlCol="0">
            <a:spAutoFit/>
          </a:bodyPr>
          <a:lstStyle/>
          <a:p>
            <a:pPr algn="ctr">
              <a:lnSpc>
                <a:spcPts val="3733"/>
              </a:lnSpc>
              <a:spcAft>
                <a:spcPts val="3199"/>
              </a:spcAft>
            </a:pPr>
            <a:r>
              <a:rPr lang="vi-VN" sz="2500" b="1" dirty="0">
                <a:latin typeface="Montserrat" charset="0"/>
                <a:ea typeface="Montserrat" charset="0"/>
                <a:cs typeface="Montserrat" charset="0"/>
              </a:rPr>
              <a:t>Ms. Hoàng Chi Phương</a:t>
            </a:r>
            <a:endParaRPr lang="en-US" sz="2500" b="1" dirty="0">
              <a:latin typeface="Montserrat" charset="0"/>
              <a:ea typeface="Montserrat" charset="0"/>
              <a:cs typeface="Montserrat" charset="0"/>
            </a:endParaRPr>
          </a:p>
        </p:txBody>
      </p:sp>
      <p:sp>
        <p:nvSpPr>
          <p:cNvPr id="25" name="TextBox 24"/>
          <p:cNvSpPr txBox="1"/>
          <p:nvPr/>
        </p:nvSpPr>
        <p:spPr>
          <a:xfrm>
            <a:off x="8720407" y="7345366"/>
            <a:ext cx="2489464" cy="44884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Giám đốc MVV SnP</a:t>
            </a:r>
            <a:endParaRPr lang="en-US" sz="2000" dirty="0">
              <a:latin typeface="Montserrat" charset="0"/>
              <a:ea typeface="Montserrat" charset="0"/>
              <a:cs typeface="Montserrat" charset="0"/>
            </a:endParaRPr>
          </a:p>
        </p:txBody>
      </p:sp>
      <p:sp>
        <p:nvSpPr>
          <p:cNvPr id="26" name="TextBox 25"/>
          <p:cNvSpPr txBox="1"/>
          <p:nvPr/>
        </p:nvSpPr>
        <p:spPr>
          <a:xfrm>
            <a:off x="13143824" y="11299370"/>
            <a:ext cx="2954335"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Bùi Đức Quân</a:t>
            </a:r>
            <a:endParaRPr lang="en-US" sz="2500" b="1" dirty="0">
              <a:latin typeface="Montserrat" charset="0"/>
              <a:ea typeface="Montserrat" charset="0"/>
              <a:cs typeface="Montserrat" charset="0"/>
            </a:endParaRPr>
          </a:p>
        </p:txBody>
      </p:sp>
      <p:sp>
        <p:nvSpPr>
          <p:cNvPr id="27" name="TextBox 26"/>
          <p:cNvSpPr txBox="1"/>
          <p:nvPr/>
        </p:nvSpPr>
        <p:spPr>
          <a:xfrm>
            <a:off x="13023597" y="11755272"/>
            <a:ext cx="3194785" cy="44884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Giám đốc MVV Academy</a:t>
            </a:r>
            <a:endParaRPr lang="en-US" sz="2000" dirty="0">
              <a:latin typeface="Montserrat" charset="0"/>
              <a:ea typeface="Montserrat" charset="0"/>
              <a:cs typeface="Montserrat" charset="0"/>
            </a:endParaRPr>
          </a:p>
        </p:txBody>
      </p:sp>
      <p:sp>
        <p:nvSpPr>
          <p:cNvPr id="28" name="Rectangle 27"/>
          <p:cNvSpPr/>
          <p:nvPr/>
        </p:nvSpPr>
        <p:spPr>
          <a:xfrm>
            <a:off x="14055330"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29" name="Rectangle 28"/>
          <p:cNvSpPr/>
          <p:nvPr/>
        </p:nvSpPr>
        <p:spPr>
          <a:xfrm>
            <a:off x="4797887"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0" name="Rectangle 29"/>
          <p:cNvSpPr/>
          <p:nvPr/>
        </p:nvSpPr>
        <p:spPr>
          <a:xfrm>
            <a:off x="9272141"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1" name="Rectangle 30"/>
          <p:cNvSpPr/>
          <p:nvPr/>
        </p:nvSpPr>
        <p:spPr>
          <a:xfrm>
            <a:off x="4754896" y="7955168"/>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2" name="Rectangle 31"/>
          <p:cNvSpPr/>
          <p:nvPr/>
        </p:nvSpPr>
        <p:spPr>
          <a:xfrm>
            <a:off x="9402336" y="7955168"/>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
        <p:nvSpPr>
          <p:cNvPr id="33" name="TextBox 32"/>
          <p:cNvSpPr txBox="1"/>
          <p:nvPr/>
        </p:nvSpPr>
        <p:spPr>
          <a:xfrm>
            <a:off x="12911577" y="6889464"/>
            <a:ext cx="3425617"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Ms. Phạm Hồng Ánh</a:t>
            </a:r>
            <a:endParaRPr lang="en-US" sz="2500" b="1" dirty="0">
              <a:latin typeface="Montserrat" charset="0"/>
              <a:ea typeface="Montserrat" charset="0"/>
              <a:cs typeface="Montserrat" charset="0"/>
            </a:endParaRPr>
          </a:p>
        </p:txBody>
      </p:sp>
      <p:sp>
        <p:nvSpPr>
          <p:cNvPr id="34" name="TextBox 33"/>
          <p:cNvSpPr txBox="1"/>
          <p:nvPr/>
        </p:nvSpPr>
        <p:spPr>
          <a:xfrm>
            <a:off x="12921194" y="7345366"/>
            <a:ext cx="3406381" cy="44884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Giám đốc Blue Production</a:t>
            </a:r>
            <a:endParaRPr lang="en-US" sz="2000" dirty="0">
              <a:latin typeface="Montserrat" charset="0"/>
              <a:ea typeface="Montserrat" charset="0"/>
              <a:cs typeface="Montserrat" charset="0"/>
            </a:endParaRPr>
          </a:p>
        </p:txBody>
      </p:sp>
      <p:sp>
        <p:nvSpPr>
          <p:cNvPr id="35" name="Rectangle 34"/>
          <p:cNvSpPr/>
          <p:nvPr/>
        </p:nvSpPr>
        <p:spPr>
          <a:xfrm>
            <a:off x="14058725" y="7955168"/>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pic>
        <p:nvPicPr>
          <p:cNvPr id="36" name="Picture 2" descr="https://fbcdn-sphotos-d-a.akamaihd.net/hphotos-ak-frc3/t31.0-8/s960x960/1052644_10151666569469477_1993115439_o.jpg">
            <a:extLst>
              <a:ext uri="{FF2B5EF4-FFF2-40B4-BE49-F238E27FC236}">
                <a16:creationId xmlns:a16="http://schemas.microsoft.com/office/drawing/2014/main" xmlns="" id="{9A07B9F5-8F73-45D6-96C8-861D87E88C7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8861" r="7636"/>
          <a:stretch/>
        </p:blipFill>
        <p:spPr bwMode="auto">
          <a:xfrm>
            <a:off x="4228582" y="4179149"/>
            <a:ext cx="2212079" cy="25493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http://bluec.vn/wp-content/uploads/2014/06/10374972_244630275731181_5675513997793836960_n1-300x300.png">
            <a:extLst>
              <a:ext uri="{FF2B5EF4-FFF2-40B4-BE49-F238E27FC236}">
                <a16:creationId xmlns:a16="http://schemas.microsoft.com/office/drawing/2014/main" xmlns="" id="{422B4996-4686-4AA2-96C9-21BD2E75CCD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6347" r="5340"/>
          <a:stretch/>
        </p:blipFill>
        <p:spPr bwMode="auto">
          <a:xfrm>
            <a:off x="8712216" y="8589054"/>
            <a:ext cx="2207116" cy="25493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Giang vien khoa Digital Marketing Sage Nguyen Tien Huy">
            <a:extLst>
              <a:ext uri="{FF2B5EF4-FFF2-40B4-BE49-F238E27FC236}">
                <a16:creationId xmlns:a16="http://schemas.microsoft.com/office/drawing/2014/main" xmlns="" id="{D8C9DE2D-B7DF-4F80-BF80-E222839AABA6}"/>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1092" t="-1" r="1747" b="293"/>
          <a:stretch/>
        </p:blipFill>
        <p:spPr bwMode="auto">
          <a:xfrm>
            <a:off x="4204920" y="8589054"/>
            <a:ext cx="2215950" cy="25493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10">
            <a:extLst>
              <a:ext uri="{FF2B5EF4-FFF2-40B4-BE49-F238E27FC236}">
                <a16:creationId xmlns:a16="http://schemas.microsoft.com/office/drawing/2014/main" xmlns="" id="{FD0B80E7-AD1C-49B4-8FCC-6DE0353568A3}"/>
              </a:ext>
            </a:extLst>
          </p:cNvPr>
          <p:cNvPicPr>
            <a:picLocks noChangeAspect="1" noChangeArrowheads="1"/>
          </p:cNvPicPr>
          <p:nvPr/>
        </p:nvPicPr>
        <p:blipFill>
          <a:blip r:embed="rId6" cstate="email">
            <a:grayscl/>
          </a:blip>
          <a:srcRect/>
          <a:stretch>
            <a:fillRect/>
          </a:stretch>
        </p:blipFill>
        <p:spPr bwMode="auto">
          <a:xfrm>
            <a:off x="8833025" y="4179148"/>
            <a:ext cx="2202274" cy="2549355"/>
          </a:xfrm>
          <a:prstGeom prst="rect">
            <a:avLst/>
          </a:prstGeom>
          <a:ln>
            <a:noFill/>
          </a:ln>
          <a:effectLst>
            <a:softEdge rad="112500"/>
          </a:effectLst>
        </p:spPr>
      </p:pic>
      <p:pic>
        <p:nvPicPr>
          <p:cNvPr id="40" name="Picture 39">
            <a:extLst>
              <a:ext uri="{FF2B5EF4-FFF2-40B4-BE49-F238E27FC236}">
                <a16:creationId xmlns:a16="http://schemas.microsoft.com/office/drawing/2014/main" xmlns="" id="{2E08F194-2776-49FF-867B-779C721D3AFE}"/>
              </a:ext>
            </a:extLst>
          </p:cNvPr>
          <p:cNvPicPr>
            <a:picLocks noChangeAspect="1"/>
          </p:cNvPicPr>
          <p:nvPr/>
        </p:nvPicPr>
        <p:blipFill rotWithShape="1">
          <a:blip r:embed="rId7"/>
          <a:srcRect l="5910" t="9588" r="9642" b="4790"/>
          <a:stretch/>
        </p:blipFill>
        <p:spPr>
          <a:xfrm>
            <a:off x="13472041" y="8589054"/>
            <a:ext cx="2297896" cy="2549355"/>
          </a:xfrm>
          <a:prstGeom prst="rect">
            <a:avLst/>
          </a:prstGeom>
        </p:spPr>
      </p:pic>
      <p:pic>
        <p:nvPicPr>
          <p:cNvPr id="41" name="Picture 40">
            <a:extLst>
              <a:ext uri="{FF2B5EF4-FFF2-40B4-BE49-F238E27FC236}">
                <a16:creationId xmlns:a16="http://schemas.microsoft.com/office/drawing/2014/main" xmlns="" id="{7A26B1E7-3C45-4017-B5C9-4229A1317C37}"/>
              </a:ext>
            </a:extLst>
          </p:cNvPr>
          <p:cNvPicPr>
            <a:picLocks noChangeAspect="1"/>
          </p:cNvPicPr>
          <p:nvPr/>
        </p:nvPicPr>
        <p:blipFill rotWithShape="1">
          <a:blip r:embed="rId8"/>
          <a:srcRect l="17182" r="24480"/>
          <a:stretch/>
        </p:blipFill>
        <p:spPr>
          <a:xfrm>
            <a:off x="13490802" y="4179148"/>
            <a:ext cx="2199498" cy="2549355"/>
          </a:xfrm>
          <a:prstGeom prst="rect">
            <a:avLst/>
          </a:prstGeom>
        </p:spPr>
      </p:pic>
      <p:sp>
        <p:nvSpPr>
          <p:cNvPr id="42" name="TextBox 41"/>
          <p:cNvSpPr txBox="1"/>
          <p:nvPr/>
        </p:nvSpPr>
        <p:spPr>
          <a:xfrm>
            <a:off x="16934443" y="6869085"/>
            <a:ext cx="4558940"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Nguyễn Thạch Nguyên</a:t>
            </a:r>
            <a:endParaRPr lang="en-US" sz="2500" b="1" dirty="0">
              <a:latin typeface="Montserrat" charset="0"/>
              <a:ea typeface="Montserrat" charset="0"/>
              <a:cs typeface="Montserrat" charset="0"/>
            </a:endParaRPr>
          </a:p>
        </p:txBody>
      </p:sp>
      <p:sp>
        <p:nvSpPr>
          <p:cNvPr id="43" name="TextBox 42"/>
          <p:cNvSpPr txBox="1"/>
          <p:nvPr/>
        </p:nvSpPr>
        <p:spPr>
          <a:xfrm>
            <a:off x="18147916" y="7324987"/>
            <a:ext cx="2131994" cy="44884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Giám đốc BOND</a:t>
            </a:r>
            <a:endParaRPr lang="en-US" sz="2000" dirty="0">
              <a:latin typeface="Montserrat" charset="0"/>
              <a:ea typeface="Montserrat" charset="0"/>
              <a:cs typeface="Montserrat" charset="0"/>
            </a:endParaRPr>
          </a:p>
        </p:txBody>
      </p:sp>
      <p:sp>
        <p:nvSpPr>
          <p:cNvPr id="44" name="Rectangle 43"/>
          <p:cNvSpPr/>
          <p:nvPr/>
        </p:nvSpPr>
        <p:spPr>
          <a:xfrm>
            <a:off x="18648253" y="7934789"/>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pic>
        <p:nvPicPr>
          <p:cNvPr id="46" name="Picture 45">
            <a:extLst>
              <a:ext uri="{FF2B5EF4-FFF2-40B4-BE49-F238E27FC236}">
                <a16:creationId xmlns:a16="http://schemas.microsoft.com/office/drawing/2014/main" xmlns="" id="{5C12A64E-C223-46B8-869F-32ABEA5FD3DB}"/>
              </a:ext>
            </a:extLst>
          </p:cNvPr>
          <p:cNvPicPr>
            <a:picLocks noChangeAspect="1"/>
          </p:cNvPicPr>
          <p:nvPr/>
        </p:nvPicPr>
        <p:blipFill rotWithShape="1">
          <a:blip r:embed="rId9"/>
          <a:srcRect l="25714" r="7432"/>
          <a:stretch/>
        </p:blipFill>
        <p:spPr>
          <a:xfrm>
            <a:off x="18117447" y="4174542"/>
            <a:ext cx="2129312" cy="2517808"/>
          </a:xfrm>
          <a:prstGeom prst="rect">
            <a:avLst/>
          </a:prstGeom>
        </p:spPr>
      </p:pic>
      <p:sp>
        <p:nvSpPr>
          <p:cNvPr id="45" name="Rectangle 44">
            <a:extLst>
              <a:ext uri="{FF2B5EF4-FFF2-40B4-BE49-F238E27FC236}">
                <a16:creationId xmlns:a16="http://schemas.microsoft.com/office/drawing/2014/main" xmlns="" id="{70D0C081-FD51-0948-9664-314C5246EA47}"/>
              </a:ext>
            </a:extLst>
          </p:cNvPr>
          <p:cNvSpPr/>
          <p:nvPr/>
        </p:nvSpPr>
        <p:spPr>
          <a:xfrm>
            <a:off x="5556508" y="2043881"/>
            <a:ext cx="13266198" cy="15217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dirty="0">
                <a:solidFill>
                  <a:schemeClr val="bg1">
                    <a:lumMod val="65000"/>
                  </a:schemeClr>
                </a:solidFill>
                <a:latin typeface="Montserrat" charset="0"/>
                <a:ea typeface="Montserrat" charset="0"/>
                <a:cs typeface="Montserrat" charset="0"/>
              </a:rPr>
              <a:t>Đội ngũ lãnh đạo của Media Ventures Vietnam</a:t>
            </a:r>
            <a:endParaRPr lang="en-US" sz="2400" dirty="0">
              <a:solidFill>
                <a:schemeClr val="bg1">
                  <a:lumMod val="65000"/>
                </a:schemeClr>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xmlns="" id="{FCBA7045-3887-6F47-95EC-77CE877E4B82}"/>
              </a:ext>
            </a:extLst>
          </p:cNvPr>
          <p:cNvSpPr txBox="1"/>
          <p:nvPr/>
        </p:nvSpPr>
        <p:spPr>
          <a:xfrm>
            <a:off x="5878483" y="1119984"/>
            <a:ext cx="12621488"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a:latin typeface="Montserrat" charset="0"/>
                <a:ea typeface="Montserrat" charset="0"/>
                <a:cs typeface="Montserrat" charset="0"/>
              </a:rPr>
              <a:t>MVV Group’s Leader</a:t>
            </a:r>
            <a:endParaRPr lang="en-US" sz="5599" dirty="0">
              <a:latin typeface="Montserrat" charset="0"/>
              <a:ea typeface="Montserrat" charset="0"/>
              <a:cs typeface="Montserrat" charset="0"/>
            </a:endParaRPr>
          </a:p>
        </p:txBody>
      </p:sp>
      <p:sp>
        <p:nvSpPr>
          <p:cNvPr id="52" name="TextBox 51"/>
          <p:cNvSpPr txBox="1"/>
          <p:nvPr/>
        </p:nvSpPr>
        <p:spPr>
          <a:xfrm>
            <a:off x="17883968" y="11299370"/>
            <a:ext cx="2725106" cy="474489"/>
          </a:xfrm>
          <a:prstGeom prst="rect">
            <a:avLst/>
          </a:prstGeom>
          <a:noFill/>
        </p:spPr>
        <p:txBody>
          <a:bodyPr wrap="none" lIns="0" tIns="0" rIns="0" bIns="0" rtlCol="0">
            <a:spAutoFit/>
          </a:bodyPr>
          <a:lstStyle/>
          <a:p>
            <a:pPr algn="ctr">
              <a:lnSpc>
                <a:spcPts val="3733"/>
              </a:lnSpc>
              <a:spcAft>
                <a:spcPts val="3199"/>
              </a:spcAft>
            </a:pPr>
            <a:r>
              <a:rPr lang="vi-VN" sz="2500" b="1" dirty="0" err="1">
                <a:latin typeface="Montserrat" charset="0"/>
                <a:ea typeface="Montserrat" charset="0"/>
                <a:cs typeface="Montserrat" charset="0"/>
              </a:rPr>
              <a:t>Mr. Lê Minh Đức</a:t>
            </a:r>
            <a:endParaRPr lang="en-US" sz="2500" b="1" dirty="0">
              <a:latin typeface="Montserrat" charset="0"/>
              <a:ea typeface="Montserrat" charset="0"/>
              <a:cs typeface="Montserrat" charset="0"/>
            </a:endParaRPr>
          </a:p>
        </p:txBody>
      </p:sp>
      <p:sp>
        <p:nvSpPr>
          <p:cNvPr id="53" name="TextBox 52"/>
          <p:cNvSpPr txBox="1"/>
          <p:nvPr/>
        </p:nvSpPr>
        <p:spPr>
          <a:xfrm>
            <a:off x="18045067" y="11755272"/>
            <a:ext cx="2402902" cy="448841"/>
          </a:xfrm>
          <a:prstGeom prst="rect">
            <a:avLst/>
          </a:prstGeom>
          <a:noFill/>
        </p:spPr>
        <p:txBody>
          <a:bodyPr wrap="none" lIns="0" tIns="0" rIns="0" bIns="0" rtlCol="0">
            <a:spAutoFit/>
          </a:bodyPr>
          <a:lstStyle/>
          <a:p>
            <a:pPr algn="ctr">
              <a:lnSpc>
                <a:spcPts val="3466"/>
              </a:lnSpc>
              <a:spcAft>
                <a:spcPts val="3199"/>
              </a:spcAft>
            </a:pPr>
            <a:r>
              <a:rPr lang="vi-VN" sz="2000" dirty="0">
                <a:latin typeface="Montserrat" charset="0"/>
                <a:ea typeface="Montserrat" charset="0"/>
                <a:cs typeface="Montserrat" charset="0"/>
              </a:rPr>
              <a:t>Giám đốc DigiMed</a:t>
            </a:r>
            <a:endParaRPr lang="en-US" sz="2000" dirty="0">
              <a:latin typeface="Montserrat" charset="0"/>
              <a:ea typeface="Montserrat" charset="0"/>
              <a:cs typeface="Montserrat" charset="0"/>
            </a:endParaRPr>
          </a:p>
        </p:txBody>
      </p:sp>
      <p:sp>
        <p:nvSpPr>
          <p:cNvPr id="54" name="Rectangle 53"/>
          <p:cNvSpPr/>
          <p:nvPr/>
        </p:nvSpPr>
        <p:spPr>
          <a:xfrm>
            <a:off x="18680858" y="12365074"/>
            <a:ext cx="1063653" cy="20379"/>
          </a:xfrm>
          <a:prstGeom prst="rect">
            <a:avLst/>
          </a:prstGeom>
          <a:solidFill>
            <a:schemeClr val="accent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charset="0"/>
              <a:ea typeface="Montserrat" charset="0"/>
              <a:cs typeface="Montserrat" charset="0"/>
            </a:endParaRPr>
          </a:p>
        </p:txBody>
      </p:sp>
    </p:spTree>
    <p:extLst>
      <p:ext uri="{BB962C8B-B14F-4D97-AF65-F5344CB8AC3E}">
        <p14:creationId xmlns:p14="http://schemas.microsoft.com/office/powerpoint/2010/main" val="6186097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90" y="894276"/>
            <a:ext cx="11452418" cy="7633036"/>
          </a:xfrm>
          <a:prstGeom prst="rect">
            <a:avLst/>
          </a:prstGeom>
        </p:spPr>
      </p:pic>
      <p:sp>
        <p:nvSpPr>
          <p:cNvPr id="3" name="Rectangle 2"/>
          <p:cNvSpPr/>
          <p:nvPr/>
        </p:nvSpPr>
        <p:spPr>
          <a:xfrm>
            <a:off x="1033290" y="9877121"/>
            <a:ext cx="11452418" cy="2585323"/>
          </a:xfrm>
          <a:prstGeom prst="rect">
            <a:avLst/>
          </a:prstGeom>
        </p:spPr>
        <p:txBody>
          <a:bodyPr wrap="square">
            <a:spAutoFit/>
          </a:bodyPr>
          <a:lstStyle/>
          <a:p>
            <a:pPr marL="12700" marR="5080" algn="just">
              <a:lnSpc>
                <a:spcPct val="150000"/>
              </a:lnSpc>
            </a:pPr>
            <a:r>
              <a:rPr lang="en-US" sz="1800" spc="10" dirty="0" err="1">
                <a:latin typeface="Montserrat" charset="0"/>
                <a:ea typeface="Montserrat" charset="0"/>
                <a:cs typeface="Montserrat" charset="0"/>
              </a:rPr>
              <a:t>Tiền</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thân</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là</a:t>
            </a:r>
            <a:r>
              <a:rPr lang="en-US" sz="1800" spc="10" dirty="0">
                <a:latin typeface="Montserrat" charset="0"/>
                <a:ea typeface="Montserrat" charset="0"/>
                <a:cs typeface="Montserrat" charset="0"/>
              </a:rPr>
              <a:t> T&amp;A Communication –  </a:t>
            </a:r>
            <a:r>
              <a:rPr lang="en-US" sz="1800" spc="10" dirty="0" err="1">
                <a:latin typeface="Montserrat" charset="0"/>
                <a:ea typeface="Montserrat" charset="0"/>
                <a:cs typeface="Montserrat" charset="0"/>
              </a:rPr>
              <a:t>một</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trong</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những</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công</a:t>
            </a:r>
            <a:r>
              <a:rPr lang="en-US" sz="1800" spc="10" dirty="0">
                <a:latin typeface="Montserrat" charset="0"/>
                <a:ea typeface="Montserrat" charset="0"/>
                <a:cs typeface="Montserrat" charset="0"/>
              </a:rPr>
              <a:t> ty tư </a:t>
            </a:r>
            <a:r>
              <a:rPr lang="en-US" sz="1800" spc="10" dirty="0" err="1">
                <a:latin typeface="Montserrat" charset="0"/>
                <a:ea typeface="Montserrat" charset="0"/>
                <a:cs typeface="Montserrat" charset="0"/>
              </a:rPr>
              <a:t>vấn</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truyền</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thông</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đầu</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tiên</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tại</a:t>
            </a:r>
            <a:r>
              <a:rPr lang="en-US" sz="1800" spc="10" dirty="0">
                <a:latin typeface="Montserrat" charset="0"/>
                <a:ea typeface="Montserrat" charset="0"/>
                <a:cs typeface="Montserrat" charset="0"/>
              </a:rPr>
              <a:t> </a:t>
            </a:r>
            <a:r>
              <a:rPr lang="en-US" sz="1800" spc="10" dirty="0" err="1">
                <a:latin typeface="Montserrat" charset="0"/>
                <a:ea typeface="Montserrat" charset="0"/>
                <a:cs typeface="Montserrat" charset="0"/>
              </a:rPr>
              <a:t>Việt</a:t>
            </a:r>
            <a:r>
              <a:rPr lang="en-US" sz="1800" spc="10" dirty="0">
                <a:latin typeface="Montserrat" charset="0"/>
                <a:ea typeface="Montserrat" charset="0"/>
                <a:cs typeface="Montserrat" charset="0"/>
              </a:rPr>
              <a:t> Nam, MVV SNP </a:t>
            </a:r>
            <a:r>
              <a:rPr lang="en-US" sz="1800" spc="10" dirty="0" err="1">
                <a:latin typeface="Montserrat" charset="0"/>
                <a:ea typeface="Montserrat" charset="0"/>
                <a:cs typeface="Montserrat" charset="0"/>
              </a:rPr>
              <a:t>là</a:t>
            </a:r>
            <a:r>
              <a:rPr lang="en-US" sz="1800" spc="-100" dirty="0">
                <a:latin typeface="Montserrat" charset="0"/>
                <a:ea typeface="Montserrat" charset="0"/>
                <a:cs typeface="Montserrat" charset="0"/>
              </a:rPr>
              <a:t> </a:t>
            </a:r>
            <a:r>
              <a:rPr lang="en-US" sz="1800" spc="10" dirty="0">
                <a:latin typeface="Montserrat" charset="0"/>
                <a:ea typeface="Montserrat" charset="0"/>
                <a:cs typeface="Montserrat" charset="0"/>
              </a:rPr>
              <a:t>đơn</a:t>
            </a:r>
            <a:r>
              <a:rPr lang="en-US" sz="1800" spc="-100" dirty="0">
                <a:latin typeface="Montserrat" charset="0"/>
                <a:ea typeface="Montserrat" charset="0"/>
                <a:cs typeface="Montserrat" charset="0"/>
              </a:rPr>
              <a:t> </a:t>
            </a:r>
            <a:r>
              <a:rPr lang="en-US" sz="1800" spc="25" dirty="0">
                <a:latin typeface="Montserrat" charset="0"/>
                <a:ea typeface="Montserrat" charset="0"/>
                <a:cs typeface="Montserrat" charset="0"/>
              </a:rPr>
              <a:t>vị</a:t>
            </a:r>
            <a:r>
              <a:rPr lang="en-US" sz="1800" spc="-100" dirty="0">
                <a:latin typeface="Montserrat" charset="0"/>
                <a:ea typeface="Montserrat" charset="0"/>
                <a:cs typeface="Montserrat" charset="0"/>
              </a:rPr>
              <a:t> </a:t>
            </a:r>
            <a:r>
              <a:rPr lang="en-US" sz="1800" spc="35" dirty="0">
                <a:latin typeface="Montserrat" charset="0"/>
                <a:ea typeface="Montserrat" charset="0"/>
                <a:cs typeface="Montserrat" charset="0"/>
              </a:rPr>
              <a:t>cốt</a:t>
            </a:r>
            <a:r>
              <a:rPr lang="en-US" sz="1800" spc="-100" dirty="0">
                <a:latin typeface="Montserrat" charset="0"/>
                <a:ea typeface="Montserrat" charset="0"/>
                <a:cs typeface="Montserrat" charset="0"/>
              </a:rPr>
              <a:t> </a:t>
            </a:r>
            <a:r>
              <a:rPr lang="en-US" sz="1800" spc="35" dirty="0">
                <a:latin typeface="Montserrat" charset="0"/>
                <a:ea typeface="Montserrat" charset="0"/>
                <a:cs typeface="Montserrat" charset="0"/>
              </a:rPr>
              <a:t>lõi</a:t>
            </a:r>
            <a:r>
              <a:rPr lang="en-US" sz="1800" spc="-100" dirty="0">
                <a:latin typeface="Montserrat" charset="0"/>
                <a:ea typeface="Montserrat" charset="0"/>
                <a:cs typeface="Montserrat" charset="0"/>
              </a:rPr>
              <a:t> </a:t>
            </a:r>
            <a:r>
              <a:rPr lang="en-US" sz="1800" spc="30" dirty="0">
                <a:latin typeface="Montserrat" charset="0"/>
                <a:ea typeface="Montserrat" charset="0"/>
                <a:cs typeface="Montserrat" charset="0"/>
              </a:rPr>
              <a:t>của</a:t>
            </a:r>
            <a:r>
              <a:rPr lang="en-US" sz="1800" spc="-100" dirty="0">
                <a:latin typeface="Montserrat" charset="0"/>
                <a:ea typeface="Montserrat" charset="0"/>
                <a:cs typeface="Montserrat" charset="0"/>
              </a:rPr>
              <a:t> </a:t>
            </a:r>
            <a:r>
              <a:rPr lang="en-US" sz="1800" spc="15" dirty="0">
                <a:latin typeface="Montserrat" charset="0"/>
                <a:ea typeface="Montserrat" charset="0"/>
                <a:cs typeface="Montserrat" charset="0"/>
              </a:rPr>
              <a:t>MVV</a:t>
            </a:r>
            <a:r>
              <a:rPr lang="en-US" sz="1800" spc="-100" dirty="0">
                <a:latin typeface="Montserrat" charset="0"/>
                <a:ea typeface="Montserrat" charset="0"/>
                <a:cs typeface="Montserrat" charset="0"/>
              </a:rPr>
              <a:t> </a:t>
            </a:r>
            <a:r>
              <a:rPr lang="en-US" sz="1800" spc="-10" dirty="0">
                <a:latin typeface="Montserrat" charset="0"/>
                <a:ea typeface="Montserrat" charset="0"/>
                <a:cs typeface="Montserrat" charset="0"/>
              </a:rPr>
              <a:t>Group,</a:t>
            </a:r>
            <a:r>
              <a:rPr lang="en-US" sz="1800" spc="-95" dirty="0">
                <a:latin typeface="Montserrat" charset="0"/>
                <a:ea typeface="Montserrat" charset="0"/>
                <a:cs typeface="Montserrat" charset="0"/>
              </a:rPr>
              <a:t> </a:t>
            </a:r>
            <a:r>
              <a:rPr lang="en-US" sz="1800" spc="10" dirty="0">
                <a:latin typeface="Montserrat" charset="0"/>
                <a:ea typeface="Montserrat" charset="0"/>
                <a:cs typeface="Montserrat" charset="0"/>
              </a:rPr>
              <a:t>với</a:t>
            </a:r>
            <a:r>
              <a:rPr lang="en-US" sz="1800" spc="-100" dirty="0">
                <a:latin typeface="Montserrat" charset="0"/>
                <a:ea typeface="Montserrat" charset="0"/>
                <a:cs typeface="Montserrat" charset="0"/>
              </a:rPr>
              <a:t> </a:t>
            </a:r>
            <a:r>
              <a:rPr lang="en-US" sz="1800" spc="30" dirty="0">
                <a:latin typeface="Montserrat" charset="0"/>
                <a:ea typeface="Montserrat" charset="0"/>
                <a:cs typeface="Montserrat" charset="0"/>
              </a:rPr>
              <a:t>nhiệm</a:t>
            </a:r>
            <a:r>
              <a:rPr lang="en-US" sz="1800" spc="-100" dirty="0">
                <a:latin typeface="Montserrat" charset="0"/>
                <a:ea typeface="Montserrat" charset="0"/>
                <a:cs typeface="Montserrat" charset="0"/>
              </a:rPr>
              <a:t> </a:t>
            </a:r>
            <a:r>
              <a:rPr lang="en-US" sz="1800" spc="10" dirty="0">
                <a:latin typeface="Montserrat" charset="0"/>
                <a:ea typeface="Montserrat" charset="0"/>
                <a:cs typeface="Montserrat" charset="0"/>
              </a:rPr>
              <a:t>vụ</a:t>
            </a:r>
            <a:r>
              <a:rPr lang="en-US" sz="1800" spc="-100" dirty="0">
                <a:latin typeface="Montserrat" charset="0"/>
                <a:ea typeface="Montserrat" charset="0"/>
                <a:cs typeface="Montserrat" charset="0"/>
              </a:rPr>
              <a:t> </a:t>
            </a:r>
            <a:r>
              <a:rPr lang="en-US" sz="1800" spc="15" dirty="0">
                <a:latin typeface="Montserrat" charset="0"/>
                <a:ea typeface="Montserrat" charset="0"/>
                <a:cs typeface="Montserrat" charset="0"/>
              </a:rPr>
              <a:t>xây</a:t>
            </a:r>
            <a:r>
              <a:rPr lang="en-US" sz="1800" spc="-100" dirty="0">
                <a:latin typeface="Montserrat" charset="0"/>
                <a:ea typeface="Montserrat" charset="0"/>
                <a:cs typeface="Montserrat" charset="0"/>
              </a:rPr>
              <a:t> </a:t>
            </a:r>
            <a:r>
              <a:rPr lang="en-US" sz="1800" spc="15" dirty="0">
                <a:latin typeface="Montserrat" charset="0"/>
                <a:ea typeface="Montserrat" charset="0"/>
                <a:cs typeface="Montserrat" charset="0"/>
              </a:rPr>
              <a:t>dựng  </a:t>
            </a:r>
            <a:r>
              <a:rPr lang="en-US" sz="1800" dirty="0">
                <a:latin typeface="Montserrat" charset="0"/>
                <a:ea typeface="Montserrat" charset="0"/>
                <a:cs typeface="Montserrat" charset="0"/>
              </a:rPr>
              <a:t>và</a:t>
            </a:r>
            <a:r>
              <a:rPr lang="en-US" sz="1800" spc="-180" dirty="0">
                <a:latin typeface="Montserrat" charset="0"/>
                <a:ea typeface="Montserrat" charset="0"/>
                <a:cs typeface="Montserrat" charset="0"/>
              </a:rPr>
              <a:t> </a:t>
            </a:r>
            <a:r>
              <a:rPr lang="en-US" sz="1800" spc="25" dirty="0">
                <a:latin typeface="Montserrat" charset="0"/>
                <a:ea typeface="Montserrat" charset="0"/>
                <a:cs typeface="Montserrat" charset="0"/>
              </a:rPr>
              <a:t>hoạch</a:t>
            </a:r>
            <a:r>
              <a:rPr lang="en-US" sz="1800" spc="-180" dirty="0">
                <a:latin typeface="Montserrat" charset="0"/>
                <a:ea typeface="Montserrat" charset="0"/>
                <a:cs typeface="Montserrat" charset="0"/>
              </a:rPr>
              <a:t> </a:t>
            </a:r>
            <a:r>
              <a:rPr lang="en-US" sz="1800" spc="30" dirty="0">
                <a:latin typeface="Montserrat" charset="0"/>
                <a:ea typeface="Montserrat" charset="0"/>
                <a:cs typeface="Montserrat" charset="0"/>
              </a:rPr>
              <a:t>định</a:t>
            </a:r>
            <a:r>
              <a:rPr lang="en-US" sz="1800" spc="-180" dirty="0">
                <a:latin typeface="Montserrat" charset="0"/>
                <a:ea typeface="Montserrat" charset="0"/>
                <a:cs typeface="Montserrat" charset="0"/>
              </a:rPr>
              <a:t> </a:t>
            </a:r>
            <a:r>
              <a:rPr lang="en-US" sz="1800" spc="35" dirty="0" err="1">
                <a:latin typeface="Montserrat" charset="0"/>
                <a:ea typeface="Montserrat" charset="0"/>
                <a:cs typeface="Montserrat" charset="0"/>
              </a:rPr>
              <a:t>chiến</a:t>
            </a:r>
            <a:r>
              <a:rPr lang="en-US" sz="1800" spc="-175" dirty="0">
                <a:latin typeface="Montserrat" charset="0"/>
                <a:ea typeface="Montserrat" charset="0"/>
                <a:cs typeface="Montserrat" charset="0"/>
              </a:rPr>
              <a:t> </a:t>
            </a:r>
            <a:r>
              <a:rPr lang="en-US" sz="1800" spc="5" dirty="0" err="1">
                <a:latin typeface="Montserrat" charset="0"/>
                <a:ea typeface="Montserrat" charset="0"/>
                <a:cs typeface="Montserrat" charset="0"/>
              </a:rPr>
              <a:t>lược</a:t>
            </a:r>
            <a:r>
              <a:rPr lang="en-US" sz="1800" spc="5" dirty="0">
                <a:latin typeface="Montserrat" charset="0"/>
                <a:ea typeface="Montserrat" charset="0"/>
                <a:cs typeface="Montserrat" charset="0"/>
              </a:rPr>
              <a:t>. </a:t>
            </a:r>
            <a:r>
              <a:rPr lang="en-US" sz="1800" spc="-180" dirty="0">
                <a:latin typeface="Montserrat" charset="0"/>
                <a:ea typeface="Montserrat" charset="0"/>
                <a:cs typeface="Montserrat" charset="0"/>
              </a:rPr>
              <a:t> </a:t>
            </a:r>
            <a:r>
              <a:rPr lang="en-US" sz="1800" spc="15" dirty="0">
                <a:latin typeface="Montserrat" charset="0"/>
                <a:ea typeface="Montserrat" charset="0"/>
                <a:cs typeface="Montserrat" charset="0"/>
              </a:rPr>
              <a:t>MVV</a:t>
            </a:r>
            <a:r>
              <a:rPr lang="en-US" sz="1800" spc="-180" dirty="0">
                <a:latin typeface="Montserrat" charset="0"/>
                <a:ea typeface="Montserrat" charset="0"/>
                <a:cs typeface="Montserrat" charset="0"/>
              </a:rPr>
              <a:t> </a:t>
            </a:r>
            <a:r>
              <a:rPr lang="en-US" sz="1800" spc="30" dirty="0">
                <a:latin typeface="Montserrat" charset="0"/>
                <a:ea typeface="Montserrat" charset="0"/>
                <a:cs typeface="Montserrat" charset="0"/>
              </a:rPr>
              <a:t>SnP</a:t>
            </a:r>
            <a:r>
              <a:rPr lang="en-US" sz="1800" spc="-180" dirty="0">
                <a:latin typeface="Montserrat" charset="0"/>
                <a:ea typeface="Montserrat" charset="0"/>
                <a:cs typeface="Montserrat" charset="0"/>
              </a:rPr>
              <a:t> </a:t>
            </a:r>
            <a:r>
              <a:rPr lang="en-US" sz="1800" spc="30" dirty="0">
                <a:latin typeface="Montserrat" charset="0"/>
                <a:ea typeface="Montserrat" charset="0"/>
                <a:cs typeface="Montserrat" charset="0"/>
              </a:rPr>
              <a:t>xác</a:t>
            </a:r>
            <a:r>
              <a:rPr lang="en-US" sz="1800" spc="-185" dirty="0">
                <a:latin typeface="Montserrat" charset="0"/>
                <a:ea typeface="Montserrat" charset="0"/>
                <a:cs typeface="Montserrat" charset="0"/>
              </a:rPr>
              <a:t> </a:t>
            </a:r>
            <a:r>
              <a:rPr lang="en-US" sz="1800" spc="30" dirty="0">
                <a:latin typeface="Montserrat" charset="0"/>
                <a:ea typeface="Montserrat" charset="0"/>
                <a:cs typeface="Montserrat" charset="0"/>
              </a:rPr>
              <a:t>định</a:t>
            </a:r>
            <a:r>
              <a:rPr lang="en-US" sz="1800" spc="-180" dirty="0">
                <a:latin typeface="Montserrat" charset="0"/>
                <a:ea typeface="Montserrat" charset="0"/>
                <a:cs typeface="Montserrat" charset="0"/>
              </a:rPr>
              <a:t> </a:t>
            </a:r>
            <a:r>
              <a:rPr lang="en-US" sz="1800" spc="15" dirty="0">
                <a:latin typeface="Montserrat" charset="0"/>
                <a:ea typeface="Montserrat" charset="0"/>
                <a:cs typeface="Montserrat" charset="0"/>
              </a:rPr>
              <a:t>yêu</a:t>
            </a:r>
            <a:r>
              <a:rPr lang="en-US" sz="1800" spc="-180" dirty="0">
                <a:latin typeface="Montserrat" charset="0"/>
                <a:ea typeface="Montserrat" charset="0"/>
                <a:cs typeface="Montserrat" charset="0"/>
              </a:rPr>
              <a:t> </a:t>
            </a:r>
            <a:r>
              <a:rPr lang="en-US" sz="1800" spc="30" dirty="0">
                <a:latin typeface="Montserrat" charset="0"/>
                <a:ea typeface="Montserrat" charset="0"/>
                <a:cs typeface="Montserrat" charset="0"/>
              </a:rPr>
              <a:t>cầu</a:t>
            </a:r>
            <a:r>
              <a:rPr lang="en-US" sz="1800" spc="-180" dirty="0">
                <a:latin typeface="Montserrat" charset="0"/>
                <a:ea typeface="Montserrat" charset="0"/>
                <a:cs typeface="Montserrat" charset="0"/>
              </a:rPr>
              <a:t> </a:t>
            </a:r>
            <a:r>
              <a:rPr lang="en-US" sz="1800" spc="25" dirty="0">
                <a:latin typeface="Montserrat" charset="0"/>
                <a:ea typeface="Montserrat" charset="0"/>
                <a:cs typeface="Montserrat" charset="0"/>
              </a:rPr>
              <a:t>của  </a:t>
            </a:r>
            <a:r>
              <a:rPr lang="en-US" sz="1800" spc="30" dirty="0">
                <a:latin typeface="Montserrat" charset="0"/>
                <a:ea typeface="Montserrat" charset="0"/>
                <a:cs typeface="Montserrat" charset="0"/>
              </a:rPr>
              <a:t>khách</a:t>
            </a:r>
            <a:r>
              <a:rPr lang="en-US" sz="1800" spc="-40" dirty="0">
                <a:latin typeface="Montserrat" charset="0"/>
                <a:ea typeface="Montserrat" charset="0"/>
                <a:cs typeface="Montserrat" charset="0"/>
              </a:rPr>
              <a:t> </a:t>
            </a:r>
            <a:r>
              <a:rPr lang="en-US" sz="1800" spc="-5" dirty="0">
                <a:latin typeface="Montserrat" charset="0"/>
                <a:ea typeface="Montserrat" charset="0"/>
                <a:cs typeface="Montserrat" charset="0"/>
              </a:rPr>
              <a:t>hàng,</a:t>
            </a:r>
            <a:r>
              <a:rPr lang="en-US" sz="1800" spc="-35" dirty="0">
                <a:latin typeface="Montserrat" charset="0"/>
                <a:ea typeface="Montserrat" charset="0"/>
                <a:cs typeface="Montserrat" charset="0"/>
              </a:rPr>
              <a:t> </a:t>
            </a:r>
            <a:r>
              <a:rPr lang="en-US" sz="1800" spc="15" dirty="0">
                <a:latin typeface="Montserrat" charset="0"/>
                <a:ea typeface="Montserrat" charset="0"/>
                <a:cs typeface="Montserrat" charset="0"/>
              </a:rPr>
              <a:t>xây</a:t>
            </a:r>
            <a:r>
              <a:rPr lang="en-US" sz="1800" spc="-40" dirty="0">
                <a:latin typeface="Montserrat" charset="0"/>
                <a:ea typeface="Montserrat" charset="0"/>
                <a:cs typeface="Montserrat" charset="0"/>
              </a:rPr>
              <a:t> </a:t>
            </a:r>
            <a:r>
              <a:rPr lang="en-US" sz="1800" spc="20" dirty="0">
                <a:latin typeface="Montserrat" charset="0"/>
                <a:ea typeface="Montserrat" charset="0"/>
                <a:cs typeface="Montserrat" charset="0"/>
              </a:rPr>
              <a:t>dựng</a:t>
            </a:r>
            <a:r>
              <a:rPr lang="en-US" sz="1800" spc="-35" dirty="0">
                <a:latin typeface="Montserrat" charset="0"/>
                <a:ea typeface="Montserrat" charset="0"/>
                <a:cs typeface="Montserrat" charset="0"/>
              </a:rPr>
              <a:t> </a:t>
            </a:r>
            <a:r>
              <a:rPr lang="en-US" sz="1800" spc="45" dirty="0">
                <a:latin typeface="Montserrat" charset="0"/>
                <a:ea typeface="Montserrat" charset="0"/>
                <a:cs typeface="Montserrat" charset="0"/>
              </a:rPr>
              <a:t>các</a:t>
            </a:r>
            <a:r>
              <a:rPr lang="en-US" sz="1800" spc="-35" dirty="0">
                <a:latin typeface="Montserrat" charset="0"/>
                <a:ea typeface="Montserrat" charset="0"/>
                <a:cs typeface="Montserrat" charset="0"/>
              </a:rPr>
              <a:t> </a:t>
            </a:r>
            <a:r>
              <a:rPr lang="en-US" sz="1800" spc="35" dirty="0">
                <a:latin typeface="Montserrat" charset="0"/>
                <a:ea typeface="Montserrat" charset="0"/>
                <a:cs typeface="Montserrat" charset="0"/>
              </a:rPr>
              <a:t>chiến</a:t>
            </a:r>
            <a:r>
              <a:rPr lang="en-US" sz="1800" spc="-35" dirty="0">
                <a:latin typeface="Montserrat" charset="0"/>
                <a:ea typeface="Montserrat" charset="0"/>
                <a:cs typeface="Montserrat" charset="0"/>
              </a:rPr>
              <a:t> </a:t>
            </a:r>
            <a:r>
              <a:rPr lang="en-US" sz="1800" spc="25" dirty="0">
                <a:latin typeface="Montserrat" charset="0"/>
                <a:ea typeface="Montserrat" charset="0"/>
                <a:cs typeface="Montserrat" charset="0"/>
              </a:rPr>
              <a:t>lược</a:t>
            </a:r>
            <a:r>
              <a:rPr lang="en-US" sz="1800" spc="-35" dirty="0">
                <a:latin typeface="Montserrat" charset="0"/>
                <a:ea typeface="Montserrat" charset="0"/>
                <a:cs typeface="Montserrat" charset="0"/>
              </a:rPr>
              <a:t> </a:t>
            </a:r>
            <a:r>
              <a:rPr lang="en-US" sz="1800" spc="20" dirty="0">
                <a:latin typeface="Montserrat" charset="0"/>
                <a:ea typeface="Montserrat" charset="0"/>
                <a:cs typeface="Montserrat" charset="0"/>
              </a:rPr>
              <a:t>truyền</a:t>
            </a:r>
            <a:r>
              <a:rPr lang="en-US" sz="1800" spc="-35" dirty="0">
                <a:latin typeface="Montserrat" charset="0"/>
                <a:ea typeface="Montserrat" charset="0"/>
                <a:cs typeface="Montserrat" charset="0"/>
              </a:rPr>
              <a:t> </a:t>
            </a:r>
            <a:r>
              <a:rPr lang="en-US" sz="1800" spc="5" dirty="0">
                <a:latin typeface="Montserrat" charset="0"/>
                <a:ea typeface="Montserrat" charset="0"/>
                <a:cs typeface="Montserrat" charset="0"/>
              </a:rPr>
              <a:t>thông,</a:t>
            </a:r>
            <a:r>
              <a:rPr lang="en-US" sz="1800" spc="-35" dirty="0">
                <a:latin typeface="Montserrat" charset="0"/>
                <a:ea typeface="Montserrat" charset="0"/>
                <a:cs typeface="Montserrat" charset="0"/>
              </a:rPr>
              <a:t> </a:t>
            </a:r>
            <a:r>
              <a:rPr lang="en-US" sz="1800" dirty="0">
                <a:latin typeface="Montserrat" charset="0"/>
                <a:ea typeface="Montserrat" charset="0"/>
                <a:cs typeface="Montserrat" charset="0"/>
              </a:rPr>
              <a:t>kế  </a:t>
            </a:r>
            <a:r>
              <a:rPr lang="en-US" sz="1800" spc="25" dirty="0">
                <a:latin typeface="Montserrat" charset="0"/>
                <a:ea typeface="Montserrat" charset="0"/>
                <a:cs typeface="Montserrat" charset="0"/>
              </a:rPr>
              <a:t>hoạch</a:t>
            </a:r>
            <a:r>
              <a:rPr lang="en-US" sz="1800" spc="-45" dirty="0">
                <a:latin typeface="Montserrat" charset="0"/>
                <a:ea typeface="Montserrat" charset="0"/>
                <a:cs typeface="Montserrat" charset="0"/>
              </a:rPr>
              <a:t> </a:t>
            </a:r>
            <a:r>
              <a:rPr lang="en-US" sz="1800" spc="20" dirty="0">
                <a:latin typeface="Montserrat" charset="0"/>
                <a:ea typeface="Montserrat" charset="0"/>
                <a:cs typeface="Montserrat" charset="0"/>
              </a:rPr>
              <a:t>hành</a:t>
            </a:r>
            <a:r>
              <a:rPr lang="en-US" sz="1800" spc="-45" dirty="0">
                <a:latin typeface="Montserrat" charset="0"/>
                <a:ea typeface="Montserrat" charset="0"/>
                <a:cs typeface="Montserrat" charset="0"/>
              </a:rPr>
              <a:t> </a:t>
            </a:r>
            <a:r>
              <a:rPr lang="en-US" sz="1800" spc="15" dirty="0">
                <a:latin typeface="Montserrat" charset="0"/>
                <a:ea typeface="Montserrat" charset="0"/>
                <a:cs typeface="Montserrat" charset="0"/>
              </a:rPr>
              <a:t>động</a:t>
            </a:r>
            <a:r>
              <a:rPr lang="en-US" sz="1800" spc="-45" dirty="0">
                <a:latin typeface="Montserrat" charset="0"/>
                <a:ea typeface="Montserrat" charset="0"/>
                <a:cs typeface="Montserrat" charset="0"/>
              </a:rPr>
              <a:t> </a:t>
            </a:r>
            <a:r>
              <a:rPr lang="en-US" sz="1800" spc="10" dirty="0">
                <a:latin typeface="Montserrat" charset="0"/>
                <a:ea typeface="Montserrat" charset="0"/>
                <a:cs typeface="Montserrat" charset="0"/>
              </a:rPr>
              <a:t>tương</a:t>
            </a:r>
            <a:r>
              <a:rPr lang="en-US" sz="1800" spc="-45" dirty="0">
                <a:latin typeface="Montserrat" charset="0"/>
                <a:ea typeface="Montserrat" charset="0"/>
                <a:cs typeface="Montserrat" charset="0"/>
              </a:rPr>
              <a:t> </a:t>
            </a:r>
            <a:r>
              <a:rPr lang="en-US" sz="1800" spc="45" dirty="0">
                <a:latin typeface="Montserrat" charset="0"/>
                <a:ea typeface="Montserrat" charset="0"/>
                <a:cs typeface="Montserrat" charset="0"/>
              </a:rPr>
              <a:t>thích</a:t>
            </a:r>
            <a:r>
              <a:rPr lang="en-US" sz="1800" spc="-45" dirty="0">
                <a:latin typeface="Montserrat" charset="0"/>
                <a:ea typeface="Montserrat" charset="0"/>
                <a:cs typeface="Montserrat" charset="0"/>
              </a:rPr>
              <a:t> </a:t>
            </a:r>
            <a:r>
              <a:rPr lang="en-US" sz="1800" dirty="0">
                <a:latin typeface="Montserrat" charset="0"/>
                <a:ea typeface="Montserrat" charset="0"/>
                <a:cs typeface="Montserrat" charset="0"/>
              </a:rPr>
              <a:t>và</a:t>
            </a:r>
            <a:r>
              <a:rPr lang="en-US" sz="1800" spc="-45" dirty="0">
                <a:latin typeface="Montserrat" charset="0"/>
                <a:ea typeface="Montserrat" charset="0"/>
                <a:cs typeface="Montserrat" charset="0"/>
              </a:rPr>
              <a:t> </a:t>
            </a:r>
            <a:r>
              <a:rPr lang="en-US" sz="1800" spc="30" dirty="0">
                <a:latin typeface="Montserrat" charset="0"/>
                <a:ea typeface="Montserrat" charset="0"/>
                <a:cs typeface="Montserrat" charset="0"/>
              </a:rPr>
              <a:t>phối</a:t>
            </a:r>
            <a:r>
              <a:rPr lang="en-US" sz="1800" spc="-45" dirty="0">
                <a:latin typeface="Montserrat" charset="0"/>
                <a:ea typeface="Montserrat" charset="0"/>
                <a:cs typeface="Montserrat" charset="0"/>
              </a:rPr>
              <a:t> </a:t>
            </a:r>
            <a:r>
              <a:rPr lang="en-US" sz="1800" spc="15" dirty="0">
                <a:latin typeface="Montserrat" charset="0"/>
                <a:ea typeface="Montserrat" charset="0"/>
                <a:cs typeface="Montserrat" charset="0"/>
              </a:rPr>
              <a:t>hợp</a:t>
            </a:r>
            <a:r>
              <a:rPr lang="en-US" sz="1800" spc="-45" dirty="0">
                <a:latin typeface="Montserrat" charset="0"/>
                <a:ea typeface="Montserrat" charset="0"/>
                <a:cs typeface="Montserrat" charset="0"/>
              </a:rPr>
              <a:t> </a:t>
            </a:r>
            <a:r>
              <a:rPr lang="en-US" sz="1800" spc="15" dirty="0">
                <a:latin typeface="Montserrat" charset="0"/>
                <a:ea typeface="Montserrat" charset="0"/>
                <a:cs typeface="Montserrat" charset="0"/>
              </a:rPr>
              <a:t>đồng</a:t>
            </a:r>
            <a:r>
              <a:rPr lang="en-US" sz="1800" spc="-45" dirty="0">
                <a:latin typeface="Montserrat" charset="0"/>
                <a:ea typeface="Montserrat" charset="0"/>
                <a:cs typeface="Montserrat" charset="0"/>
              </a:rPr>
              <a:t> </a:t>
            </a:r>
            <a:r>
              <a:rPr lang="en-US" sz="1800" spc="25" dirty="0">
                <a:latin typeface="Montserrat" charset="0"/>
                <a:ea typeface="Montserrat" charset="0"/>
                <a:cs typeface="Montserrat" charset="0"/>
              </a:rPr>
              <a:t>bộ</a:t>
            </a:r>
            <a:r>
              <a:rPr lang="en-US" sz="1800" spc="-45" dirty="0">
                <a:latin typeface="Montserrat" charset="0"/>
                <a:ea typeface="Montserrat" charset="0"/>
                <a:cs typeface="Montserrat" charset="0"/>
              </a:rPr>
              <a:t> </a:t>
            </a:r>
            <a:r>
              <a:rPr lang="en-US" sz="1800" spc="5" dirty="0">
                <a:latin typeface="Montserrat" charset="0"/>
                <a:ea typeface="Montserrat" charset="0"/>
                <a:cs typeface="Montserrat" charset="0"/>
              </a:rPr>
              <a:t>với  </a:t>
            </a:r>
            <a:r>
              <a:rPr lang="en-US" sz="1800" spc="45" dirty="0">
                <a:latin typeface="Montserrat" charset="0"/>
                <a:ea typeface="Montserrat" charset="0"/>
                <a:cs typeface="Montserrat" charset="0"/>
              </a:rPr>
              <a:t>các </a:t>
            </a:r>
            <a:r>
              <a:rPr lang="en-US" sz="1800" spc="25" dirty="0">
                <a:latin typeface="Montserrat" charset="0"/>
                <a:ea typeface="Montserrat" charset="0"/>
                <a:cs typeface="Montserrat" charset="0"/>
              </a:rPr>
              <a:t>công </a:t>
            </a:r>
            <a:r>
              <a:rPr lang="en-US" sz="1800" spc="40" dirty="0">
                <a:latin typeface="Montserrat" charset="0"/>
                <a:ea typeface="Montserrat" charset="0"/>
                <a:cs typeface="Montserrat" charset="0"/>
              </a:rPr>
              <a:t>ty </a:t>
            </a:r>
            <a:r>
              <a:rPr lang="en-US" sz="1800" spc="25" dirty="0">
                <a:latin typeface="Montserrat" charset="0"/>
                <a:ea typeface="Montserrat" charset="0"/>
                <a:cs typeface="Montserrat" charset="0"/>
              </a:rPr>
              <a:t>thành </a:t>
            </a:r>
            <a:r>
              <a:rPr lang="en-US" sz="1800" spc="20" dirty="0">
                <a:latin typeface="Montserrat" charset="0"/>
                <a:ea typeface="Montserrat" charset="0"/>
                <a:cs typeface="Montserrat" charset="0"/>
              </a:rPr>
              <a:t>viên </a:t>
            </a:r>
            <a:r>
              <a:rPr lang="en-US" sz="1800" spc="30" dirty="0">
                <a:latin typeface="Montserrat" charset="0"/>
                <a:ea typeface="Montserrat" charset="0"/>
                <a:cs typeface="Montserrat" charset="0"/>
              </a:rPr>
              <a:t>khác </a:t>
            </a:r>
            <a:r>
              <a:rPr lang="en-US" sz="1800" spc="10" dirty="0">
                <a:latin typeface="Montserrat" charset="0"/>
                <a:ea typeface="Montserrat" charset="0"/>
                <a:cs typeface="Montserrat" charset="0"/>
              </a:rPr>
              <a:t>để </a:t>
            </a:r>
            <a:r>
              <a:rPr lang="en-US" sz="1800" spc="15" dirty="0">
                <a:latin typeface="Montserrat" charset="0"/>
                <a:ea typeface="Montserrat" charset="0"/>
                <a:cs typeface="Montserrat" charset="0"/>
              </a:rPr>
              <a:t>đảm </a:t>
            </a:r>
            <a:r>
              <a:rPr lang="en-US" sz="1800" spc="20" dirty="0">
                <a:latin typeface="Montserrat" charset="0"/>
                <a:ea typeface="Montserrat" charset="0"/>
                <a:cs typeface="Montserrat" charset="0"/>
              </a:rPr>
              <a:t>bảo </a:t>
            </a:r>
            <a:r>
              <a:rPr lang="en-US" sz="1800" spc="35" dirty="0">
                <a:latin typeface="Montserrat" charset="0"/>
                <a:ea typeface="Montserrat" charset="0"/>
                <a:cs typeface="Montserrat" charset="0"/>
              </a:rPr>
              <a:t>cho </a:t>
            </a:r>
            <a:r>
              <a:rPr lang="en-US" sz="1800" spc="15" dirty="0">
                <a:latin typeface="Montserrat" charset="0"/>
                <a:ea typeface="Montserrat" charset="0"/>
                <a:cs typeface="Montserrat" charset="0"/>
              </a:rPr>
              <a:t>thương  </a:t>
            </a:r>
            <a:r>
              <a:rPr lang="en-US" sz="1800" spc="25" dirty="0">
                <a:latin typeface="Montserrat" charset="0"/>
                <a:ea typeface="Montserrat" charset="0"/>
                <a:cs typeface="Montserrat" charset="0"/>
              </a:rPr>
              <a:t>hiệu </a:t>
            </a:r>
            <a:r>
              <a:rPr lang="en-US" sz="1800" spc="30" dirty="0">
                <a:latin typeface="Montserrat" charset="0"/>
                <a:ea typeface="Montserrat" charset="0"/>
                <a:cs typeface="Montserrat" charset="0"/>
              </a:rPr>
              <a:t>của </a:t>
            </a:r>
            <a:r>
              <a:rPr lang="en-US" sz="1800" spc="25" dirty="0">
                <a:latin typeface="Montserrat" charset="0"/>
                <a:ea typeface="Montserrat" charset="0"/>
                <a:cs typeface="Montserrat" charset="0"/>
              </a:rPr>
              <a:t>bạn </a:t>
            </a:r>
            <a:r>
              <a:rPr lang="en-US" sz="1800" spc="15" dirty="0">
                <a:latin typeface="Montserrat" charset="0"/>
                <a:ea typeface="Montserrat" charset="0"/>
                <a:cs typeface="Montserrat" charset="0"/>
              </a:rPr>
              <a:t>không ngừng </a:t>
            </a:r>
            <a:r>
              <a:rPr lang="en-US" sz="1800" spc="20" dirty="0">
                <a:latin typeface="Montserrat" charset="0"/>
                <a:ea typeface="Montserrat" charset="0"/>
                <a:cs typeface="Montserrat" charset="0"/>
              </a:rPr>
              <a:t>phát </a:t>
            </a:r>
            <a:r>
              <a:rPr lang="en-US" sz="1800" spc="10" dirty="0">
                <a:latin typeface="Montserrat" charset="0"/>
                <a:ea typeface="Montserrat" charset="0"/>
                <a:cs typeface="Montserrat" charset="0"/>
              </a:rPr>
              <a:t>triển, </a:t>
            </a:r>
            <a:r>
              <a:rPr lang="en-US" sz="1800" spc="30" dirty="0">
                <a:latin typeface="Montserrat" charset="0"/>
                <a:ea typeface="Montserrat" charset="0"/>
                <a:cs typeface="Montserrat" charset="0"/>
              </a:rPr>
              <a:t>củng </a:t>
            </a:r>
            <a:r>
              <a:rPr lang="en-US" sz="1800" spc="40" dirty="0">
                <a:latin typeface="Montserrat" charset="0"/>
                <a:ea typeface="Montserrat" charset="0"/>
                <a:cs typeface="Montserrat" charset="0"/>
              </a:rPr>
              <a:t>cố </a:t>
            </a:r>
            <a:r>
              <a:rPr lang="en-US" sz="1800" spc="35" dirty="0">
                <a:latin typeface="Montserrat" charset="0"/>
                <a:ea typeface="Montserrat" charset="0"/>
                <a:cs typeface="Montserrat" charset="0"/>
              </a:rPr>
              <a:t>sự </a:t>
            </a:r>
            <a:r>
              <a:rPr lang="en-US" sz="1800" spc="10" dirty="0">
                <a:latin typeface="Montserrat" charset="0"/>
                <a:ea typeface="Montserrat" charset="0"/>
                <a:cs typeface="Montserrat" charset="0"/>
              </a:rPr>
              <a:t>gắn  kết</a:t>
            </a:r>
            <a:r>
              <a:rPr lang="en-US" sz="1800" spc="-125" dirty="0">
                <a:latin typeface="Montserrat" charset="0"/>
                <a:ea typeface="Montserrat" charset="0"/>
                <a:cs typeface="Montserrat" charset="0"/>
              </a:rPr>
              <a:t> </a:t>
            </a:r>
            <a:r>
              <a:rPr lang="en-US" sz="1800" spc="10" dirty="0">
                <a:latin typeface="Montserrat" charset="0"/>
                <a:ea typeface="Montserrat" charset="0"/>
                <a:cs typeface="Montserrat" charset="0"/>
              </a:rPr>
              <a:t>với</a:t>
            </a:r>
            <a:r>
              <a:rPr lang="en-US" sz="1800" spc="-125" dirty="0">
                <a:latin typeface="Montserrat" charset="0"/>
                <a:ea typeface="Montserrat" charset="0"/>
                <a:cs typeface="Montserrat" charset="0"/>
              </a:rPr>
              <a:t> </a:t>
            </a:r>
            <a:r>
              <a:rPr lang="en-US" sz="1800" spc="15" dirty="0">
                <a:latin typeface="Montserrat" charset="0"/>
                <a:ea typeface="Montserrat" charset="0"/>
                <a:cs typeface="Montserrat" charset="0"/>
              </a:rPr>
              <a:t>người</a:t>
            </a:r>
            <a:r>
              <a:rPr lang="en-US" sz="1800" spc="-125" dirty="0">
                <a:latin typeface="Montserrat" charset="0"/>
                <a:ea typeface="Montserrat" charset="0"/>
                <a:cs typeface="Montserrat" charset="0"/>
              </a:rPr>
              <a:t> </a:t>
            </a:r>
            <a:r>
              <a:rPr lang="en-US" sz="1800" spc="30" dirty="0">
                <a:latin typeface="Montserrat" charset="0"/>
                <a:ea typeface="Montserrat" charset="0"/>
                <a:cs typeface="Montserrat" charset="0"/>
              </a:rPr>
              <a:t>tiêu</a:t>
            </a:r>
            <a:r>
              <a:rPr lang="en-US" sz="1800" spc="-125" dirty="0">
                <a:latin typeface="Montserrat" charset="0"/>
                <a:ea typeface="Montserrat" charset="0"/>
                <a:cs typeface="Montserrat" charset="0"/>
              </a:rPr>
              <a:t> </a:t>
            </a:r>
            <a:r>
              <a:rPr lang="en-US" sz="1800" dirty="0">
                <a:latin typeface="Montserrat" charset="0"/>
                <a:ea typeface="Montserrat" charset="0"/>
                <a:cs typeface="Montserrat" charset="0"/>
              </a:rPr>
              <a:t>dùng,</a:t>
            </a:r>
            <a:r>
              <a:rPr lang="en-US" sz="1800" spc="-125" dirty="0">
                <a:latin typeface="Montserrat" charset="0"/>
                <a:ea typeface="Montserrat" charset="0"/>
                <a:cs typeface="Montserrat" charset="0"/>
              </a:rPr>
              <a:t> </a:t>
            </a:r>
            <a:r>
              <a:rPr lang="en-US" sz="1800" spc="20" dirty="0">
                <a:latin typeface="Montserrat" charset="0"/>
                <a:ea typeface="Montserrat" charset="0"/>
                <a:cs typeface="Montserrat" charset="0"/>
              </a:rPr>
              <a:t>từ</a:t>
            </a:r>
            <a:r>
              <a:rPr lang="en-US" sz="1800" spc="-125" dirty="0">
                <a:latin typeface="Montserrat" charset="0"/>
                <a:ea typeface="Montserrat" charset="0"/>
                <a:cs typeface="Montserrat" charset="0"/>
              </a:rPr>
              <a:t> </a:t>
            </a:r>
            <a:r>
              <a:rPr lang="en-US" sz="1800" spc="15" dirty="0">
                <a:latin typeface="Montserrat" charset="0"/>
                <a:ea typeface="Montserrat" charset="0"/>
                <a:cs typeface="Montserrat" charset="0"/>
              </a:rPr>
              <a:t>đó</a:t>
            </a:r>
            <a:r>
              <a:rPr lang="en-US" sz="1800" spc="-125" dirty="0">
                <a:latin typeface="Montserrat" charset="0"/>
                <a:ea typeface="Montserrat" charset="0"/>
                <a:cs typeface="Montserrat" charset="0"/>
              </a:rPr>
              <a:t> </a:t>
            </a:r>
            <a:r>
              <a:rPr lang="en-US" sz="1800" spc="40" dirty="0">
                <a:latin typeface="Montserrat" charset="0"/>
                <a:ea typeface="Montserrat" charset="0"/>
                <a:cs typeface="Montserrat" charset="0"/>
              </a:rPr>
              <a:t>thúc</a:t>
            </a:r>
            <a:r>
              <a:rPr lang="en-US" sz="1800" spc="-125" dirty="0">
                <a:latin typeface="Montserrat" charset="0"/>
                <a:ea typeface="Montserrat" charset="0"/>
                <a:cs typeface="Montserrat" charset="0"/>
              </a:rPr>
              <a:t> </a:t>
            </a:r>
            <a:r>
              <a:rPr lang="en-US" sz="1800" spc="15" dirty="0">
                <a:latin typeface="Montserrat" charset="0"/>
                <a:ea typeface="Montserrat" charset="0"/>
                <a:cs typeface="Montserrat" charset="0"/>
              </a:rPr>
              <a:t>đẩy</a:t>
            </a:r>
            <a:r>
              <a:rPr lang="en-US" sz="1800" spc="-125" dirty="0">
                <a:latin typeface="Montserrat" charset="0"/>
                <a:ea typeface="Montserrat" charset="0"/>
                <a:cs typeface="Montserrat" charset="0"/>
              </a:rPr>
              <a:t> </a:t>
            </a:r>
            <a:r>
              <a:rPr lang="en-US" sz="1800" spc="25" dirty="0">
                <a:latin typeface="Montserrat" charset="0"/>
                <a:ea typeface="Montserrat" charset="0"/>
                <a:cs typeface="Montserrat" charset="0"/>
              </a:rPr>
              <a:t>lợi</a:t>
            </a:r>
            <a:r>
              <a:rPr lang="en-US" sz="1800" spc="-125" dirty="0">
                <a:latin typeface="Montserrat" charset="0"/>
                <a:ea typeface="Montserrat" charset="0"/>
                <a:cs typeface="Montserrat" charset="0"/>
              </a:rPr>
              <a:t> </a:t>
            </a:r>
            <a:r>
              <a:rPr lang="en-US" sz="1800" spc="25" dirty="0">
                <a:latin typeface="Montserrat" charset="0"/>
                <a:ea typeface="Montserrat" charset="0"/>
                <a:cs typeface="Montserrat" charset="0"/>
              </a:rPr>
              <a:t>nhuận</a:t>
            </a:r>
            <a:r>
              <a:rPr lang="en-US" sz="1800" spc="-125" dirty="0">
                <a:latin typeface="Montserrat" charset="0"/>
                <a:ea typeface="Montserrat" charset="0"/>
                <a:cs typeface="Montserrat" charset="0"/>
              </a:rPr>
              <a:t> </a:t>
            </a:r>
            <a:r>
              <a:rPr lang="en-US" sz="1800" spc="15" dirty="0">
                <a:latin typeface="Montserrat" charset="0"/>
                <a:ea typeface="Montserrat" charset="0"/>
                <a:cs typeface="Montserrat" charset="0"/>
              </a:rPr>
              <a:t>đầu</a:t>
            </a:r>
            <a:r>
              <a:rPr lang="en-US" sz="1800" spc="-125" dirty="0">
                <a:latin typeface="Montserrat" charset="0"/>
                <a:ea typeface="Montserrat" charset="0"/>
                <a:cs typeface="Montserrat" charset="0"/>
              </a:rPr>
              <a:t> </a:t>
            </a:r>
            <a:r>
              <a:rPr lang="en-US" sz="1800" spc="5" dirty="0">
                <a:latin typeface="Montserrat" charset="0"/>
                <a:ea typeface="Montserrat" charset="0"/>
                <a:cs typeface="Montserrat" charset="0"/>
              </a:rPr>
              <a:t>tư.</a:t>
            </a:r>
          </a:p>
        </p:txBody>
      </p:sp>
      <p:pic>
        <p:nvPicPr>
          <p:cNvPr id="5" name="Picture 10">
            <a:extLst>
              <a:ext uri="{FF2B5EF4-FFF2-40B4-BE49-F238E27FC236}">
                <a16:creationId xmlns:a16="http://schemas.microsoft.com/office/drawing/2014/main" xmlns="" id="{FD0B80E7-AD1C-49B4-8FCC-6DE0353568A3}"/>
              </a:ext>
            </a:extLst>
          </p:cNvPr>
          <p:cNvPicPr>
            <a:picLocks noChangeAspect="1" noChangeArrowheads="1"/>
          </p:cNvPicPr>
          <p:nvPr/>
        </p:nvPicPr>
        <p:blipFill>
          <a:blip r:embed="rId3" cstate="email">
            <a:grayscl/>
          </a:blip>
          <a:srcRect/>
          <a:stretch>
            <a:fillRect/>
          </a:stretch>
        </p:blipFill>
        <p:spPr bwMode="auto">
          <a:xfrm>
            <a:off x="20393247" y="2015823"/>
            <a:ext cx="2679403" cy="3101679"/>
          </a:xfrm>
          <a:prstGeom prst="rect">
            <a:avLst/>
          </a:prstGeom>
          <a:ln>
            <a:noFill/>
          </a:ln>
          <a:effectLst>
            <a:softEdge rad="112500"/>
          </a:effectLst>
        </p:spPr>
      </p:pic>
      <p:sp>
        <p:nvSpPr>
          <p:cNvPr id="6" name="Rectangle 5"/>
          <p:cNvSpPr/>
          <p:nvPr/>
        </p:nvSpPr>
        <p:spPr>
          <a:xfrm>
            <a:off x="14027623" y="1875006"/>
            <a:ext cx="6009663" cy="3831818"/>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Vớ</a:t>
            </a:r>
            <a:r>
              <a:rPr lang="vi-VN" sz="1800" dirty="0">
                <a:latin typeface="Montserrat" charset="0"/>
                <a:ea typeface="Montserrat" charset="0"/>
                <a:cs typeface="Montserrat" charset="0"/>
              </a:rPr>
              <a:t>i hơn </a:t>
            </a:r>
            <a:r>
              <a:rPr lang="en-US" sz="1800" dirty="0">
                <a:latin typeface="Montserrat" charset="0"/>
                <a:ea typeface="Montserrat" charset="0"/>
                <a:cs typeface="Montserrat" charset="0"/>
              </a:rPr>
              <a:t>10</a:t>
            </a:r>
            <a:r>
              <a:rPr lang="vi-VN" sz="1800" dirty="0">
                <a:latin typeface="Montserrat" charset="0"/>
                <a:ea typeface="Montserrat" charset="0"/>
                <a:cs typeface="Montserrat" charset="0"/>
              </a:rPr>
              <a:t> năm</a:t>
            </a:r>
            <a:r>
              <a:rPr lang="en-US" sz="1800" dirty="0">
                <a:latin typeface="Montserrat" charset="0"/>
                <a:ea typeface="Montserrat" charset="0"/>
                <a:cs typeface="Montserrat" charset="0"/>
              </a:rPr>
              <a:t> làm việc</a:t>
            </a:r>
            <a:r>
              <a:rPr lang="vi-VN" sz="1800" dirty="0">
                <a:latin typeface="Montserrat" charset="0"/>
                <a:ea typeface="Montserrat" charset="0"/>
                <a:cs typeface="Montserrat" charset="0"/>
              </a:rPr>
              <a:t> trong </a:t>
            </a:r>
            <a:r>
              <a:rPr lang="en-US" sz="1800" dirty="0">
                <a:latin typeface="Montserrat" charset="0"/>
                <a:ea typeface="Montserrat" charset="0"/>
                <a:cs typeface="Montserrat" charset="0"/>
              </a:rPr>
              <a:t>ngành truyền thông &amp; quan hệ công chúng </a:t>
            </a:r>
            <a:r>
              <a:rPr lang="vi-VN" sz="1800" dirty="0">
                <a:latin typeface="Montserrat" charset="0"/>
                <a:ea typeface="Montserrat" charset="0"/>
                <a:cs typeface="Montserrat" charset="0"/>
              </a:rPr>
              <a:t>ở Việt Nam</a:t>
            </a:r>
            <a:r>
              <a:rPr lang="en-US" sz="1800" dirty="0">
                <a:latin typeface="Montserrat" charset="0"/>
                <a:ea typeface="Montserrat" charset="0"/>
                <a:cs typeface="Montserrat" charset="0"/>
              </a:rPr>
              <a:t>, </a:t>
            </a:r>
            <a:r>
              <a:rPr lang="vi-VN" sz="1800" dirty="0">
                <a:latin typeface="Montserrat" charset="0"/>
                <a:ea typeface="Montserrat" charset="0"/>
                <a:cs typeface="Montserrat" charset="0"/>
              </a:rPr>
              <a:t>Bà Phương gia nhập T&amp;A Việt Nam trong năm 2006 </a:t>
            </a:r>
            <a:r>
              <a:rPr lang="en-US" sz="1800" dirty="0">
                <a:latin typeface="Montserrat" charset="0"/>
                <a:ea typeface="Montserrat" charset="0"/>
                <a:cs typeface="Montserrat" charset="0"/>
              </a:rPr>
              <a:t>với chức vụ Group Account Manager</a:t>
            </a:r>
            <a:r>
              <a:rPr lang="vi-VN" sz="1800" dirty="0">
                <a:latin typeface="Montserrat" charset="0"/>
                <a:ea typeface="Montserrat" charset="0"/>
                <a:cs typeface="Montserrat" charset="0"/>
              </a:rPr>
              <a:t>, sau đó, bà được bổ nhiệm làm Phó Giám đốc phát triển kinh doanh cho T&amp;A Ogilvy. Năm 2009, bà được </a:t>
            </a:r>
            <a:r>
              <a:rPr lang="en-US" sz="1800" dirty="0">
                <a:latin typeface="Montserrat" charset="0"/>
                <a:ea typeface="Montserrat" charset="0"/>
                <a:cs typeface="Montserrat" charset="0"/>
              </a:rPr>
              <a:t>đề bạ</a:t>
            </a:r>
            <a:r>
              <a:rPr lang="vi-VN" sz="1800" dirty="0">
                <a:latin typeface="Montserrat" charset="0"/>
                <a:ea typeface="Montserrat" charset="0"/>
                <a:cs typeface="Montserrat" charset="0"/>
              </a:rPr>
              <a:t>t</a:t>
            </a:r>
            <a:r>
              <a:rPr lang="en-US" sz="1800" dirty="0">
                <a:latin typeface="Montserrat" charset="0"/>
                <a:ea typeface="Montserrat" charset="0"/>
                <a:cs typeface="Montserrat" charset="0"/>
              </a:rPr>
              <a:t> </a:t>
            </a:r>
            <a:r>
              <a:rPr lang="vi-VN" sz="1800" dirty="0">
                <a:latin typeface="Montserrat" charset="0"/>
                <a:ea typeface="Montserrat" charset="0"/>
                <a:cs typeface="Montserrat" charset="0"/>
              </a:rPr>
              <a:t>giám sát việc quản lý tổng thể của T&amp;A Ogilvy, cả về phát triển kinh doanh và phục vụ khách hàng. </a:t>
            </a:r>
          </a:p>
          <a:p>
            <a:pPr>
              <a:lnSpc>
                <a:spcPct val="150000"/>
              </a:lnSpc>
              <a:defRPr/>
            </a:pPr>
            <a:endParaRPr lang="en-US" sz="1800" dirty="0">
              <a:latin typeface="Montserrat" charset="0"/>
              <a:ea typeface="Montserrat" charset="0"/>
              <a:cs typeface="Montserrat" charset="0"/>
            </a:endParaRPr>
          </a:p>
        </p:txBody>
      </p:sp>
      <p:sp>
        <p:nvSpPr>
          <p:cNvPr id="7" name="Rectangle 6"/>
          <p:cNvSpPr/>
          <p:nvPr/>
        </p:nvSpPr>
        <p:spPr>
          <a:xfrm>
            <a:off x="14027623" y="1298839"/>
            <a:ext cx="3584636"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Bà </a:t>
            </a:r>
            <a:r>
              <a:rPr lang="en-US" altLang="zh-TW" sz="2000" b="1" dirty="0">
                <a:latin typeface="Montserrat" charset="0"/>
                <a:ea typeface="Montserrat" charset="0"/>
                <a:cs typeface="Montserrat" charset="0"/>
              </a:rPr>
              <a:t>Hoàng Chi Ph</a:t>
            </a:r>
            <a:r>
              <a:rPr lang="vi-VN" altLang="zh-TW" sz="2000" b="1" dirty="0">
                <a:latin typeface="Montserrat" charset="0"/>
                <a:ea typeface="Montserrat" charset="0"/>
                <a:cs typeface="Montserrat" charset="0"/>
              </a:rPr>
              <a:t>ư</a:t>
            </a:r>
            <a:r>
              <a:rPr lang="en-US" altLang="zh-TW" sz="2000" b="1" dirty="0">
                <a:latin typeface="Montserrat" charset="0"/>
                <a:ea typeface="Montserrat" charset="0"/>
                <a:cs typeface="Montserrat" charset="0"/>
              </a:rPr>
              <a:t>ơng</a:t>
            </a:r>
            <a:endParaRPr lang="en-US" sz="2000" b="1"/>
          </a:p>
        </p:txBody>
      </p:sp>
      <p:sp>
        <p:nvSpPr>
          <p:cNvPr id="8" name="Rectangle 7"/>
          <p:cNvSpPr/>
          <p:nvPr/>
        </p:nvSpPr>
        <p:spPr>
          <a:xfrm>
            <a:off x="14027622" y="5449443"/>
            <a:ext cx="9045027" cy="3000821"/>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Bà từng thực hiện các dự án bao </a:t>
            </a:r>
            <a:r>
              <a:rPr lang="vi-VN" altLang="zh-TW" sz="1800" dirty="0">
                <a:solidFill>
                  <a:prstClr val="black"/>
                </a:solidFill>
                <a:latin typeface="Montserrat" charset="0"/>
                <a:ea typeface="Montserrat" charset="0"/>
                <a:cs typeface="Montserrat" charset="0"/>
              </a:rPr>
              <a:t>gồm các khách hàng địa phương và khu vự</a:t>
            </a:r>
            <a:r>
              <a:rPr lang="en-US" altLang="zh-TW" sz="1800" dirty="0">
                <a:solidFill>
                  <a:prstClr val="black"/>
                </a:solidFill>
                <a:latin typeface="Montserrat" charset="0"/>
                <a:ea typeface="Montserrat" charset="0"/>
                <a:cs typeface="Montserrat" charset="0"/>
              </a:rPr>
              <a:t>c</a:t>
            </a:r>
            <a:r>
              <a:rPr lang="vi-VN" altLang="zh-TW" sz="1800" dirty="0">
                <a:solidFill>
                  <a:prstClr val="black"/>
                </a:solidFill>
                <a:latin typeface="Montserrat" charset="0"/>
                <a:ea typeface="Montserrat" charset="0"/>
                <a:cs typeface="Montserrat" charset="0"/>
              </a:rPr>
              <a:t>, trong đó có AON, Dell, Ford, Kimberly Clark, Tiger Beer, Unilever, UPS... </a:t>
            </a:r>
            <a:endParaRPr lang="en-US" altLang="zh-TW" sz="1800" dirty="0">
              <a:solidFill>
                <a:prstClr val="black"/>
              </a:solidFill>
              <a:latin typeface="Montserrat" charset="0"/>
              <a:ea typeface="Montserrat" charset="0"/>
              <a:cs typeface="Montserrat" charset="0"/>
            </a:endParaRPr>
          </a:p>
          <a:p>
            <a:pPr lvl="0">
              <a:lnSpc>
                <a:spcPct val="150000"/>
              </a:lnSpc>
              <a:defRPr/>
            </a:pPr>
            <a:endParaRPr lang="en-US" altLang="zh-TW" sz="1800" dirty="0">
              <a:solidFill>
                <a:prstClr val="black"/>
              </a:solidFill>
              <a:latin typeface="Montserrat" charset="0"/>
              <a:ea typeface="Montserrat" charset="0"/>
              <a:cs typeface="Montserrat" charset="0"/>
            </a:endParaRPr>
          </a:p>
          <a:p>
            <a:pPr lvl="0">
              <a:lnSpc>
                <a:spcPct val="150000"/>
              </a:lnSpc>
              <a:defRPr/>
            </a:pPr>
            <a:r>
              <a:rPr lang="en-US" altLang="zh-TW" sz="1800" dirty="0">
                <a:solidFill>
                  <a:prstClr val="black"/>
                </a:solidFill>
                <a:latin typeface="Montserrat" charset="0"/>
                <a:ea typeface="Montserrat" charset="0"/>
                <a:cs typeface="Montserrat" charset="0"/>
              </a:rPr>
              <a:t>Hiện nay, Bà Hoàng Chi Ph</a:t>
            </a:r>
            <a:r>
              <a:rPr lang="vi-VN" altLang="zh-TW" sz="1800" dirty="0">
                <a:solidFill>
                  <a:prstClr val="black"/>
                </a:solidFill>
                <a:latin typeface="Montserrat" charset="0"/>
                <a:ea typeface="Montserrat" charset="0"/>
                <a:cs typeface="Montserrat" charset="0"/>
              </a:rPr>
              <a:t>ư</a:t>
            </a:r>
            <a:r>
              <a:rPr lang="en-US" altLang="zh-TW" sz="1800" dirty="0">
                <a:solidFill>
                  <a:prstClr val="black"/>
                </a:solidFill>
                <a:latin typeface="Montserrat" charset="0"/>
                <a:ea typeface="Montserrat" charset="0"/>
                <a:cs typeface="Montserrat" charset="0"/>
              </a:rPr>
              <a:t>ơng là giám đốc điều hành công ty TNHH t</a:t>
            </a:r>
            <a:r>
              <a:rPr lang="vi-VN" altLang="zh-TW" sz="1800" dirty="0">
                <a:solidFill>
                  <a:prstClr val="black"/>
                </a:solidFill>
                <a:latin typeface="Montserrat" charset="0"/>
                <a:ea typeface="Montserrat" charset="0"/>
                <a:cs typeface="Montserrat" charset="0"/>
              </a:rPr>
              <a:t>ư</a:t>
            </a:r>
            <a:r>
              <a:rPr lang="en-US" altLang="zh-TW" sz="1800" dirty="0">
                <a:solidFill>
                  <a:prstClr val="black"/>
                </a:solidFill>
                <a:latin typeface="Montserrat" charset="0"/>
                <a:ea typeface="Montserrat" charset="0"/>
                <a:cs typeface="Montserrat" charset="0"/>
              </a:rPr>
              <a:t> vấn truyền thông MVV SnP thuộc MVV Group. Bà trực tiếp điều hành các dự án cho MobiFone, MbLand, Inax, Prime, GE Việt Nam, AIA, Tupper ware, Iflix, Bảo Việt, Vietlott…</a:t>
            </a:r>
            <a:r>
              <a:rPr lang="vi-VN" altLang="zh-TW" sz="1800" dirty="0">
                <a:solidFill>
                  <a:prstClr val="black"/>
                </a:solidFill>
                <a:latin typeface="Montserrat" charset="0"/>
                <a:ea typeface="Montserrat" charset="0"/>
                <a:cs typeface="Montserrat" charset="0"/>
              </a:rPr>
              <a:t> </a:t>
            </a:r>
            <a:endParaRPr lang="en-US" sz="1800">
              <a:solidFill>
                <a:prstClr val="black"/>
              </a:solidFill>
              <a:latin typeface="Montserrat" charset="0"/>
              <a:ea typeface="Montserrat" charset="0"/>
              <a:cs typeface="Montserrat" charset="0"/>
            </a:endParaRPr>
          </a:p>
        </p:txBody>
      </p:sp>
      <p:sp>
        <p:nvSpPr>
          <p:cNvPr id="9" name="Rectangle 8"/>
          <p:cNvSpPr/>
          <p:nvPr/>
        </p:nvSpPr>
        <p:spPr>
          <a:xfrm>
            <a:off x="1033290" y="9141309"/>
            <a:ext cx="1837362"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a:t>
            </a:r>
            <a:r>
              <a:rPr lang="en-US" altLang="zh-TW" sz="2000" b="1" dirty="0">
                <a:latin typeface="Montserrat" charset="0"/>
                <a:ea typeface="Montserrat" charset="0"/>
                <a:cs typeface="Montserrat" charset="0"/>
              </a:rPr>
              <a:t>MVV SnP</a:t>
            </a:r>
          </a:p>
        </p:txBody>
      </p:sp>
      <p:sp>
        <p:nvSpPr>
          <p:cNvPr id="10" name="Rectangle 9"/>
          <p:cNvSpPr/>
          <p:nvPr/>
        </p:nvSpPr>
        <p:spPr>
          <a:xfrm>
            <a:off x="14027621" y="9830954"/>
            <a:ext cx="9045027" cy="3000821"/>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www.</a:t>
            </a:r>
            <a:r>
              <a:rPr lang="en-US" sz="1800" spc="5" dirty="0">
                <a:solidFill>
                  <a:prstClr val="black"/>
                </a:solidFill>
                <a:latin typeface="Montserrat" charset="0"/>
                <a:ea typeface="Montserrat" charset="0"/>
                <a:cs typeface="Montserrat" charset="0"/>
              </a:rPr>
              <a:t>mvvsnp.com.vn</a:t>
            </a:r>
          </a:p>
          <a:p>
            <a:pPr marL="12700" marR="5080" lvl="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contact@mvvsnp.com.vn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en-US" sz="1800" spc="5" dirty="0">
                <a:solidFill>
                  <a:prstClr val="black"/>
                </a:solidFill>
                <a:latin typeface="Montserrat" charset="0"/>
                <a:ea typeface="Montserrat" charset="0"/>
                <a:cs typeface="Montserrat" charset="0"/>
              </a:rPr>
              <a:t>024.7304.8488</a:t>
            </a:r>
          </a:p>
          <a:p>
            <a:pPr marL="12700" marR="5080" lvl="0">
              <a:lnSpc>
                <a:spcPct val="150000"/>
              </a:lnSpc>
            </a:pPr>
            <a:r>
              <a:rPr lang="vi-VN" sz="1800" spc="5" dirty="0">
                <a:solidFill>
                  <a:prstClr val="black"/>
                </a:solidFill>
                <a:latin typeface="Montserrat" charset="0"/>
                <a:ea typeface="Montserrat" charset="0"/>
                <a:cs typeface="Montserrat" charset="0"/>
              </a:rPr>
              <a:t>Address:</a:t>
            </a:r>
          </a:p>
          <a:p>
            <a:pPr marL="12700" marR="5080" lvl="0">
              <a:lnSpc>
                <a:spcPct val="150000"/>
              </a:lnSpc>
            </a:pPr>
            <a:r>
              <a:rPr lang="en-US" sz="1800" spc="5" dirty="0">
                <a:solidFill>
                  <a:prstClr val="black"/>
                </a:solidFill>
                <a:latin typeface="Montserrat" charset="0"/>
                <a:ea typeface="Montserrat" charset="0"/>
                <a:cs typeface="Montserrat" charset="0"/>
              </a:rPr>
              <a:t>Hanoi - 8th Floor, 22 Mai Anh Tuan St, Dong Da Dist</a:t>
            </a:r>
            <a:br>
              <a:rPr lang="en-US" sz="1800" spc="5" dirty="0">
                <a:solidFill>
                  <a:prstClr val="black"/>
                </a:solidFill>
                <a:latin typeface="Montserrat" charset="0"/>
                <a:ea typeface="Montserrat" charset="0"/>
                <a:cs typeface="Montserrat" charset="0"/>
              </a:rPr>
            </a:br>
            <a:r>
              <a:rPr lang="en-US" sz="1800" spc="5" dirty="0">
                <a:solidFill>
                  <a:prstClr val="black"/>
                </a:solidFill>
                <a:latin typeface="Montserrat" charset="0"/>
                <a:ea typeface="Montserrat" charset="0"/>
                <a:cs typeface="Montserrat" charset="0"/>
              </a:rPr>
              <a:t>Ho Chi Minh City - 10th Floor, 151 Vo Thi Sau St, Ward 6, Dist.3</a:t>
            </a:r>
          </a:p>
          <a:p>
            <a:pPr marL="12700" marR="5080" lvl="0" algn="just">
              <a:lnSpc>
                <a:spcPct val="150000"/>
              </a:lnSpc>
            </a:pPr>
            <a:endParaRPr lang="en-US" sz="1800" dirty="0">
              <a:solidFill>
                <a:prstClr val="black"/>
              </a:solidFill>
              <a:latin typeface="Montserrat" charset="0"/>
              <a:ea typeface="Montserrat" charset="0"/>
              <a:cs typeface="Montserrat" charset="0"/>
            </a:endParaRPr>
          </a:p>
        </p:txBody>
      </p:sp>
      <p:sp>
        <p:nvSpPr>
          <p:cNvPr id="11" name="Rectangle 10"/>
          <p:cNvSpPr/>
          <p:nvPr/>
        </p:nvSpPr>
        <p:spPr>
          <a:xfrm>
            <a:off x="14027621" y="9141309"/>
            <a:ext cx="2531462" cy="400110"/>
          </a:xfrm>
          <a:prstGeom prst="rect">
            <a:avLst/>
          </a:prstGeom>
          <a:noFill/>
        </p:spPr>
        <p:txBody>
          <a:bodyPr wrap="none">
            <a:spAutoFit/>
          </a:bodyPr>
          <a:lstStyle/>
          <a:p>
            <a:r>
              <a:rPr lang="vi-VN" altLang="zh-TW" sz="2000" b="1" dirty="0">
                <a:latin typeface="Montserrat" charset="0"/>
                <a:ea typeface="Montserrat" charset="0"/>
                <a:cs typeface="Montserrat" charset="0"/>
              </a:rPr>
              <a:t>Thông tin liên hệ:</a:t>
            </a:r>
            <a:endParaRPr lang="en-US" sz="2000" b="1"/>
          </a:p>
        </p:txBody>
      </p:sp>
    </p:spTree>
    <p:extLst>
      <p:ext uri="{BB962C8B-B14F-4D97-AF65-F5344CB8AC3E}">
        <p14:creationId xmlns:p14="http://schemas.microsoft.com/office/powerpoint/2010/main" val="117548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3290" y="6255097"/>
            <a:ext cx="11452418" cy="3831818"/>
          </a:xfrm>
          <a:prstGeom prst="rect">
            <a:avLst/>
          </a:prstGeom>
        </p:spPr>
        <p:txBody>
          <a:bodyPr wrap="square">
            <a:spAutoFit/>
          </a:bodyPr>
          <a:lstStyle/>
          <a:p>
            <a:pPr marL="12700" marR="5080" algn="just">
              <a:lnSpc>
                <a:spcPct val="150000"/>
              </a:lnSpc>
            </a:pPr>
            <a:r>
              <a:rPr lang="vi-VN" sz="1800" spc="10" dirty="0" err="1">
                <a:latin typeface="Montserrat" charset="0"/>
                <a:ea typeface="Montserrat" charset="0"/>
                <a:cs typeface="Montserrat" charset="0"/>
              </a:rPr>
              <a:t>Tiền thân là đơn vị </a:t>
            </a:r>
            <a:r>
              <a:rPr lang="en-US" sz="1800" spc="10" dirty="0" err="1">
                <a:latin typeface="Montserrat" charset="0"/>
                <a:ea typeface="Montserrat" charset="0"/>
                <a:cs typeface="Montserrat" charset="0"/>
              </a:rPr>
              <a:t>sáng tạo </a:t>
            </a:r>
            <a:r>
              <a:rPr lang="vi-VN" sz="1800" spc="10" dirty="0" err="1">
                <a:latin typeface="Montserrat" charset="0"/>
                <a:ea typeface="Montserrat" charset="0"/>
                <a:cs typeface="Montserrat" charset="0"/>
              </a:rPr>
              <a:t>nội dung</a:t>
            </a:r>
            <a:r>
              <a:rPr lang="en-US" sz="1800" spc="10" dirty="0" err="1">
                <a:latin typeface="Montserrat" charset="0"/>
                <a:ea typeface="Montserrat" charset="0"/>
                <a:cs typeface="Montserrat" charset="0"/>
              </a:rPr>
              <a:t> trong T&amp;A Communications, Blue Productions đã được </a:t>
            </a:r>
            <a:r>
              <a:rPr lang="vi-VN" sz="1800" spc="10" dirty="0" err="1">
                <a:latin typeface="Montserrat" charset="0"/>
                <a:ea typeface="Montserrat" charset="0"/>
                <a:cs typeface="Montserrat" charset="0"/>
              </a:rPr>
              <a:t>chuyển đổi thành </a:t>
            </a:r>
            <a:r>
              <a:rPr lang="en-US" sz="1800" spc="10" dirty="0" err="1">
                <a:latin typeface="Montserrat" charset="0"/>
                <a:ea typeface="Montserrat" charset="0"/>
                <a:cs typeface="Montserrat" charset="0"/>
              </a:rPr>
              <a:t>một Công ty sản xuất </a:t>
            </a:r>
            <a:r>
              <a:rPr lang="vi-VN" sz="1800" spc="10" dirty="0" err="1">
                <a:latin typeface="Montserrat" charset="0"/>
                <a:ea typeface="Montserrat" charset="0"/>
                <a:cs typeface="Montserrat" charset="0"/>
              </a:rPr>
              <a:t>riêng biệt </a:t>
            </a:r>
            <a:r>
              <a:rPr lang="en-US" sz="1800" spc="10" dirty="0" err="1">
                <a:latin typeface="Montserrat" charset="0"/>
                <a:ea typeface="Montserrat" charset="0"/>
                <a:cs typeface="Montserrat" charset="0"/>
              </a:rPr>
              <a:t>vào năm 2005 bởi </a:t>
            </a:r>
            <a:r>
              <a:rPr lang="vi-VN" sz="1800" spc="10" dirty="0" err="1">
                <a:latin typeface="Montserrat" charset="0"/>
                <a:ea typeface="Montserrat" charset="0"/>
                <a:cs typeface="Montserrat" charset="0"/>
              </a:rPr>
              <a:t>Ông</a:t>
            </a:r>
            <a:r>
              <a:rPr lang="en-US" sz="1800" spc="10" dirty="0" err="1">
                <a:latin typeface="Montserrat" charset="0"/>
                <a:ea typeface="Montserrat" charset="0"/>
                <a:cs typeface="Montserrat" charset="0"/>
              </a:rPr>
              <a:t> Nguyễn Thanh Sơn. Sau đó, ban lãnh đạo công ty </a:t>
            </a:r>
            <a:r>
              <a:rPr lang="vi-VN" sz="1800" spc="10" dirty="0" err="1">
                <a:latin typeface="Montserrat" charset="0"/>
                <a:ea typeface="Montserrat" charset="0"/>
                <a:cs typeface="Montserrat" charset="0"/>
              </a:rPr>
              <a:t>nhận </a:t>
            </a:r>
            <a:r>
              <a:rPr lang="en-US" sz="1800" spc="10" dirty="0" err="1">
                <a:latin typeface="Montserrat" charset="0"/>
                <a:ea typeface="Montserrat" charset="0"/>
                <a:cs typeface="Montserrat" charset="0"/>
              </a:rPr>
              <a:t>được</a:t>
            </a:r>
            <a:r>
              <a:rPr lang="vi-VN" sz="1800" spc="10" dirty="0" err="1">
                <a:latin typeface="Montserrat" charset="0"/>
                <a:ea typeface="Montserrat" charset="0"/>
                <a:cs typeface="Montserrat" charset="0"/>
              </a:rPr>
              <a:t> hỗ trợ </a:t>
            </a:r>
            <a:r>
              <a:rPr lang="en-US" sz="1800" spc="10" dirty="0" err="1">
                <a:latin typeface="Montserrat" charset="0"/>
                <a:ea typeface="Montserrat" charset="0"/>
                <a:cs typeface="Montserrat" charset="0"/>
              </a:rPr>
              <a:t>bởi một nhóm các giám đốc và nhà sản xuất năng động và nổi tiếng, đưa Blue Productions trở thành một trong những công ty sản xuất sáng tạo </a:t>
            </a:r>
            <a:r>
              <a:rPr lang="vi-VN" sz="1800" spc="10" dirty="0" err="1">
                <a:latin typeface="Montserrat" charset="0"/>
                <a:ea typeface="Montserrat" charset="0"/>
                <a:cs typeface="Montserrat" charset="0"/>
              </a:rPr>
              <a:t>hàng đầu</a:t>
            </a:r>
            <a:r>
              <a:rPr lang="en-US" sz="1800" spc="10" dirty="0" err="1">
                <a:latin typeface="Montserrat" charset="0"/>
                <a:ea typeface="Montserrat" charset="0"/>
                <a:cs typeface="Montserrat" charset="0"/>
              </a:rPr>
              <a:t> nhất tại Việt Nam.</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en-US" sz="1800" spc="5" dirty="0">
                <a:latin typeface="Montserrat" charset="0"/>
                <a:ea typeface="Montserrat" charset="0"/>
                <a:cs typeface="Montserrat" charset="0"/>
              </a:rPr>
              <a:t>Chúng tôi chuyên tư vấn,cung cấp các dịch vụ, xây dựng các ý tưởng, sáng tạo trong lĩnh vực điện ảnh và truyền thông dựa trên nền tảng đa phương tiện  </a:t>
            </a:r>
          </a:p>
          <a:p>
            <a:pPr marL="12700" marR="5080" algn="just">
              <a:lnSpc>
                <a:spcPct val="150000"/>
              </a:lnSpc>
            </a:pPr>
            <a:endParaRPr lang="en-US" sz="1800" spc="5" dirty="0">
              <a:latin typeface="Montserrat" charset="0"/>
              <a:ea typeface="Montserrat" charset="0"/>
              <a:cs typeface="Montserrat" charset="0"/>
            </a:endParaRPr>
          </a:p>
        </p:txBody>
      </p:sp>
      <p:sp>
        <p:nvSpPr>
          <p:cNvPr id="9" name="Rectangle 8"/>
          <p:cNvSpPr/>
          <p:nvPr/>
        </p:nvSpPr>
        <p:spPr>
          <a:xfrm>
            <a:off x="1033290" y="5724915"/>
            <a:ext cx="2937022"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Blue Productions</a:t>
            </a:r>
            <a:endParaRPr lang="en-US" altLang="zh-TW" sz="2000" b="1" dirty="0">
              <a:latin typeface="Montserrat" charset="0"/>
              <a:ea typeface="Montserrat" charset="0"/>
              <a:cs typeface="Montserrat" charset="0"/>
            </a:endParaRPr>
          </a:p>
        </p:txBody>
      </p:sp>
      <p:sp>
        <p:nvSpPr>
          <p:cNvPr id="10" name="Rectangle 9"/>
          <p:cNvSpPr/>
          <p:nvPr/>
        </p:nvSpPr>
        <p:spPr>
          <a:xfrm>
            <a:off x="1033290" y="10826901"/>
            <a:ext cx="11452418" cy="2585323"/>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www.bluevietnam.vn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info@bluevietnam.vn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+84).48.3822.0814 </a:t>
            </a:r>
            <a:r>
              <a:rPr lang="mr-IN" sz="1800" spc="5" dirty="0">
                <a:solidFill>
                  <a:prstClr val="black"/>
                </a:solidFill>
                <a:latin typeface="Montserrat" charset="0"/>
                <a:ea typeface="Montserrat" charset="0"/>
                <a:cs typeface="Montserrat" charset="0"/>
              </a:rPr>
              <a:t>–</a:t>
            </a:r>
            <a:r>
              <a:rPr lang="is-IS" sz="1800" spc="5" dirty="0">
                <a:solidFill>
                  <a:prstClr val="black"/>
                </a:solidFill>
                <a:latin typeface="Montserrat" charset="0"/>
                <a:ea typeface="Montserrat" charset="0"/>
                <a:cs typeface="Montserrat" charset="0"/>
              </a:rPr>
              <a:t> (</a:t>
            </a:r>
            <a:r>
              <a:rPr lang="cs-CZ" sz="1800" spc="5" dirty="0">
                <a:solidFill>
                  <a:prstClr val="black"/>
                </a:solidFill>
                <a:latin typeface="Montserrat" charset="0"/>
                <a:ea typeface="Montserrat" charset="0"/>
                <a:cs typeface="Montserrat" charset="0"/>
              </a:rPr>
              <a:t>+84).44.2220.6008</a:t>
            </a:r>
            <a:endParaRPr lang="is-IS" sz="1800" spc="5" dirty="0">
              <a:solidFill>
                <a:prstClr val="black"/>
              </a:solidFill>
              <a:latin typeface="Montserrat" charset="0"/>
              <a:ea typeface="Montserrat" charset="0"/>
              <a:cs typeface="Montserrat" charset="0"/>
            </a:endParaRPr>
          </a:p>
          <a:p>
            <a:pPr marL="12700" marR="5080">
              <a:lnSpc>
                <a:spcPct val="150000"/>
              </a:lnSpc>
            </a:pPr>
            <a:r>
              <a:rPr lang="vi-VN" sz="1800" spc="5" dirty="0">
                <a:solidFill>
                  <a:prstClr val="black"/>
                </a:solidFill>
                <a:latin typeface="Montserrat" charset="0"/>
                <a:ea typeface="Montserrat" charset="0"/>
                <a:cs typeface="Montserrat" charset="0"/>
              </a:rPr>
              <a:t>Address:</a:t>
            </a:r>
          </a:p>
          <a:p>
            <a:pPr marL="12700" marR="5080">
              <a:lnSpc>
                <a:spcPct val="150000"/>
              </a:lnSpc>
            </a:pPr>
            <a:r>
              <a:rPr lang="en-US" sz="1800" spc="5" dirty="0">
                <a:solidFill>
                  <a:prstClr val="black"/>
                </a:solidFill>
                <a:latin typeface="Montserrat" charset="0"/>
                <a:ea typeface="Montserrat" charset="0"/>
                <a:cs typeface="Montserrat" charset="0"/>
              </a:rPr>
              <a:t>Hanoi - The 3rd Floor, BIDV Building, 194 Tran Quang Khai Street</a:t>
            </a:r>
          </a:p>
          <a:p>
            <a:pPr marL="12700" marR="5080">
              <a:lnSpc>
                <a:spcPct val="150000"/>
              </a:lnSpc>
            </a:pPr>
            <a:r>
              <a:rPr lang="en-US" sz="1800" spc="5" dirty="0">
                <a:solidFill>
                  <a:prstClr val="black"/>
                </a:solidFill>
                <a:latin typeface="Montserrat" charset="0"/>
                <a:ea typeface="Montserrat" charset="0"/>
                <a:cs typeface="Montserrat" charset="0"/>
              </a:rPr>
              <a:t>Ho Chi Minh City - 25/95 Nguyen Binh Khiem Street, Ben Nghe Ward, District 1</a:t>
            </a:r>
            <a:endParaRPr lang="en-US" sz="1800" dirty="0">
              <a:solidFill>
                <a:prstClr val="black"/>
              </a:solidFill>
              <a:latin typeface="Montserrat" charset="0"/>
              <a:ea typeface="Montserrat" charset="0"/>
              <a:cs typeface="Montserrat" charset="0"/>
            </a:endParaRPr>
          </a:p>
        </p:txBody>
      </p:sp>
      <p:sp>
        <p:nvSpPr>
          <p:cNvPr id="11" name="Rectangle 10"/>
          <p:cNvSpPr/>
          <p:nvPr/>
        </p:nvSpPr>
        <p:spPr>
          <a:xfrm>
            <a:off x="1033290" y="10216987"/>
            <a:ext cx="2531462" cy="400110"/>
          </a:xfrm>
          <a:prstGeom prst="rect">
            <a:avLst/>
          </a:prstGeom>
          <a:noFill/>
        </p:spPr>
        <p:txBody>
          <a:bodyPr wrap="none">
            <a:spAutoFit/>
          </a:bodyPr>
          <a:lstStyle/>
          <a:p>
            <a:r>
              <a:rPr lang="vi-VN" altLang="zh-TW" sz="2000" b="1" dirty="0">
                <a:latin typeface="Montserrat" charset="0"/>
                <a:ea typeface="Montserrat" charset="0"/>
                <a:cs typeface="Montserrat" charset="0"/>
              </a:rPr>
              <a:t>Thông tin liên hệ:</a:t>
            </a:r>
            <a:endParaRPr lang="en-US" sz="2000" b="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90" y="894276"/>
            <a:ext cx="11452418" cy="4356898"/>
          </a:xfrm>
          <a:prstGeom prst="rect">
            <a:avLst/>
          </a:prstGeom>
        </p:spPr>
      </p:pic>
    </p:spTree>
    <p:extLst>
      <p:ext uri="{BB962C8B-B14F-4D97-AF65-F5344CB8AC3E}">
        <p14:creationId xmlns:p14="http://schemas.microsoft.com/office/powerpoint/2010/main" val="2112142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1109" y="8778992"/>
            <a:ext cx="11452418" cy="3831818"/>
          </a:xfrm>
          <a:prstGeom prst="rect">
            <a:avLst/>
          </a:prstGeom>
        </p:spPr>
        <p:txBody>
          <a:bodyPr wrap="square">
            <a:spAutoFit/>
          </a:bodyPr>
          <a:lstStyle/>
          <a:p>
            <a:pPr marL="12700" marR="5080" algn="just">
              <a:lnSpc>
                <a:spcPct val="150000"/>
              </a:lnSpc>
            </a:pPr>
            <a:r>
              <a:rPr lang="en-US" sz="1800" spc="10" dirty="0" err="1">
                <a:latin typeface="Montserrat" charset="0"/>
                <a:ea typeface="Montserrat" charset="0"/>
                <a:cs typeface="Montserrat" charset="0"/>
              </a:rPr>
              <a:t>Bond Packaging là công ty đi tiên  phong trong việc biến các thiết kế  bao bì trở thành công cụ truyền  thông thị giác và marketing.</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en-US" sz="1800" spc="10" dirty="0" err="1">
                <a:latin typeface="Montserrat" charset="0"/>
                <a:ea typeface="Montserrat" charset="0"/>
                <a:cs typeface="Montserrat" charset="0"/>
              </a:rPr>
              <a:t>Chúng tôi kết đôi sự sáng tạo với  nghiên cứu thị trường, liên kết ý  tưởng với sự thấu hiểu khách  hàng để tạo nên các thiết kế và  giải pháp bao bì giúp khách hàng bán được nhiều sản phẩm hơn. Chúng tôi không chỉ đam mê thiết  kế mà còn là chuyên gia về chất  liệu và kết cấu của bao bì, đồ họa  và nhiếp ảnh. Bond đồng thời  cung cấp các ý tưởng sáng tạo và  giải pháp cho rất nhiều công cụ marketing, bao gồm: POSM, trưng  bày sản phẩm và sự kiện thương  mại</a:t>
            </a:r>
            <a:r>
              <a:rPr lang="mr-IN" sz="1800" spc="10" dirty="0" err="1">
                <a:latin typeface="Montserrat" charset="0"/>
                <a:ea typeface="Montserrat" charset="0"/>
                <a:cs typeface="Montserrat" charset="0"/>
              </a:rPr>
              <a:t>…</a:t>
            </a:r>
            <a:endParaRPr lang="en-US" sz="1800" spc="10" dirty="0" err="1">
              <a:latin typeface="Montserrat" charset="0"/>
              <a:ea typeface="Montserrat" charset="0"/>
              <a:cs typeface="Montserrat" charset="0"/>
            </a:endParaRPr>
          </a:p>
          <a:p>
            <a:pPr marL="12700" marR="5080" algn="just">
              <a:lnSpc>
                <a:spcPct val="150000"/>
              </a:lnSpc>
            </a:pPr>
            <a:endParaRPr lang="en-US" sz="1800" spc="10" dirty="0" err="1">
              <a:latin typeface="Montserrat" charset="0"/>
              <a:ea typeface="Montserrat" charset="0"/>
              <a:cs typeface="Montserrat" charset="0"/>
            </a:endParaRPr>
          </a:p>
        </p:txBody>
      </p:sp>
      <p:sp>
        <p:nvSpPr>
          <p:cNvPr id="6" name="Rectangle 5"/>
          <p:cNvSpPr/>
          <p:nvPr/>
        </p:nvSpPr>
        <p:spPr>
          <a:xfrm>
            <a:off x="14027623" y="1875006"/>
            <a:ext cx="6009663" cy="3831818"/>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Ông Nguyên là nhà giám đốc sáng tạo với tư duy chiến  lược và kỹ năng chăm sóc khách hàng xuất sắc. Ông tốt  nghiệp Đại học London chuyên ngành Kinh Tế tại Singa-  pore. Trước khi thành lập Bond Packaging, ông từng giữ  vị trí lãnh đạo bộ phận Tiếp thị thương mại và Phát triển  sản phẩm cho các nhãn hiệu FMCG hàng đầu như  Maison Gateaux, Alligator vodka...</a:t>
            </a:r>
          </a:p>
          <a:p>
            <a:pPr>
              <a:lnSpc>
                <a:spcPct val="150000"/>
              </a:lnSpc>
              <a:defRPr/>
            </a:pPr>
            <a:endParaRPr lang="en-US" sz="1800" dirty="0">
              <a:latin typeface="Montserrat" charset="0"/>
              <a:ea typeface="Montserrat" charset="0"/>
              <a:cs typeface="Montserrat" charset="0"/>
            </a:endParaRPr>
          </a:p>
        </p:txBody>
      </p:sp>
      <p:sp>
        <p:nvSpPr>
          <p:cNvPr id="7" name="Rectangle 6"/>
          <p:cNvSpPr/>
          <p:nvPr/>
        </p:nvSpPr>
        <p:spPr>
          <a:xfrm>
            <a:off x="14027623" y="1298839"/>
            <a:ext cx="4338047"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Ông Nguyễn Thạch Nguyên</a:t>
            </a:r>
            <a:endParaRPr lang="en-US" sz="2000" b="1"/>
          </a:p>
        </p:txBody>
      </p:sp>
      <p:sp>
        <p:nvSpPr>
          <p:cNvPr id="8" name="Rectangle 7"/>
          <p:cNvSpPr/>
          <p:nvPr/>
        </p:nvSpPr>
        <p:spPr>
          <a:xfrm>
            <a:off x="14027621" y="5515969"/>
            <a:ext cx="9045027" cy="1338828"/>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Thông qua hành trình của mình, ông đã có dịp gặp gỡ và  làm việc cùng các chuyên gia xuất sắc hàng đầu trong  lĩnh vực, những người đã truyền cho ông kinh nghiệm và  cảm hứng thành lập Bond Packaging hiện nay.</a:t>
            </a:r>
          </a:p>
        </p:txBody>
      </p:sp>
      <p:sp>
        <p:nvSpPr>
          <p:cNvPr id="9" name="Rectangle 8"/>
          <p:cNvSpPr/>
          <p:nvPr/>
        </p:nvSpPr>
        <p:spPr>
          <a:xfrm>
            <a:off x="1241109" y="8043180"/>
            <a:ext cx="2635658"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BOND Creative</a:t>
            </a:r>
            <a:endParaRPr lang="en-US" altLang="zh-TW" sz="2000" b="1" dirty="0">
              <a:latin typeface="Montserrat" charset="0"/>
              <a:ea typeface="Montserrat" charset="0"/>
              <a:cs typeface="Montserrat" charset="0"/>
            </a:endParaRPr>
          </a:p>
        </p:txBody>
      </p:sp>
      <p:sp>
        <p:nvSpPr>
          <p:cNvPr id="10" name="Rectangle 9"/>
          <p:cNvSpPr/>
          <p:nvPr/>
        </p:nvSpPr>
        <p:spPr>
          <a:xfrm>
            <a:off x="14027620" y="8790951"/>
            <a:ext cx="9045027" cy="2169825"/>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www.bond.com.vn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contact@bond.com.vn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(+84).932.270.077 - (+84).432.232.777</a:t>
            </a:r>
            <a:endParaRPr lang="en-US" sz="1800" spc="5" dirty="0">
              <a:solidFill>
                <a:prstClr val="black"/>
              </a:solidFill>
              <a:latin typeface="Montserrat" charset="0"/>
              <a:ea typeface="Montserrat" charset="0"/>
              <a:cs typeface="Montserrat" charset="0"/>
            </a:endParaRPr>
          </a:p>
          <a:p>
            <a:pPr marL="12700" marR="508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9 Floor, Prima building, 22 Mai Anh Tuan, Dong Da, Ha Noi</a:t>
            </a:r>
          </a:p>
          <a:p>
            <a:pPr marL="12700" marR="5080">
              <a:lnSpc>
                <a:spcPct val="150000"/>
              </a:lnSpc>
            </a:pPr>
            <a:endParaRPr lang="vi-VN" sz="1800" spc="5" dirty="0">
              <a:solidFill>
                <a:prstClr val="black"/>
              </a:solidFill>
              <a:latin typeface="Montserrat" charset="0"/>
              <a:ea typeface="Montserrat" charset="0"/>
              <a:cs typeface="Montserrat" charset="0"/>
            </a:endParaRPr>
          </a:p>
        </p:txBody>
      </p:sp>
      <p:sp>
        <p:nvSpPr>
          <p:cNvPr id="11" name="Rectangle 10"/>
          <p:cNvSpPr/>
          <p:nvPr/>
        </p:nvSpPr>
        <p:spPr>
          <a:xfrm>
            <a:off x="14027620" y="8043180"/>
            <a:ext cx="2531462" cy="400110"/>
          </a:xfrm>
          <a:prstGeom prst="rect">
            <a:avLst/>
          </a:prstGeom>
          <a:noFill/>
        </p:spPr>
        <p:txBody>
          <a:bodyPr wrap="none">
            <a:spAutoFit/>
          </a:bodyPr>
          <a:lstStyle/>
          <a:p>
            <a:r>
              <a:rPr lang="vi-VN" altLang="zh-TW" sz="2000" b="1" dirty="0">
                <a:latin typeface="Montserrat" charset="0"/>
                <a:ea typeface="Montserrat" charset="0"/>
                <a:cs typeface="Montserrat" charset="0"/>
              </a:rPr>
              <a:t>Thông tin liên hệ:</a:t>
            </a:r>
            <a:endParaRPr lang="en-US" sz="2000" b="1"/>
          </a:p>
        </p:txBody>
      </p:sp>
      <p:pic>
        <p:nvPicPr>
          <p:cNvPr id="12" name="Picture 11">
            <a:extLst>
              <a:ext uri="{FF2B5EF4-FFF2-40B4-BE49-F238E27FC236}">
                <a16:creationId xmlns:a16="http://schemas.microsoft.com/office/drawing/2014/main" xmlns="" id="{5C12A64E-C223-46B8-869F-32ABEA5FD3DB}"/>
              </a:ext>
            </a:extLst>
          </p:cNvPr>
          <p:cNvPicPr>
            <a:picLocks noChangeAspect="1"/>
          </p:cNvPicPr>
          <p:nvPr/>
        </p:nvPicPr>
        <p:blipFill rotWithShape="1">
          <a:blip r:embed="rId2"/>
          <a:srcRect l="25714" r="7432"/>
          <a:stretch/>
        </p:blipFill>
        <p:spPr>
          <a:xfrm>
            <a:off x="20393247" y="1990065"/>
            <a:ext cx="2679401" cy="3168262"/>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55" r="2528"/>
          <a:stretch/>
        </p:blipFill>
        <p:spPr>
          <a:xfrm>
            <a:off x="1241109" y="1298839"/>
            <a:ext cx="11452418" cy="6384529"/>
          </a:xfrm>
          <a:prstGeom prst="rect">
            <a:avLst/>
          </a:prstGeom>
        </p:spPr>
      </p:pic>
    </p:spTree>
    <p:extLst>
      <p:ext uri="{BB962C8B-B14F-4D97-AF65-F5344CB8AC3E}">
        <p14:creationId xmlns:p14="http://schemas.microsoft.com/office/powerpoint/2010/main" val="915223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1108" y="7408031"/>
            <a:ext cx="11994832" cy="5493812"/>
          </a:xfrm>
          <a:prstGeom prst="rect">
            <a:avLst/>
          </a:prstGeom>
        </p:spPr>
        <p:txBody>
          <a:bodyPr wrap="square">
            <a:spAutoFit/>
          </a:bodyPr>
          <a:lstStyle/>
          <a:p>
            <a:pPr marL="12700" marR="5080" algn="just">
              <a:lnSpc>
                <a:spcPct val="150000"/>
              </a:lnSpc>
            </a:pPr>
            <a:r>
              <a:rPr lang="en-US" sz="1800" spc="10" dirty="0" err="1">
                <a:latin typeface="Montserrat" charset="0"/>
                <a:ea typeface="Montserrat" charset="0"/>
                <a:cs typeface="Montserrat" charset="0"/>
              </a:rPr>
              <a:t>We are the creative agency of connected age. In the hyper-connected lives, there are so many NEW things shaping NEW human behaviors. Therefore, we learn to understand and capture the NEW connected-insight, filter through the lens of a creative agency to deliver actionable business solutions in a right place, right time, right audience.. DigiPencil provide full services to help brands and organisations to connect with target audience to innovate marketing, operation or distribution activities.</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en-US" sz="1800" b="1" spc="10" dirty="0" err="1">
                <a:latin typeface="Montserrat" charset="0"/>
                <a:ea typeface="Montserrat" charset="0"/>
                <a:cs typeface="Montserrat" charset="0"/>
              </a:rPr>
              <a:t>P.E.N.C.I.L</a:t>
            </a:r>
            <a:r>
              <a:rPr lang="en-US" sz="1800" spc="10" dirty="0" err="1">
                <a:latin typeface="Montserrat" charset="0"/>
                <a:ea typeface="Montserrat" charset="0"/>
                <a:cs typeface="Montserrat" charset="0"/>
              </a:rPr>
              <a:t> Creative Philosophy: </a:t>
            </a:r>
          </a:p>
          <a:p>
            <a:pPr marL="12700" marR="5080" algn="just">
              <a:lnSpc>
                <a:spcPct val="150000"/>
              </a:lnSpc>
            </a:pPr>
            <a:r>
              <a:rPr lang="en-US" sz="1800" spc="10" dirty="0" err="1">
                <a:latin typeface="Montserrat" charset="0"/>
                <a:ea typeface="Montserrat" charset="0"/>
                <a:cs typeface="Montserrat" charset="0"/>
              </a:rPr>
              <a:t>People – Experience – Noticeable – Cross – Immersive – Leap</a:t>
            </a:r>
          </a:p>
          <a:p>
            <a:pPr marL="12700" marR="5080" algn="just">
              <a:lnSpc>
                <a:spcPct val="150000"/>
              </a:lnSpc>
            </a:pPr>
            <a:r>
              <a:rPr lang="en-US" sz="1800" spc="10" dirty="0" err="1">
                <a:latin typeface="Montserrat" charset="0"/>
                <a:ea typeface="Montserrat" charset="0"/>
                <a:cs typeface="Montserrat" charset="0"/>
              </a:rPr>
              <a:t>Our philosophy starts with understand the People. From stakeholder deep insights, we develop 2-way Experience. Our ideas are required to be Noticeable and creative ideas should be able to be executed in multiple platforms, Cross online/offline. We create Immersive experiences with pioneering technologies and always looking at creating Leap, something like a new jump for our clients.</a:t>
            </a:r>
          </a:p>
        </p:txBody>
      </p:sp>
      <p:sp>
        <p:nvSpPr>
          <p:cNvPr id="6" name="Rectangle 5"/>
          <p:cNvSpPr/>
          <p:nvPr/>
        </p:nvSpPr>
        <p:spPr>
          <a:xfrm>
            <a:off x="14187650" y="1171367"/>
            <a:ext cx="6009663" cy="3000821"/>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Ông Huy có 12 năm kinh nghiệm trong lĩnh vực truyền  thông công nghệ số, từ phát triển phần mềm cho đến tư  vấn chiến lược quảng cáo và truyền thông. Ông đã từng  hoạt động trong rất nhiều vai trò từ quản lý dự án cho đến  giám đốc sáng tạo và chuyên viên tư vấn cấp cao trước  khi trở thành CEO của MVV Digital. </a:t>
            </a:r>
          </a:p>
        </p:txBody>
      </p:sp>
      <p:sp>
        <p:nvSpPr>
          <p:cNvPr id="7" name="Rectangle 6"/>
          <p:cNvSpPr/>
          <p:nvPr/>
        </p:nvSpPr>
        <p:spPr>
          <a:xfrm>
            <a:off x="14187639" y="594288"/>
            <a:ext cx="3568606"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Ông Nguyễn Tiến Huy</a:t>
            </a:r>
            <a:endParaRPr lang="en-US" sz="2000" b="1"/>
          </a:p>
        </p:txBody>
      </p:sp>
      <p:sp>
        <p:nvSpPr>
          <p:cNvPr id="9" name="Rectangle 8"/>
          <p:cNvSpPr/>
          <p:nvPr/>
        </p:nvSpPr>
        <p:spPr>
          <a:xfrm>
            <a:off x="1241109" y="6672219"/>
            <a:ext cx="2675732"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Digipencil MVV</a:t>
            </a:r>
            <a:endParaRPr lang="en-US" altLang="zh-TW" sz="2000" b="1" dirty="0">
              <a:latin typeface="Montserrat" charset="0"/>
              <a:ea typeface="Montserrat" charset="0"/>
              <a:cs typeface="Montserrat" charset="0"/>
            </a:endParaRPr>
          </a:p>
        </p:txBody>
      </p:sp>
      <p:sp>
        <p:nvSpPr>
          <p:cNvPr id="10" name="Rectangle 9"/>
          <p:cNvSpPr/>
          <p:nvPr/>
        </p:nvSpPr>
        <p:spPr>
          <a:xfrm>
            <a:off x="14187639" y="8466439"/>
            <a:ext cx="9191906" cy="1754326"/>
          </a:xfrm>
          <a:prstGeom prst="rect">
            <a:avLst/>
          </a:prstGeom>
        </p:spPr>
        <p:txBody>
          <a:bodyPr wrap="square">
            <a:spAutoFit/>
          </a:bodyPr>
          <a:lstStyle/>
          <a:p>
            <a:pPr marL="12700" marR="5080" lvl="0">
              <a:lnSpc>
                <a:spcPct val="150000"/>
              </a:lnSpc>
            </a:pPr>
            <a:r>
              <a:rPr lang="vi-VN" sz="1800" spc="5" dirty="0">
                <a:solidFill>
                  <a:prstClr val="black"/>
                </a:solidFill>
                <a:latin typeface="Montserrat" charset="0"/>
                <a:ea typeface="Montserrat" charset="0"/>
                <a:cs typeface="Montserrat" charset="0"/>
              </a:rPr>
              <a:t>Website: www.</a:t>
            </a:r>
            <a:r>
              <a:rPr lang="en-US" sz="1800" spc="5" dirty="0">
                <a:solidFill>
                  <a:prstClr val="black"/>
                </a:solidFill>
                <a:latin typeface="Montserrat" charset="0"/>
                <a:ea typeface="Montserrat" charset="0"/>
                <a:cs typeface="Montserrat" charset="0"/>
              </a:rPr>
              <a:t>digipencil.vn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info@digipencil.vn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(+84).28.3820.62.80 </a:t>
            </a:r>
          </a:p>
          <a:p>
            <a:pPr marL="12700" marR="508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Level 3 – Loyal Office Building, 151 Bis Vo Thi Sau, District 3, </a:t>
            </a:r>
            <a:r>
              <a:rPr lang="vi-VN" sz="1800" spc="5" dirty="0">
                <a:solidFill>
                  <a:prstClr val="black"/>
                </a:solidFill>
                <a:latin typeface="Montserrat" charset="0"/>
                <a:ea typeface="Montserrat" charset="0"/>
                <a:cs typeface="Montserrat" charset="0"/>
              </a:rPr>
              <a:t>HCM</a:t>
            </a:r>
            <a:r>
              <a:rPr lang="en-US" sz="1800" spc="5" dirty="0">
                <a:solidFill>
                  <a:prstClr val="black"/>
                </a:solidFill>
                <a:latin typeface="Montserrat" charset="0"/>
                <a:ea typeface="Montserrat" charset="0"/>
                <a:cs typeface="Montserrat" charset="0"/>
              </a:rPr>
              <a:t> City</a:t>
            </a:r>
            <a:endParaRPr lang="vi-VN" sz="1800" spc="5" dirty="0">
              <a:solidFill>
                <a:prstClr val="black"/>
              </a:solidFill>
              <a:latin typeface="Montserrat" charset="0"/>
              <a:ea typeface="Montserrat" charset="0"/>
              <a:cs typeface="Montserrat" charset="0"/>
            </a:endParaRPr>
          </a:p>
        </p:txBody>
      </p:sp>
      <p:sp>
        <p:nvSpPr>
          <p:cNvPr id="11" name="Rectangle 10"/>
          <p:cNvSpPr/>
          <p:nvPr/>
        </p:nvSpPr>
        <p:spPr>
          <a:xfrm>
            <a:off x="14187639" y="7917529"/>
            <a:ext cx="2531462" cy="400110"/>
          </a:xfrm>
          <a:prstGeom prst="rect">
            <a:avLst/>
          </a:prstGeom>
          <a:noFill/>
        </p:spPr>
        <p:txBody>
          <a:bodyPr wrap="none">
            <a:spAutoFit/>
          </a:bodyPr>
          <a:lstStyle/>
          <a:p>
            <a:r>
              <a:rPr lang="vi-VN" altLang="zh-TW" sz="2000" b="1" dirty="0">
                <a:latin typeface="Montserrat" charset="0"/>
                <a:ea typeface="Montserrat" charset="0"/>
                <a:cs typeface="Montserrat" charset="0"/>
              </a:rPr>
              <a:t>Thông tin liên hệ:</a:t>
            </a:r>
            <a:endParaRPr lang="en-US" sz="2000" b="1"/>
          </a:p>
        </p:txBody>
      </p:sp>
      <p:pic>
        <p:nvPicPr>
          <p:cNvPr id="13" name="Picture 2" descr="Giang vien khoa Digital Marketing Sage Nguyen Tien Huy">
            <a:extLst>
              <a:ext uri="{FF2B5EF4-FFF2-40B4-BE49-F238E27FC236}">
                <a16:creationId xmlns:a16="http://schemas.microsoft.com/office/drawing/2014/main" xmlns="" id="{D8C9DE2D-B7DF-4F80-BF80-E222839AABA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11092" t="-1" r="1747" b="293"/>
          <a:stretch/>
        </p:blipFill>
        <p:spPr bwMode="auto">
          <a:xfrm>
            <a:off x="20478751" y="1010203"/>
            <a:ext cx="2753916" cy="31682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4187639" y="4349157"/>
            <a:ext cx="9045027" cy="3000821"/>
          </a:xfrm>
          <a:prstGeom prst="rect">
            <a:avLst/>
          </a:prstGeom>
        </p:spPr>
        <p:txBody>
          <a:bodyPr wrap="square">
            <a:spAutoFit/>
          </a:bodyPr>
          <a:lstStyle/>
          <a:p>
            <a:pPr lvl="0">
              <a:lnSpc>
                <a:spcPct val="150000"/>
              </a:lnSpc>
              <a:defRPr/>
            </a:pPr>
            <a:r>
              <a:rPr lang="en-US" sz="1800" dirty="0">
                <a:solidFill>
                  <a:prstClr val="black"/>
                </a:solidFill>
                <a:latin typeface="Montserrat" charset="0"/>
                <a:ea typeface="Montserrat" charset="0"/>
                <a:cs typeface="Montserrat" charset="0"/>
              </a:rPr>
              <a:t>Ông Huy đã từng tham  gia vào nhiều chiến dịch quảng cáo trong và ngoài nước  cho Unilever (Ponds, Dove, Comfort, OMO, Vaseline, Sun-  silk, Lux), Nestle, Kimberly Clark, Prudential, Bao Viet  Bank, Nokia, Samsung,</a:t>
            </a:r>
            <a:r>
              <a:rPr lang="mr-IN" sz="1800" dirty="0">
                <a:solidFill>
                  <a:prstClr val="black"/>
                </a:solidFill>
                <a:latin typeface="Montserrat" charset="0"/>
                <a:ea typeface="Montserrat" charset="0"/>
                <a:cs typeface="Montserrat" charset="0"/>
              </a:rPr>
              <a:t>…</a:t>
            </a:r>
            <a:endParaRPr lang="vi-VN" sz="1800" dirty="0">
              <a:solidFill>
                <a:prstClr val="black"/>
              </a:solidFill>
              <a:latin typeface="Montserrat" charset="0"/>
              <a:ea typeface="Montserrat" charset="0"/>
              <a:cs typeface="Montserrat" charset="0"/>
            </a:endParaRPr>
          </a:p>
          <a:p>
            <a:pPr lvl="0">
              <a:lnSpc>
                <a:spcPct val="150000"/>
              </a:lnSpc>
              <a:defRPr/>
            </a:pPr>
            <a:endParaRPr lang="vi-VN" sz="1800" dirty="0">
              <a:solidFill>
                <a:prstClr val="black"/>
              </a:solidFill>
              <a:latin typeface="Montserrat" charset="0"/>
              <a:ea typeface="Montserrat" charset="0"/>
              <a:cs typeface="Montserrat" charset="0"/>
            </a:endParaRPr>
          </a:p>
          <a:p>
            <a:pPr>
              <a:lnSpc>
                <a:spcPct val="150000"/>
              </a:lnSpc>
              <a:defRPr/>
            </a:pPr>
            <a:r>
              <a:rPr lang="en-US" altLang="zh-TW" sz="1800" dirty="0">
                <a:solidFill>
                  <a:prstClr val="black"/>
                </a:solidFill>
                <a:latin typeface="Montserrat" charset="0"/>
                <a:ea typeface="Montserrat" charset="0"/>
                <a:cs typeface="Montserrat" charset="0"/>
              </a:rPr>
              <a:t>Ông Huy còn là diễn giả nổi tiếng trong cộng đồng truyền  thông kỹ thuật số tại HCMC, và còn được mệnh danh là  nhà đầu tư thiên thần cho các cộng đồng khởi nghiệp  Việt Nam.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639" y="10577497"/>
            <a:ext cx="9191906" cy="2324346"/>
          </a:xfrm>
          <a:prstGeom prst="rect">
            <a:avLst/>
          </a:prstGeom>
        </p:spPr>
      </p:pic>
      <p:sp>
        <p:nvSpPr>
          <p:cNvPr id="14" name="Rectangle 13"/>
          <p:cNvSpPr/>
          <p:nvPr/>
        </p:nvSpPr>
        <p:spPr>
          <a:xfrm>
            <a:off x="15299408" y="11164753"/>
            <a:ext cx="7194832" cy="646331"/>
          </a:xfrm>
          <a:prstGeom prst="rect">
            <a:avLst/>
          </a:prstGeom>
          <a:solidFill>
            <a:srgbClr val="343C4D"/>
          </a:solidFill>
        </p:spPr>
        <p:txBody>
          <a:bodyPr wrap="square">
            <a:spAutoFit/>
          </a:bodyPr>
          <a:lstStyle/>
          <a:p>
            <a:r>
              <a:rPr lang="en-US" sz="1800">
                <a:solidFill>
                  <a:schemeClr val="bg1"/>
                </a:solidFill>
                <a:latin typeface="Montserrat" charset="0"/>
                <a:ea typeface="Montserrat" charset="0"/>
                <a:cs typeface="Montserrat" charset="0"/>
              </a:rPr>
              <a:t>Digi represents Digital insight and tech, Pencil represents Creativity. The name is DigiPencil</a:t>
            </a:r>
          </a:p>
        </p:txBody>
      </p:sp>
      <p:sp>
        <p:nvSpPr>
          <p:cNvPr id="15" name="Rectangle 14"/>
          <p:cNvSpPr/>
          <p:nvPr/>
        </p:nvSpPr>
        <p:spPr>
          <a:xfrm>
            <a:off x="15299408" y="12058113"/>
            <a:ext cx="3308919" cy="307777"/>
          </a:xfrm>
          <a:prstGeom prst="rect">
            <a:avLst/>
          </a:prstGeom>
          <a:solidFill>
            <a:srgbClr val="343C4D"/>
          </a:solidFill>
        </p:spPr>
        <p:txBody>
          <a:bodyPr wrap="none">
            <a:spAutoFit/>
          </a:bodyPr>
          <a:lstStyle/>
          <a:p>
            <a:r>
              <a:rPr lang="vi-VN" sz="1400">
                <a:solidFill>
                  <a:prstClr val="white"/>
                </a:solidFill>
                <a:latin typeface="Montserrat" charset="0"/>
                <a:ea typeface="Montserrat" charset="0"/>
                <a:cs typeface="Montserrat" charset="0"/>
              </a:rPr>
              <a:t>Nguyen Tien Huy </a:t>
            </a:r>
            <a:r>
              <a:rPr lang="mr-IN" sz="1400">
                <a:solidFill>
                  <a:prstClr val="white"/>
                </a:solidFill>
                <a:latin typeface="Montserrat" charset="0"/>
                <a:ea typeface="Montserrat" charset="0"/>
                <a:cs typeface="Montserrat" charset="0"/>
              </a:rPr>
              <a:t>–</a:t>
            </a:r>
            <a:r>
              <a:rPr lang="vi-VN" sz="1400">
                <a:solidFill>
                  <a:prstClr val="white"/>
                </a:solidFill>
                <a:latin typeface="Montserrat" charset="0"/>
                <a:ea typeface="Montserrat" charset="0"/>
                <a:cs typeface="Montserrat" charset="0"/>
              </a:rPr>
              <a:t> Founder &amp; CEO</a:t>
            </a:r>
            <a:endParaRPr lang="en-US" sz="280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108" y="588994"/>
            <a:ext cx="11994832" cy="5747523"/>
          </a:xfrm>
          <a:prstGeom prst="rect">
            <a:avLst/>
          </a:prstGeom>
        </p:spPr>
      </p:pic>
    </p:spTree>
    <p:extLst>
      <p:ext uri="{BB962C8B-B14F-4D97-AF65-F5344CB8AC3E}">
        <p14:creationId xmlns:p14="http://schemas.microsoft.com/office/powerpoint/2010/main" val="1674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1108" y="8322431"/>
            <a:ext cx="11994832" cy="3831818"/>
          </a:xfrm>
          <a:prstGeom prst="rect">
            <a:avLst/>
          </a:prstGeom>
        </p:spPr>
        <p:txBody>
          <a:bodyPr wrap="square">
            <a:spAutoFit/>
          </a:bodyPr>
          <a:lstStyle/>
          <a:p>
            <a:pPr marL="12700" marR="5080" algn="just">
              <a:lnSpc>
                <a:spcPct val="150000"/>
              </a:lnSpc>
            </a:pPr>
            <a:r>
              <a:rPr lang="vi-VN" sz="1800" spc="10" dirty="0" err="1">
                <a:latin typeface="Montserrat" charset="0"/>
                <a:ea typeface="Montserrat" charset="0"/>
                <a:cs typeface="Montserrat" charset="0"/>
              </a:rPr>
              <a:t>Blue C l</a:t>
            </a:r>
            <a:r>
              <a:rPr lang="en-US" sz="1800" spc="10" dirty="0" err="1">
                <a:latin typeface="Montserrat" charset="0"/>
                <a:ea typeface="Montserrat" charset="0"/>
                <a:cs typeface="Montserrat" charset="0"/>
              </a:rPr>
              <a:t>à công ty tiên phong trong xây dựng chiến lược nội dung cho doanh nghiệp và các nhãn hàng. Là công ty đầu tiên cung cấp dịch vụ tư vấn và thực hiện truyền thông nội bộ hoàn thiện cho các doanh nghiệp.</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vi-VN" sz="1800" spc="10" dirty="0" err="1">
                <a:latin typeface="Montserrat" charset="0"/>
                <a:ea typeface="Montserrat" charset="0"/>
                <a:cs typeface="Montserrat" charset="0"/>
              </a:rPr>
              <a:t>Chúng tôi </a:t>
            </a:r>
            <a:r>
              <a:rPr lang="en-US" sz="1800" spc="10" dirty="0" err="1">
                <a:latin typeface="Montserrat" charset="0"/>
                <a:ea typeface="Montserrat" charset="0"/>
                <a:cs typeface="Montserrat" charset="0"/>
              </a:rPr>
              <a:t>tiên phong và dẫn đầu thị trường trong việc cung cấp các giải pháp chiến lược truyền thông nội bộ cho các mô hình doanh nghiệp khác nhau. Blue C giúp doanh nghiệp phát triển thông qua việc tăng cường sức mạnh nội bộ. </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endParaRPr lang="en-US" sz="1800" spc="10" dirty="0" err="1">
              <a:latin typeface="Montserrat" charset="0"/>
              <a:ea typeface="Montserrat" charset="0"/>
              <a:cs typeface="Montserrat" charset="0"/>
            </a:endParaRPr>
          </a:p>
        </p:txBody>
      </p:sp>
      <p:sp>
        <p:nvSpPr>
          <p:cNvPr id="6" name="Rectangle 5"/>
          <p:cNvSpPr/>
          <p:nvPr/>
        </p:nvSpPr>
        <p:spPr>
          <a:xfrm>
            <a:off x="14187651" y="2085767"/>
            <a:ext cx="5791990" cy="5078313"/>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Ông Lê Quang Vũ được biết đến như một chuyên gia nổi  tiếng với gần 20 năm kinh nghiệm trong giới truyền  thông, báo chí, sản xuất nội dung và PR.</a:t>
            </a:r>
          </a:p>
          <a:p>
            <a:pPr>
              <a:lnSpc>
                <a:spcPct val="150000"/>
              </a:lnSpc>
              <a:defRPr/>
            </a:pPr>
            <a:endParaRPr lang="en-US" sz="1800" dirty="0">
              <a:latin typeface="Montserrat" charset="0"/>
              <a:ea typeface="Montserrat" charset="0"/>
              <a:cs typeface="Montserrat" charset="0"/>
            </a:endParaRPr>
          </a:p>
          <a:p>
            <a:pPr>
              <a:lnSpc>
                <a:spcPct val="150000"/>
              </a:lnSpc>
              <a:defRPr/>
            </a:pPr>
            <a:r>
              <a:rPr lang="en-US" sz="1800" dirty="0">
                <a:latin typeface="Montserrat" charset="0"/>
                <a:ea typeface="Montserrat" charset="0"/>
                <a:cs typeface="Montserrat" charset="0"/>
              </a:rPr>
              <a:t>Ông Vũ tốt nghiệp Khoa Báo chí Học viện Quan tế  Moscow (MGIMO), Nga vào năm 1996 với bằng Thạc sĩ  ngành Quan hệ công chúng. Ông được coi là nghệ sỹ  content, tác giả của rất nhiều chiến lược nội dung thành  công cho các khách hàng như VP Bank, VTV, MobiFone...</a:t>
            </a:r>
          </a:p>
          <a:p>
            <a:pPr>
              <a:lnSpc>
                <a:spcPct val="150000"/>
              </a:lnSpc>
              <a:defRPr/>
            </a:pPr>
            <a:endParaRPr lang="en-US" sz="1800" dirty="0">
              <a:latin typeface="Montserrat" charset="0"/>
              <a:ea typeface="Montserrat" charset="0"/>
              <a:cs typeface="Montserrat" charset="0"/>
            </a:endParaRPr>
          </a:p>
        </p:txBody>
      </p:sp>
      <p:sp>
        <p:nvSpPr>
          <p:cNvPr id="7" name="Rectangle 6"/>
          <p:cNvSpPr/>
          <p:nvPr/>
        </p:nvSpPr>
        <p:spPr>
          <a:xfrm>
            <a:off x="14187639" y="1508688"/>
            <a:ext cx="2993127"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Ông Lê Quang Vũ</a:t>
            </a:r>
            <a:endParaRPr lang="en-US" sz="2000" b="1"/>
          </a:p>
        </p:txBody>
      </p:sp>
      <p:sp>
        <p:nvSpPr>
          <p:cNvPr id="9" name="Rectangle 8"/>
          <p:cNvSpPr/>
          <p:nvPr/>
        </p:nvSpPr>
        <p:spPr>
          <a:xfrm>
            <a:off x="1241109" y="7586619"/>
            <a:ext cx="1479892"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Blue C</a:t>
            </a:r>
            <a:endParaRPr lang="en-US" altLang="zh-TW" sz="2000" b="1" dirty="0">
              <a:latin typeface="Montserrat" charset="0"/>
              <a:ea typeface="Montserrat" charset="0"/>
              <a:cs typeface="Montserrat" charset="0"/>
            </a:endParaRPr>
          </a:p>
        </p:txBody>
      </p:sp>
      <p:sp>
        <p:nvSpPr>
          <p:cNvPr id="10" name="Rectangle 9"/>
          <p:cNvSpPr/>
          <p:nvPr/>
        </p:nvSpPr>
        <p:spPr>
          <a:xfrm>
            <a:off x="14187639" y="8322431"/>
            <a:ext cx="9045027" cy="1754326"/>
          </a:xfrm>
          <a:prstGeom prst="rect">
            <a:avLst/>
          </a:prstGeom>
        </p:spPr>
        <p:txBody>
          <a:bodyPr wrap="square">
            <a:spAutoFit/>
          </a:bodyPr>
          <a:lstStyle/>
          <a:p>
            <a:pPr marL="12700" marR="5080" lvl="0">
              <a:lnSpc>
                <a:spcPct val="150000"/>
              </a:lnSpc>
            </a:pPr>
            <a:r>
              <a:rPr lang="vi-VN" sz="1800" spc="5" dirty="0">
                <a:solidFill>
                  <a:prstClr val="black"/>
                </a:solidFill>
                <a:latin typeface="Montserrat" charset="0"/>
                <a:ea typeface="Montserrat" charset="0"/>
                <a:cs typeface="Montserrat" charset="0"/>
              </a:rPr>
              <a:t>Website: www.</a:t>
            </a:r>
            <a:r>
              <a:rPr lang="en-US" sz="1800" spc="5" dirty="0">
                <a:solidFill>
                  <a:prstClr val="black"/>
                </a:solidFill>
                <a:latin typeface="Montserrat" charset="0"/>
                <a:ea typeface="Montserrat" charset="0"/>
                <a:cs typeface="Montserrat" charset="0"/>
              </a:rPr>
              <a:t>bluec.vn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info@bluec.vn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+84).4.7303.2388 </a:t>
            </a:r>
          </a:p>
          <a:p>
            <a:pPr marL="12700" marR="508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5 Floor, Prima building, 22 Mai Anh Tuan, Dong Da, Ha Noi</a:t>
            </a:r>
          </a:p>
        </p:txBody>
      </p:sp>
      <p:sp>
        <p:nvSpPr>
          <p:cNvPr id="11" name="Rectangle 10"/>
          <p:cNvSpPr/>
          <p:nvPr/>
        </p:nvSpPr>
        <p:spPr>
          <a:xfrm>
            <a:off x="14187639" y="7586619"/>
            <a:ext cx="2531462" cy="400110"/>
          </a:xfrm>
          <a:prstGeom prst="rect">
            <a:avLst/>
          </a:prstGeom>
          <a:noFill/>
        </p:spPr>
        <p:txBody>
          <a:bodyPr wrap="none">
            <a:spAutoFit/>
          </a:bodyPr>
          <a:lstStyle/>
          <a:p>
            <a:r>
              <a:rPr lang="vi-VN" altLang="zh-TW" sz="2000" b="1" dirty="0">
                <a:latin typeface="Montserrat" charset="0"/>
                <a:ea typeface="Montserrat" charset="0"/>
                <a:cs typeface="Montserrat" charset="0"/>
              </a:rPr>
              <a:t>Thông tin liên hệ:</a:t>
            </a:r>
            <a:endParaRPr lang="en-US" sz="2000" b="1"/>
          </a:p>
        </p:txBody>
      </p:sp>
      <p:pic>
        <p:nvPicPr>
          <p:cNvPr id="16" name="Picture 2" descr="http://bluec.vn/wp-content/uploads/2014/06/10374972_244630275731181_5675513997793836960_n1-300x300.png">
            <a:extLst>
              <a:ext uri="{FF2B5EF4-FFF2-40B4-BE49-F238E27FC236}">
                <a16:creationId xmlns:a16="http://schemas.microsoft.com/office/drawing/2014/main" xmlns="" id="{422B4996-4686-4AA2-96C9-21BD2E75CCD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6347" r="5340"/>
          <a:stretch/>
        </p:blipFill>
        <p:spPr bwMode="auto">
          <a:xfrm>
            <a:off x="20478751" y="2085767"/>
            <a:ext cx="2753915" cy="31809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283" r="11244"/>
          <a:stretch/>
        </p:blipFill>
        <p:spPr>
          <a:xfrm>
            <a:off x="1241107" y="1508688"/>
            <a:ext cx="11994833" cy="5230149"/>
          </a:xfrm>
          <a:prstGeom prst="rect">
            <a:avLst/>
          </a:prstGeom>
        </p:spPr>
      </p:pic>
    </p:spTree>
    <p:extLst>
      <p:ext uri="{BB962C8B-B14F-4D97-AF65-F5344CB8AC3E}">
        <p14:creationId xmlns:p14="http://schemas.microsoft.com/office/powerpoint/2010/main" val="913778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7766" y="7716314"/>
            <a:ext cx="11452418" cy="5493812"/>
          </a:xfrm>
          <a:prstGeom prst="rect">
            <a:avLst/>
          </a:prstGeom>
        </p:spPr>
        <p:txBody>
          <a:bodyPr wrap="square">
            <a:spAutoFit/>
          </a:bodyPr>
          <a:lstStyle/>
          <a:p>
            <a:pPr marL="12700" marR="5080" algn="just">
              <a:lnSpc>
                <a:spcPct val="150000"/>
              </a:lnSpc>
            </a:pPr>
            <a:r>
              <a:rPr lang="en-US" sz="1800" spc="10" dirty="0" err="1">
                <a:latin typeface="Montserrat" charset="0"/>
                <a:ea typeface="Montserrat" charset="0"/>
                <a:cs typeface="Montserrat" charset="0"/>
              </a:rPr>
              <a:t>Học viện doanh nhân MVV là tổ chức đào tạo - phát triển dựa trên mô hình huấn luyện thực tế, chuyên cung cấp các giải pháp hỗ trợ và nâng cao năng lực nội tại cho doanh nghiệp Việt Nam. </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en-US" sz="1800" spc="10" dirty="0" err="1">
                <a:latin typeface="Montserrat" charset="0"/>
                <a:ea typeface="Montserrat" charset="0"/>
                <a:cs typeface="Montserrat" charset="0"/>
              </a:rPr>
              <a:t>Học viện doanh nhân MVV hoạt động dựa trên 3 trụ cột chính: 1) Tư vấn L&amp;D – Đào tạo &amp; Phát triển; 2) Cung cấp nền tảng hỗ trợ đào tạo áp dụng công nghệ tiên tiến trong L&amp;D; 3) Cung cấp các chương trình đào tạo đến từ đối tác quốc tế. </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en-US" sz="1800" spc="10" dirty="0" err="1">
                <a:latin typeface="Montserrat" charset="0"/>
                <a:ea typeface="Montserrat" charset="0"/>
                <a:cs typeface="Montserrat" charset="0"/>
              </a:rPr>
              <a:t>Đội ngũ Huấn luyện viên của Học viện doanh nhân MVV bao gồm chuyên gia đầu ngành của Việt Nam và nước ngoài, nhờ vào mối hợp tác chiến lược giữa Học viện doanh nhân MVV với CrossKnowledge (Pháp), Mercuri International (Thụy Điển) và các tổ chức giáo dục quốc tế hàng đầu khác. Sứ mệnh của Học viện doanh nhân MVV là góp phần nâng cao năng lực cạnh tranh và tạo sự phát triển vượt bậc cho các doanh nghiệp thông qua việc đào tạo và phát triển nguồn lực của chính doanh nghiệp đó. </a:t>
            </a:r>
          </a:p>
        </p:txBody>
      </p:sp>
      <p:sp>
        <p:nvSpPr>
          <p:cNvPr id="6" name="Rectangle 5"/>
          <p:cNvSpPr/>
          <p:nvPr/>
        </p:nvSpPr>
        <p:spPr>
          <a:xfrm>
            <a:off x="14044280" y="1161329"/>
            <a:ext cx="6009663" cy="3000821"/>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Ông Quân bắt đầu sự nghiệp của mình với vai trò là một nhân viên kinh doanh tại Công ty NKK y tế II (ViDeMex II) tại Hà Nội. Sau đó ông đảm đương nhiều vị trí quan trọng như Giám đốc kinh doanh, Trợ lý Giám đốc, Chánh văn phòng,…cho nhiều công ty lớn và nổi tiếng. Hiện nay ông là Giám đốc điều hành của học viện MVV </a:t>
            </a:r>
            <a:r>
              <a:rPr lang="vi-VN" sz="1800" dirty="0">
                <a:latin typeface="Montserrat" charset="0"/>
                <a:ea typeface="Montserrat" charset="0"/>
                <a:cs typeface="Montserrat" charset="0"/>
              </a:rPr>
              <a:t>Academy</a:t>
            </a:r>
            <a:r>
              <a:rPr lang="en-US" sz="1800" dirty="0">
                <a:latin typeface="Montserrat" charset="0"/>
                <a:ea typeface="Montserrat" charset="0"/>
                <a:cs typeface="Montserrat" charset="0"/>
              </a:rPr>
              <a:t>. </a:t>
            </a:r>
          </a:p>
        </p:txBody>
      </p:sp>
      <p:sp>
        <p:nvSpPr>
          <p:cNvPr id="7" name="Rectangle 6"/>
          <p:cNvSpPr/>
          <p:nvPr/>
        </p:nvSpPr>
        <p:spPr>
          <a:xfrm>
            <a:off x="14044278" y="585162"/>
            <a:ext cx="3124573"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Ông Bùi Đức Quân</a:t>
            </a:r>
            <a:endParaRPr lang="en-US" sz="2000" b="1"/>
          </a:p>
        </p:txBody>
      </p:sp>
      <p:sp>
        <p:nvSpPr>
          <p:cNvPr id="8" name="Rectangle 7"/>
          <p:cNvSpPr/>
          <p:nvPr/>
        </p:nvSpPr>
        <p:spPr>
          <a:xfrm>
            <a:off x="14044278" y="4802292"/>
            <a:ext cx="9217167" cy="4247317"/>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Trước khi trở thành Giám đốc Điều hành tại MVV Edu, ông Quân đã có gần 10 năm kinh nghiệm trong lĩnh vực quản trị kinh doanh và đào tạo. Với nhiều năm phụ trách các vị trí quan trọng như Trợ lý Tổng Giám đốc, Giám đốc kinh doanh, Giám đốc điều hành,…tại nhiều công ty trong và ngoài nước.</a:t>
            </a:r>
          </a:p>
          <a:p>
            <a:pPr lvl="0">
              <a:lnSpc>
                <a:spcPct val="150000"/>
              </a:lnSpc>
              <a:defRPr/>
            </a:pPr>
            <a:endParaRPr lang="en-US" altLang="zh-TW" sz="1800" dirty="0">
              <a:solidFill>
                <a:prstClr val="black"/>
              </a:solidFill>
              <a:latin typeface="Montserrat" charset="0"/>
              <a:ea typeface="Montserrat" charset="0"/>
              <a:cs typeface="Montserrat" charset="0"/>
            </a:endParaRPr>
          </a:p>
          <a:p>
            <a:pPr lvl="0">
              <a:lnSpc>
                <a:spcPct val="150000"/>
              </a:lnSpc>
              <a:defRPr/>
            </a:pPr>
            <a:r>
              <a:rPr lang="en-US" altLang="zh-TW" sz="1800" dirty="0">
                <a:solidFill>
                  <a:prstClr val="black"/>
                </a:solidFill>
                <a:latin typeface="Montserrat" charset="0"/>
                <a:ea typeface="Montserrat" charset="0"/>
                <a:cs typeface="Montserrat" charset="0"/>
              </a:rPr>
              <a:t>Từ năm 2015 đến nay, ông Quân giữ vai trò là Giám đốc Điều Hành tại MVV </a:t>
            </a:r>
            <a:r>
              <a:rPr lang="vi-VN" altLang="zh-TW" sz="1800" dirty="0">
                <a:solidFill>
                  <a:prstClr val="black"/>
                </a:solidFill>
                <a:latin typeface="Montserrat" charset="0"/>
                <a:ea typeface="Montserrat" charset="0"/>
                <a:cs typeface="Montserrat" charset="0"/>
              </a:rPr>
              <a:t>Academy</a:t>
            </a:r>
            <a:r>
              <a:rPr lang="en-US" altLang="zh-TW" sz="1800" dirty="0">
                <a:solidFill>
                  <a:prstClr val="black"/>
                </a:solidFill>
                <a:latin typeface="Montserrat" charset="0"/>
                <a:ea typeface="Montserrat" charset="0"/>
                <a:cs typeface="Montserrat" charset="0"/>
              </a:rPr>
              <a:t>. Ông là người trực tiếp quản lý các phòng ban của công ty, đề xuất những kế hoạch kinh doanh và xây dựng, phát triển những dự án đào tạo của công ty. </a:t>
            </a:r>
          </a:p>
          <a:p>
            <a:pPr lvl="0">
              <a:lnSpc>
                <a:spcPct val="150000"/>
              </a:lnSpc>
              <a:defRPr/>
            </a:pPr>
            <a:endParaRPr lang="en-US" altLang="zh-TW" sz="1800" dirty="0">
              <a:solidFill>
                <a:prstClr val="black"/>
              </a:solidFill>
              <a:latin typeface="Montserrat" charset="0"/>
              <a:ea typeface="Montserrat" charset="0"/>
              <a:cs typeface="Montserrat" charset="0"/>
            </a:endParaRPr>
          </a:p>
        </p:txBody>
      </p:sp>
      <p:sp>
        <p:nvSpPr>
          <p:cNvPr id="9" name="Rectangle 8"/>
          <p:cNvSpPr/>
          <p:nvPr/>
        </p:nvSpPr>
        <p:spPr>
          <a:xfrm>
            <a:off x="1257766" y="7039571"/>
            <a:ext cx="6389891"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học viên doanh nhân MVV </a:t>
            </a:r>
            <a:r>
              <a:rPr lang="mr-IN" altLang="zh-TW" sz="2000" b="1" dirty="0">
                <a:latin typeface="Montserrat" charset="0"/>
                <a:ea typeface="Montserrat" charset="0"/>
                <a:cs typeface="Montserrat" charset="0"/>
              </a:rPr>
              <a:t>–</a:t>
            </a:r>
            <a:r>
              <a:rPr lang="vi-VN" altLang="zh-TW" sz="2000" b="1" dirty="0">
                <a:latin typeface="Montserrat" charset="0"/>
                <a:ea typeface="Montserrat" charset="0"/>
                <a:cs typeface="Montserrat" charset="0"/>
              </a:rPr>
              <a:t> MVV Academy</a:t>
            </a:r>
            <a:endParaRPr lang="en-US" altLang="zh-TW" sz="2000" b="1" dirty="0">
              <a:latin typeface="Montserrat" charset="0"/>
              <a:ea typeface="Montserrat" charset="0"/>
              <a:cs typeface="Montserrat" charset="0"/>
            </a:endParaRPr>
          </a:p>
        </p:txBody>
      </p:sp>
      <p:sp>
        <p:nvSpPr>
          <p:cNvPr id="10" name="Rectangle 9"/>
          <p:cNvSpPr/>
          <p:nvPr/>
        </p:nvSpPr>
        <p:spPr>
          <a:xfrm>
            <a:off x="14044278" y="9932550"/>
            <a:ext cx="9045027" cy="1754326"/>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mvvcoaching.edu.vn</a:t>
            </a:r>
          </a:p>
          <a:p>
            <a:pPr marL="12700" marR="5080" lvl="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info@mvv.edu.vn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is-IS" sz="1800" spc="5" dirty="0">
                <a:solidFill>
                  <a:prstClr val="black"/>
                </a:solidFill>
                <a:latin typeface="Montserrat" charset="0"/>
                <a:ea typeface="Montserrat" charset="0"/>
                <a:cs typeface="Montserrat" charset="0"/>
              </a:rPr>
              <a:t>(028).3930.9196 </a:t>
            </a:r>
          </a:p>
          <a:p>
            <a:pPr marL="12700" marR="5080">
              <a:lnSpc>
                <a:spcPct val="150000"/>
              </a:lnSpc>
            </a:pPr>
            <a:r>
              <a:rPr lang="vi-VN" sz="1800" spc="5" dirty="0">
                <a:solidFill>
                  <a:prstClr val="black"/>
                </a:solidFill>
                <a:latin typeface="Montserrat" charset="0"/>
                <a:ea typeface="Montserrat" charset="0"/>
                <a:cs typeface="Montserrat" charset="0"/>
              </a:rPr>
              <a:t>Address: 2 Floor, </a:t>
            </a:r>
            <a:r>
              <a:rPr lang="en-US" sz="1800" spc="5" dirty="0">
                <a:solidFill>
                  <a:prstClr val="black"/>
                </a:solidFill>
                <a:latin typeface="Montserrat" charset="0"/>
                <a:ea typeface="Montserrat" charset="0"/>
                <a:cs typeface="Montserrat" charset="0"/>
              </a:rPr>
              <a:t>ITAXA </a:t>
            </a:r>
            <a:r>
              <a:rPr lang="vi-VN" sz="1800" spc="5" dirty="0">
                <a:solidFill>
                  <a:prstClr val="black"/>
                </a:solidFill>
                <a:latin typeface="Montserrat" charset="0"/>
                <a:ea typeface="Montserrat" charset="0"/>
                <a:cs typeface="Montserrat" charset="0"/>
              </a:rPr>
              <a:t>Building</a:t>
            </a:r>
            <a:r>
              <a:rPr lang="en-US" sz="1800" spc="5" dirty="0">
                <a:solidFill>
                  <a:prstClr val="black"/>
                </a:solidFill>
                <a:latin typeface="Montserrat" charset="0"/>
                <a:ea typeface="Montserrat" charset="0"/>
                <a:cs typeface="Montserrat" charset="0"/>
              </a:rPr>
              <a:t>, 19 </a:t>
            </a:r>
            <a:r>
              <a:rPr lang="vi-VN" sz="1800" spc="5" dirty="0">
                <a:solidFill>
                  <a:prstClr val="black"/>
                </a:solidFill>
                <a:latin typeface="Montserrat" charset="0"/>
                <a:ea typeface="Montserrat" charset="0"/>
                <a:cs typeface="Montserrat" charset="0"/>
              </a:rPr>
              <a:t>Vo Van Tan</a:t>
            </a:r>
            <a:r>
              <a:rPr lang="en-US" sz="1800" spc="5" dirty="0">
                <a:solidFill>
                  <a:prstClr val="black"/>
                </a:solidFill>
                <a:latin typeface="Montserrat" charset="0"/>
                <a:ea typeface="Montserrat" charset="0"/>
                <a:cs typeface="Montserrat" charset="0"/>
              </a:rPr>
              <a:t>, P.6, Q.3, </a:t>
            </a:r>
            <a:r>
              <a:rPr lang="vi-VN" sz="1800" spc="5" dirty="0">
                <a:solidFill>
                  <a:prstClr val="black"/>
                </a:solidFill>
                <a:latin typeface="Montserrat" charset="0"/>
                <a:ea typeface="Montserrat" charset="0"/>
                <a:cs typeface="Montserrat" charset="0"/>
              </a:rPr>
              <a:t>Ho Chi Minh city</a:t>
            </a:r>
          </a:p>
        </p:txBody>
      </p:sp>
      <p:sp>
        <p:nvSpPr>
          <p:cNvPr id="11" name="Rectangle 10"/>
          <p:cNvSpPr/>
          <p:nvPr/>
        </p:nvSpPr>
        <p:spPr>
          <a:xfrm>
            <a:off x="14044278" y="9398628"/>
            <a:ext cx="2531462" cy="400110"/>
          </a:xfrm>
          <a:prstGeom prst="rect">
            <a:avLst/>
          </a:prstGeom>
          <a:noFill/>
        </p:spPr>
        <p:txBody>
          <a:bodyPr wrap="none">
            <a:spAutoFit/>
          </a:bodyPr>
          <a:lstStyle/>
          <a:p>
            <a:r>
              <a:rPr lang="vi-VN" altLang="zh-TW" sz="2000" b="1" dirty="0">
                <a:latin typeface="Montserrat" charset="0"/>
                <a:ea typeface="Montserrat" charset="0"/>
                <a:cs typeface="Montserrat" charset="0"/>
              </a:rPr>
              <a:t>Thông tin liên hệ:</a:t>
            </a:r>
            <a:endParaRPr lang="en-US" sz="2000" b="1"/>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792" b="3085"/>
          <a:stretch/>
        </p:blipFill>
        <p:spPr>
          <a:xfrm>
            <a:off x="1257766" y="585162"/>
            <a:ext cx="11452418" cy="6177776"/>
          </a:xfrm>
          <a:prstGeom prst="rect">
            <a:avLst/>
          </a:prstGeom>
        </p:spPr>
      </p:pic>
      <p:pic>
        <p:nvPicPr>
          <p:cNvPr id="13" name="Picture 12">
            <a:extLst>
              <a:ext uri="{FF2B5EF4-FFF2-40B4-BE49-F238E27FC236}">
                <a16:creationId xmlns:a16="http://schemas.microsoft.com/office/drawing/2014/main" xmlns="" id="{2E08F194-2776-49FF-867B-779C721D3AFE}"/>
              </a:ext>
            </a:extLst>
          </p:cNvPr>
          <p:cNvPicPr>
            <a:picLocks noChangeAspect="1"/>
          </p:cNvPicPr>
          <p:nvPr/>
        </p:nvPicPr>
        <p:blipFill rotWithShape="1">
          <a:blip r:embed="rId3"/>
          <a:srcRect l="5910" t="9588" r="9642" b="4790"/>
          <a:stretch/>
        </p:blipFill>
        <p:spPr>
          <a:xfrm>
            <a:off x="20382870" y="1161329"/>
            <a:ext cx="2878575" cy="3291944"/>
          </a:xfrm>
          <a:prstGeom prst="rect">
            <a:avLst/>
          </a:prstGeom>
        </p:spPr>
      </p:pic>
    </p:spTree>
    <p:extLst>
      <p:ext uri="{BB962C8B-B14F-4D97-AF65-F5344CB8AC3E}">
        <p14:creationId xmlns:p14="http://schemas.microsoft.com/office/powerpoint/2010/main" val="1886885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7766" y="8264548"/>
            <a:ext cx="11452418" cy="4247317"/>
          </a:xfrm>
          <a:prstGeom prst="rect">
            <a:avLst/>
          </a:prstGeom>
        </p:spPr>
        <p:txBody>
          <a:bodyPr wrap="square">
            <a:spAutoFit/>
          </a:bodyPr>
          <a:lstStyle/>
          <a:p>
            <a:pPr marL="12700" marR="5080" algn="just">
              <a:lnSpc>
                <a:spcPct val="150000"/>
              </a:lnSpc>
            </a:pPr>
            <a:r>
              <a:rPr lang="en-US" sz="1800" spc="10" dirty="0" err="1">
                <a:latin typeface="Montserrat" charset="0"/>
                <a:ea typeface="Montserrat" charset="0"/>
                <a:cs typeface="Montserrat" charset="0"/>
              </a:rPr>
              <a:t>Được thành lập vào tháng 4/2015, DigiMed hiện là thành viên của Media Ventures Vienam Group với văn phòng tại Hà Nội và thành phố Hồ Chí Minh.DigiMed là một công ty nghiên cứu và phát triển công nghệ, cung cấp các giải pháp và dịch vụ tư vấn cho các doanh nghiệp trong nhiều lĩnh vực, với kiến thức và kinh nghiệm về lĩnh vực y tế, giáo dục và tiếp thị.</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vi-VN" sz="1800" spc="10" dirty="0" err="1">
                <a:latin typeface="Montserrat" charset="0"/>
                <a:ea typeface="Montserrat" charset="0"/>
                <a:cs typeface="Montserrat" charset="0"/>
              </a:rPr>
              <a:t>Sứ mệnh của chúng tôi là phát triển các giải pháp/ nền tảng </a:t>
            </a:r>
            <a:r>
              <a:rPr lang="en-US" sz="1800" spc="10" dirty="0" err="1">
                <a:latin typeface="Montserrat" charset="0"/>
                <a:ea typeface="Montserrat" charset="0"/>
                <a:cs typeface="Montserrat" charset="0"/>
              </a:rPr>
              <a:t>kỹ thuật số với điện toán đám mây, </a:t>
            </a:r>
            <a:r>
              <a:rPr lang="vi-VN" sz="1800" spc="10" dirty="0" err="1">
                <a:latin typeface="Montserrat" charset="0"/>
                <a:ea typeface="Montserrat" charset="0"/>
                <a:cs typeface="Montserrat" charset="0"/>
              </a:rPr>
              <a:t>AI, </a:t>
            </a:r>
            <a:r>
              <a:rPr lang="en-US" sz="1800" spc="10" dirty="0" err="1">
                <a:latin typeface="Montserrat" charset="0"/>
                <a:ea typeface="Montserrat" charset="0"/>
                <a:cs typeface="Montserrat" charset="0"/>
              </a:rPr>
              <a:t>cung cấp cho khách hàng giá trị thông qua các sản phẩm đơn giản nhưng mạnh mẽ.</a:t>
            </a:r>
          </a:p>
          <a:p>
            <a:pPr marL="12700" marR="5080" algn="just">
              <a:lnSpc>
                <a:spcPct val="150000"/>
              </a:lnSpc>
            </a:pPr>
            <a:endParaRPr lang="en-US" sz="1800" spc="10" dirty="0" err="1">
              <a:latin typeface="Montserrat" charset="0"/>
              <a:ea typeface="Montserrat" charset="0"/>
              <a:cs typeface="Montserrat" charset="0"/>
            </a:endParaRPr>
          </a:p>
          <a:p>
            <a:pPr marL="12700" marR="5080" algn="just">
              <a:lnSpc>
                <a:spcPct val="150000"/>
              </a:lnSpc>
            </a:pPr>
            <a:r>
              <a:rPr lang="en-US" sz="1800" spc="10" dirty="0" err="1">
                <a:latin typeface="Montserrat" charset="0"/>
                <a:ea typeface="Montserrat" charset="0"/>
                <a:cs typeface="Montserrat" charset="0"/>
              </a:rPr>
              <a:t>Mọi người ở DigiMed đều là người giải quyết vấn đề. Tất cả chúng t</a:t>
            </a:r>
            <a:r>
              <a:rPr lang="vi-VN" sz="1800" spc="10" dirty="0" err="1">
                <a:latin typeface="Montserrat" charset="0"/>
                <a:ea typeface="Montserrat" charset="0"/>
                <a:cs typeface="Montserrat" charset="0"/>
              </a:rPr>
              <a:t>ôi</a:t>
            </a:r>
            <a:r>
              <a:rPr lang="en-US" sz="1800" spc="10" dirty="0" err="1">
                <a:latin typeface="Montserrat" charset="0"/>
                <a:ea typeface="Montserrat" charset="0"/>
                <a:cs typeface="Montserrat" charset="0"/>
              </a:rPr>
              <a:t> đều tìm hiểu </a:t>
            </a:r>
            <a:r>
              <a:rPr lang="vi-VN" sz="1800" spc="10" dirty="0" err="1">
                <a:latin typeface="Montserrat" charset="0"/>
                <a:ea typeface="Montserrat" charset="0"/>
                <a:cs typeface="Montserrat" charset="0"/>
              </a:rPr>
              <a:t>kỹ </a:t>
            </a:r>
            <a:r>
              <a:rPr lang="en-US" sz="1800" spc="10" dirty="0" err="1">
                <a:latin typeface="Montserrat" charset="0"/>
                <a:ea typeface="Montserrat" charset="0"/>
                <a:cs typeface="Montserrat" charset="0"/>
              </a:rPr>
              <a:t>từng doanh nghiệp mới cũng như </a:t>
            </a:r>
            <a:r>
              <a:rPr lang="vi-VN" sz="1800" spc="10" dirty="0" err="1">
                <a:latin typeface="Montserrat" charset="0"/>
                <a:ea typeface="Montserrat" charset="0"/>
                <a:cs typeface="Montserrat" charset="0"/>
              </a:rPr>
              <a:t>các </a:t>
            </a:r>
            <a:r>
              <a:rPr lang="en-US" sz="1800" spc="10" dirty="0" err="1">
                <a:latin typeface="Montserrat" charset="0"/>
                <a:ea typeface="Montserrat" charset="0"/>
                <a:cs typeface="Montserrat" charset="0"/>
              </a:rPr>
              <a:t>vấn đề kinh doanh, trước khi đưa ra ý kiến và giải pháp ch</a:t>
            </a:r>
            <a:r>
              <a:rPr lang="vi-VN" sz="1800" spc="10" dirty="0" err="1">
                <a:latin typeface="Montserrat" charset="0"/>
                <a:ea typeface="Montserrat" charset="0"/>
                <a:cs typeface="Montserrat" charset="0"/>
              </a:rPr>
              <a:t>o họ</a:t>
            </a:r>
            <a:r>
              <a:rPr lang="en-US" sz="1800" spc="10" dirty="0" err="1">
                <a:latin typeface="Montserrat" charset="0"/>
                <a:ea typeface="Montserrat" charset="0"/>
                <a:cs typeface="Montserrat" charset="0"/>
              </a:rPr>
              <a:t>. </a:t>
            </a:r>
          </a:p>
        </p:txBody>
      </p:sp>
      <p:sp>
        <p:nvSpPr>
          <p:cNvPr id="6" name="Rectangle 5"/>
          <p:cNvSpPr/>
          <p:nvPr/>
        </p:nvSpPr>
        <p:spPr>
          <a:xfrm>
            <a:off x="14044278" y="1887642"/>
            <a:ext cx="5740013" cy="2585323"/>
          </a:xfrm>
          <a:prstGeom prst="rect">
            <a:avLst/>
          </a:prstGeom>
          <a:noFill/>
        </p:spPr>
        <p:txBody>
          <a:bodyPr wrap="square">
            <a:spAutoFit/>
          </a:bodyPr>
          <a:lstStyle/>
          <a:p>
            <a:pPr>
              <a:lnSpc>
                <a:spcPct val="150000"/>
              </a:lnSpc>
              <a:defRPr/>
            </a:pPr>
            <a:r>
              <a:rPr lang="en-US" sz="1800" dirty="0">
                <a:latin typeface="Montserrat" charset="0"/>
                <a:ea typeface="Montserrat" charset="0"/>
                <a:cs typeface="Montserrat" charset="0"/>
              </a:rPr>
              <a:t>Ông Lê Minh Đức là đồng sáng lập kiêm Giám đốc kĩ thuật (CTO) của DigiMed, Công ty chuyên nghiên cứu và phát triển công nghệ, cung cấp các giải pháp và dịch vụ tư vấn cho các doanh nghiệp trong nhiều lĩnh vực như Y tế, Giáo dục và Truyền thông.</a:t>
            </a:r>
          </a:p>
        </p:txBody>
      </p:sp>
      <p:sp>
        <p:nvSpPr>
          <p:cNvPr id="7" name="Rectangle 6"/>
          <p:cNvSpPr/>
          <p:nvPr/>
        </p:nvSpPr>
        <p:spPr>
          <a:xfrm>
            <a:off x="14044278" y="1138513"/>
            <a:ext cx="2941831"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Ông Lê Minh Đức</a:t>
            </a:r>
            <a:endParaRPr lang="en-US" sz="2000" b="1"/>
          </a:p>
        </p:txBody>
      </p:sp>
      <p:sp>
        <p:nvSpPr>
          <p:cNvPr id="8" name="Rectangle 7"/>
          <p:cNvSpPr/>
          <p:nvPr/>
        </p:nvSpPr>
        <p:spPr>
          <a:xfrm>
            <a:off x="14044278" y="5093237"/>
            <a:ext cx="9217167" cy="2169825"/>
          </a:xfrm>
          <a:prstGeom prst="rect">
            <a:avLst/>
          </a:prstGeom>
        </p:spPr>
        <p:txBody>
          <a:bodyPr wrap="square">
            <a:spAutoFit/>
          </a:bodyPr>
          <a:lstStyle/>
          <a:p>
            <a:pPr lvl="0">
              <a:lnSpc>
                <a:spcPct val="150000"/>
              </a:lnSpc>
              <a:defRPr/>
            </a:pPr>
            <a:r>
              <a:rPr lang="en-US" altLang="zh-TW" sz="1800" dirty="0">
                <a:solidFill>
                  <a:prstClr val="black"/>
                </a:solidFill>
                <a:latin typeface="Montserrat" charset="0"/>
                <a:ea typeface="Montserrat" charset="0"/>
                <a:cs typeface="Montserrat" charset="0"/>
              </a:rPr>
              <a:t>Ông Lê Minh Đức tốt nghiệp trường Đại học Nanyang – Top 12 trường danh tiếng nhất Thế giới. Ông là một chuyên gia công nghệ trong việc tham gia xây dựng giải pháp, chuyên số hóa cho Doanh nghiệp với hơn 5 năm kinh nghiệm làm việc tại các công ty đa quốc gia hàng đầu tại Singapore, như: Delphi Automotive, Nyenburgh và NEC…</a:t>
            </a:r>
          </a:p>
        </p:txBody>
      </p:sp>
      <p:sp>
        <p:nvSpPr>
          <p:cNvPr id="9" name="Rectangle 8"/>
          <p:cNvSpPr/>
          <p:nvPr/>
        </p:nvSpPr>
        <p:spPr>
          <a:xfrm>
            <a:off x="1257766" y="7627720"/>
            <a:ext cx="2959465" cy="400110"/>
          </a:xfrm>
          <a:prstGeom prst="rect">
            <a:avLst/>
          </a:prstGeom>
          <a:noFill/>
        </p:spPr>
        <p:txBody>
          <a:bodyPr wrap="none">
            <a:spAutoFit/>
          </a:bodyPr>
          <a:lstStyle/>
          <a:p>
            <a:r>
              <a:rPr lang="vi-VN" altLang="zh-TW" sz="2000" b="1" dirty="0">
                <a:latin typeface="Montserrat" charset="0"/>
                <a:ea typeface="Montserrat" charset="0"/>
                <a:cs typeface="Montserrat" charset="0"/>
              </a:rPr>
              <a:t>Về DigiMed Vietnam</a:t>
            </a:r>
            <a:endParaRPr lang="en-US" altLang="zh-TW" sz="2000" b="1" dirty="0">
              <a:latin typeface="Montserrat" charset="0"/>
              <a:ea typeface="Montserrat" charset="0"/>
              <a:cs typeface="Montserrat" charset="0"/>
            </a:endParaRPr>
          </a:p>
        </p:txBody>
      </p:sp>
      <p:sp>
        <p:nvSpPr>
          <p:cNvPr id="10" name="Rectangle 9"/>
          <p:cNvSpPr/>
          <p:nvPr/>
        </p:nvSpPr>
        <p:spPr>
          <a:xfrm>
            <a:off x="14044278" y="8264548"/>
            <a:ext cx="9045027" cy="1754326"/>
          </a:xfrm>
          <a:prstGeom prst="rect">
            <a:avLst/>
          </a:prstGeom>
        </p:spPr>
        <p:txBody>
          <a:bodyPr wrap="square">
            <a:spAutoFit/>
          </a:bodyPr>
          <a:lstStyle/>
          <a:p>
            <a:pPr marL="12700" marR="5080" lvl="0" algn="just">
              <a:lnSpc>
                <a:spcPct val="150000"/>
              </a:lnSpc>
            </a:pPr>
            <a:r>
              <a:rPr lang="vi-VN" sz="1800" spc="5" dirty="0">
                <a:solidFill>
                  <a:prstClr val="black"/>
                </a:solidFill>
                <a:latin typeface="Montserrat" charset="0"/>
                <a:ea typeface="Montserrat" charset="0"/>
                <a:cs typeface="Montserrat" charset="0"/>
              </a:rPr>
              <a:t>Website: </a:t>
            </a:r>
            <a:r>
              <a:rPr lang="en-US" sz="1800" spc="5" dirty="0">
                <a:solidFill>
                  <a:prstClr val="black"/>
                </a:solidFill>
                <a:latin typeface="Montserrat" charset="0"/>
                <a:ea typeface="Montserrat" charset="0"/>
                <a:cs typeface="Montserrat" charset="0"/>
              </a:rPr>
              <a:t>www.digimed.vn</a:t>
            </a:r>
          </a:p>
          <a:p>
            <a:pPr marL="12700" marR="5080">
              <a:lnSpc>
                <a:spcPct val="150000"/>
              </a:lnSpc>
            </a:pPr>
            <a:r>
              <a:rPr lang="vi-VN" sz="1800" spc="5" dirty="0">
                <a:solidFill>
                  <a:prstClr val="black"/>
                </a:solidFill>
                <a:latin typeface="Montserrat" charset="0"/>
                <a:ea typeface="Montserrat" charset="0"/>
                <a:cs typeface="Montserrat" charset="0"/>
              </a:rPr>
              <a:t>Email: </a:t>
            </a:r>
            <a:r>
              <a:rPr lang="en-US" sz="1800" spc="5" dirty="0">
                <a:solidFill>
                  <a:prstClr val="black"/>
                </a:solidFill>
                <a:latin typeface="Montserrat" charset="0"/>
                <a:ea typeface="Montserrat" charset="0"/>
                <a:cs typeface="Montserrat" charset="0"/>
              </a:rPr>
              <a:t>hien.ngo@digimed.vn</a:t>
            </a:r>
            <a:br>
              <a:rPr lang="en-US" sz="1800" spc="5" dirty="0">
                <a:solidFill>
                  <a:prstClr val="black"/>
                </a:solidFill>
                <a:latin typeface="Montserrat" charset="0"/>
                <a:ea typeface="Montserrat" charset="0"/>
                <a:cs typeface="Montserrat" charset="0"/>
              </a:rPr>
            </a:br>
            <a:r>
              <a:rPr lang="vi-VN" sz="1800" spc="5" dirty="0">
                <a:solidFill>
                  <a:prstClr val="black"/>
                </a:solidFill>
                <a:latin typeface="Montserrat" charset="0"/>
                <a:ea typeface="Montserrat" charset="0"/>
                <a:cs typeface="Montserrat" charset="0"/>
              </a:rPr>
              <a:t>Hotline: </a:t>
            </a:r>
            <a:r>
              <a:rPr lang="pt-BR" sz="1800" spc="5" dirty="0">
                <a:solidFill>
                  <a:prstClr val="black"/>
                </a:solidFill>
                <a:latin typeface="Montserrat" charset="0"/>
                <a:ea typeface="Montserrat" charset="0"/>
                <a:cs typeface="Montserrat" charset="0"/>
              </a:rPr>
              <a:t>0962 794 428 (Ms.Hien)</a:t>
            </a:r>
          </a:p>
          <a:p>
            <a:pPr marL="12700" marR="5080" lvl="0">
              <a:lnSpc>
                <a:spcPct val="150000"/>
              </a:lnSpc>
            </a:pPr>
            <a:r>
              <a:rPr lang="vi-VN" sz="1800" spc="5" dirty="0">
                <a:solidFill>
                  <a:prstClr val="black"/>
                </a:solidFill>
                <a:latin typeface="Montserrat" charset="0"/>
                <a:ea typeface="Montserrat" charset="0"/>
                <a:cs typeface="Montserrat" charset="0"/>
              </a:rPr>
              <a:t>Address: </a:t>
            </a:r>
            <a:r>
              <a:rPr lang="en-US" sz="1800" spc="5" dirty="0">
                <a:solidFill>
                  <a:prstClr val="black"/>
                </a:solidFill>
                <a:latin typeface="Montserrat" charset="0"/>
                <a:ea typeface="Montserrat" charset="0"/>
                <a:cs typeface="Montserrat" charset="0"/>
              </a:rPr>
              <a:t>7th Floor, IC Building, 82 Duy Tan, Cau Giay, Ha Noi</a:t>
            </a:r>
            <a:endParaRPr lang="vi-VN" sz="1800" spc="5" dirty="0">
              <a:solidFill>
                <a:prstClr val="black"/>
              </a:solidFill>
              <a:latin typeface="Montserrat" charset="0"/>
              <a:ea typeface="Montserrat" charset="0"/>
              <a:cs typeface="Montserrat" charset="0"/>
            </a:endParaRPr>
          </a:p>
        </p:txBody>
      </p:sp>
      <p:sp>
        <p:nvSpPr>
          <p:cNvPr id="11" name="Rectangle 10"/>
          <p:cNvSpPr/>
          <p:nvPr/>
        </p:nvSpPr>
        <p:spPr>
          <a:xfrm>
            <a:off x="14044278" y="7730626"/>
            <a:ext cx="2531462" cy="400110"/>
          </a:xfrm>
          <a:prstGeom prst="rect">
            <a:avLst/>
          </a:prstGeom>
          <a:noFill/>
        </p:spPr>
        <p:txBody>
          <a:bodyPr wrap="none">
            <a:spAutoFit/>
          </a:bodyPr>
          <a:lstStyle/>
          <a:p>
            <a:r>
              <a:rPr lang="vi-VN" altLang="zh-TW" sz="2000" b="1" dirty="0">
                <a:latin typeface="Montserrat" charset="0"/>
                <a:ea typeface="Montserrat" charset="0"/>
                <a:cs typeface="Montserrat" charset="0"/>
              </a:rPr>
              <a:t>Thông tin liên hệ:</a:t>
            </a:r>
            <a:endParaRPr lang="en-US" sz="2000" b="1"/>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780" r="6251"/>
          <a:stretch/>
        </p:blipFill>
        <p:spPr>
          <a:xfrm>
            <a:off x="1257766" y="876107"/>
            <a:ext cx="11452418" cy="5719452"/>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14807"/>
          <a:stretch/>
        </p:blipFill>
        <p:spPr>
          <a:xfrm>
            <a:off x="20291967" y="1452274"/>
            <a:ext cx="2969478" cy="3291944"/>
          </a:xfrm>
          <a:prstGeom prst="rect">
            <a:avLst/>
          </a:prstGeom>
        </p:spPr>
      </p:pic>
    </p:spTree>
    <p:extLst>
      <p:ext uri="{BB962C8B-B14F-4D97-AF65-F5344CB8AC3E}">
        <p14:creationId xmlns:p14="http://schemas.microsoft.com/office/powerpoint/2010/main" val="384365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10" y="725905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08882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314A50AB-232F-4C18-B64D-0C7709603840}"/>
              </a:ext>
            </a:extLst>
          </p:cNvPr>
          <p:cNvPicPr>
            <a:picLocks noChangeAspect="1"/>
          </p:cNvPicPr>
          <p:nvPr/>
        </p:nvPicPr>
        <p:blipFill rotWithShape="1">
          <a:blip r:embed="rId3">
            <a:extLst>
              <a:ext uri="{28A0092B-C50C-407E-A947-70E740481C1C}">
                <a14:useLocalDpi xmlns:a14="http://schemas.microsoft.com/office/drawing/2010/main" val="0"/>
              </a:ext>
            </a:extLst>
          </a:blip>
          <a:srcRect b="25665"/>
          <a:stretch/>
        </p:blipFill>
        <p:spPr>
          <a:xfrm>
            <a:off x="0" y="1340"/>
            <a:ext cx="24379238" cy="13713321"/>
          </a:xfrm>
          <a:prstGeom prst="rect">
            <a:avLst/>
          </a:prstGeom>
        </p:spPr>
      </p:pic>
      <p:sp>
        <p:nvSpPr>
          <p:cNvPr id="47" name="Rectangle 46">
            <a:extLst>
              <a:ext uri="{FF2B5EF4-FFF2-40B4-BE49-F238E27FC236}">
                <a16:creationId xmlns:a16="http://schemas.microsoft.com/office/drawing/2014/main" xmlns="" id="{FC04BDD0-D91F-492F-AB60-4941F051E719}"/>
              </a:ext>
            </a:extLst>
          </p:cNvPr>
          <p:cNvSpPr/>
          <p:nvPr/>
        </p:nvSpPr>
        <p:spPr>
          <a:xfrm>
            <a:off x="0" y="1339"/>
            <a:ext cx="24409636" cy="1291538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latin typeface="Montserrat" charset="0"/>
              <a:ea typeface="Montserrat" charset="0"/>
              <a:cs typeface="Montserrat" charset="0"/>
            </a:endParaRPr>
          </a:p>
        </p:txBody>
      </p:sp>
      <p:pic>
        <p:nvPicPr>
          <p:cNvPr id="48" name="Picture 47">
            <a:extLst>
              <a:ext uri="{FF2B5EF4-FFF2-40B4-BE49-F238E27FC236}">
                <a16:creationId xmlns:a16="http://schemas.microsoft.com/office/drawing/2014/main" xmlns="" id="{F09830F9-68A7-4D33-B60B-06DA13B99048}"/>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49" name="TextBox 48">
            <a:extLst>
              <a:ext uri="{FF2B5EF4-FFF2-40B4-BE49-F238E27FC236}">
                <a16:creationId xmlns:a16="http://schemas.microsoft.com/office/drawing/2014/main" xmlns="" id="{8F73047C-28C7-48AD-A6D9-89D85F0D6FEB}"/>
              </a:ext>
            </a:extLst>
          </p:cNvPr>
          <p:cNvSpPr txBox="1"/>
          <p:nvPr/>
        </p:nvSpPr>
        <p:spPr>
          <a:xfrm>
            <a:off x="8503018" y="243937"/>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50" name="TextBox 49">
            <a:extLst>
              <a:ext uri="{FF2B5EF4-FFF2-40B4-BE49-F238E27FC236}">
                <a16:creationId xmlns:a16="http://schemas.microsoft.com/office/drawing/2014/main" xmlns="" id="{067520FB-0CC1-47D3-A098-6202EF9F5E18}"/>
              </a:ext>
            </a:extLst>
          </p:cNvPr>
          <p:cNvSpPr txBox="1"/>
          <p:nvPr/>
        </p:nvSpPr>
        <p:spPr>
          <a:xfrm>
            <a:off x="3879269" y="22725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51" name="TextBox 50">
            <a:extLst>
              <a:ext uri="{FF2B5EF4-FFF2-40B4-BE49-F238E27FC236}">
                <a16:creationId xmlns:a16="http://schemas.microsoft.com/office/drawing/2014/main" xmlns="" id="{F69B7AE8-6FB1-45E3-88FD-930A528E223F}"/>
              </a:ext>
            </a:extLst>
          </p:cNvPr>
          <p:cNvSpPr txBox="1"/>
          <p:nvPr/>
        </p:nvSpPr>
        <p:spPr>
          <a:xfrm>
            <a:off x="6107425" y="323252"/>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52" name="Rectangle 51">
            <a:extLst>
              <a:ext uri="{FF2B5EF4-FFF2-40B4-BE49-F238E27FC236}">
                <a16:creationId xmlns:a16="http://schemas.microsoft.com/office/drawing/2014/main" xmlns="" id="{84643FC8-3A79-480B-A2FC-F3DF9A6C2277}"/>
              </a:ext>
            </a:extLst>
          </p:cNvPr>
          <p:cNvSpPr/>
          <p:nvPr/>
        </p:nvSpPr>
        <p:spPr>
          <a:xfrm>
            <a:off x="10862807" y="367023"/>
            <a:ext cx="1911849"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53" name="Rectangle 52">
            <a:extLst>
              <a:ext uri="{FF2B5EF4-FFF2-40B4-BE49-F238E27FC236}">
                <a16:creationId xmlns:a16="http://schemas.microsoft.com/office/drawing/2014/main" xmlns="" id="{4A639ABC-ED58-466E-9EC4-0598E187F336}"/>
              </a:ext>
            </a:extLst>
          </p:cNvPr>
          <p:cNvSpPr/>
          <p:nvPr/>
        </p:nvSpPr>
        <p:spPr>
          <a:xfrm>
            <a:off x="12774655" y="243937"/>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54" name="Rectangle 53">
            <a:extLst>
              <a:ext uri="{FF2B5EF4-FFF2-40B4-BE49-F238E27FC236}">
                <a16:creationId xmlns:a16="http://schemas.microsoft.com/office/drawing/2014/main" xmlns="" id="{BBFF4676-0FFF-43B7-9B03-8F6974F29361}"/>
              </a:ext>
            </a:extLst>
          </p:cNvPr>
          <p:cNvSpPr/>
          <p:nvPr/>
        </p:nvSpPr>
        <p:spPr>
          <a:xfrm>
            <a:off x="18620888" y="320178"/>
            <a:ext cx="2926802" cy="307777"/>
          </a:xfrm>
          <a:prstGeom prst="rect">
            <a:avLst/>
          </a:prstGeom>
          <a:solidFill>
            <a:srgbClr val="D5AA70"/>
          </a:solidFill>
        </p:spPr>
        <p:txBody>
          <a:bodyPr wrap="square">
            <a:spAutoFit/>
          </a:bodyPr>
          <a:lstStyle/>
          <a:p>
            <a:pPr algn="ctr"/>
            <a:r>
              <a:rPr lang="en-US" sz="1400">
                <a:solidFill>
                  <a:schemeClr val="bg1"/>
                </a:solidFill>
                <a:latin typeface="Montserrat" charset="0"/>
                <a:ea typeface="Montserrat" charset="0"/>
                <a:cs typeface="Montserrat" charset="0"/>
              </a:rPr>
              <a:t>CONTACT US</a:t>
            </a:r>
          </a:p>
        </p:txBody>
      </p:sp>
      <p:sp>
        <p:nvSpPr>
          <p:cNvPr id="63" name="Rectangle 62">
            <a:extLst>
              <a:ext uri="{FF2B5EF4-FFF2-40B4-BE49-F238E27FC236}">
                <a16:creationId xmlns:a16="http://schemas.microsoft.com/office/drawing/2014/main" xmlns="" id="{C9A2F5C6-FA0D-4A43-A8C0-230D9141843B}"/>
              </a:ext>
            </a:extLst>
          </p:cNvPr>
          <p:cNvSpPr/>
          <p:nvPr/>
        </p:nvSpPr>
        <p:spPr>
          <a:xfrm>
            <a:off x="0" y="12916728"/>
            <a:ext cx="24379238" cy="79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a:solidFill>
                  <a:prstClr val="black"/>
                </a:solidFill>
                <a:latin typeface="Montserrat" charset="0"/>
                <a:ea typeface="Montserrat" charset="0"/>
                <a:cs typeface="Montserrat" charset="0"/>
              </a:rPr>
              <a:t>(Button) </a:t>
            </a:r>
            <a:r>
              <a:rPr lang="en-US" sz="2400" b="1">
                <a:solidFill>
                  <a:prstClr val="black"/>
                </a:solidFill>
                <a:latin typeface="Montserrat" charset="0"/>
                <a:ea typeface="Montserrat" charset="0"/>
                <a:cs typeface="Montserrat" charset="0"/>
              </a:rPr>
              <a:t>Các câu chuyện thành công của chúng tôi </a:t>
            </a:r>
            <a:r>
              <a:rPr lang="vi-VN" sz="2400">
                <a:solidFill>
                  <a:prstClr val="black"/>
                </a:solidFill>
                <a:latin typeface="Montserrat" charset="0"/>
                <a:ea typeface="Montserrat" charset="0"/>
                <a:cs typeface="Montserrat" charset="0"/>
              </a:rPr>
              <a:t>&gt; Link dẫn về II.</a:t>
            </a:r>
            <a:endParaRPr lang="en-US" sz="2400" b="1">
              <a:solidFill>
                <a:prstClr val="black"/>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B9D4EE67-8B9E-4667-9C62-55D825A778EC}"/>
              </a:ext>
            </a:extLst>
          </p:cNvPr>
          <p:cNvSpPr/>
          <p:nvPr/>
        </p:nvSpPr>
        <p:spPr>
          <a:xfrm>
            <a:off x="1567197" y="6764517"/>
            <a:ext cx="21275242"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Chúng tôi đo lường thành công trong công việc thông qua việc tăng cường giá trị thương hiệu của các khách hàng</a:t>
            </a:r>
            <a:endParaRPr lang="en-US" sz="2400" dirty="0">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8B5A6BB2-C08F-4FE5-B6E0-689DAF905470}"/>
              </a:ext>
            </a:extLst>
          </p:cNvPr>
          <p:cNvSpPr txBox="1"/>
          <p:nvPr/>
        </p:nvSpPr>
        <p:spPr>
          <a:xfrm>
            <a:off x="1709514" y="4554866"/>
            <a:ext cx="20645427" cy="2061846"/>
          </a:xfrm>
          <a:prstGeom prst="rect">
            <a:avLst/>
          </a:prstGeom>
          <a:noFill/>
        </p:spPr>
        <p:txBody>
          <a:bodyPr wrap="square" rtlCol="0">
            <a:spAutoFit/>
          </a:bodyPr>
          <a:lstStyle/>
          <a:p>
            <a:pPr algn="ctr"/>
            <a:r>
              <a:rPr lang="en-US" sz="6399" dirty="0">
                <a:solidFill>
                  <a:schemeClr val="bg1"/>
                </a:solidFill>
                <a:latin typeface="Montserrat" charset="0"/>
                <a:ea typeface="Montserrat" charset="0"/>
                <a:cs typeface="Montserrat" charset="0"/>
              </a:rPr>
              <a:t>Sứ mệnh của </a:t>
            </a:r>
            <a:r>
              <a:rPr lang="vi-VN" sz="6399" dirty="0">
                <a:solidFill>
                  <a:schemeClr val="bg1"/>
                </a:solidFill>
                <a:latin typeface="Montserrat" charset="0"/>
                <a:ea typeface="Montserrat" charset="0"/>
                <a:cs typeface="Montserrat" charset="0"/>
              </a:rPr>
              <a:t>chúng tôi</a:t>
            </a:r>
            <a:r>
              <a:rPr lang="en-US" sz="6399" dirty="0">
                <a:solidFill>
                  <a:schemeClr val="bg1"/>
                </a:solidFill>
                <a:latin typeface="Montserrat" charset="0"/>
                <a:ea typeface="Montserrat" charset="0"/>
                <a:cs typeface="Montserrat" charset="0"/>
              </a:rPr>
              <a:t> là giúp khách hàng gia tăng giá trị thương hiệu </a:t>
            </a:r>
            <a:r>
              <a:rPr lang="vi-VN" sz="6399" dirty="0">
                <a:solidFill>
                  <a:schemeClr val="bg1"/>
                </a:solidFill>
                <a:latin typeface="Montserrat" charset="0"/>
                <a:ea typeface="Montserrat" charset="0"/>
                <a:cs typeface="Montserrat" charset="0"/>
              </a:rPr>
              <a:t>một cách </a:t>
            </a:r>
            <a:r>
              <a:rPr lang="en-US" sz="6399" dirty="0">
                <a:solidFill>
                  <a:schemeClr val="bg1"/>
                </a:solidFill>
                <a:latin typeface="Montserrat" charset="0"/>
                <a:ea typeface="Montserrat" charset="0"/>
                <a:cs typeface="Montserrat" charset="0"/>
              </a:rPr>
              <a:t>bền vững</a:t>
            </a:r>
          </a:p>
        </p:txBody>
      </p:sp>
      <p:sp>
        <p:nvSpPr>
          <p:cNvPr id="21" name="Rectangle 20">
            <a:extLst>
              <a:ext uri="{FF2B5EF4-FFF2-40B4-BE49-F238E27FC236}">
                <a16:creationId xmlns:a16="http://schemas.microsoft.com/office/drawing/2014/main" xmlns="" id="{B3F12D54-FB9F-4088-953E-5F56808D03B0}"/>
              </a:ext>
            </a:extLst>
          </p:cNvPr>
          <p:cNvSpPr/>
          <p:nvPr/>
        </p:nvSpPr>
        <p:spPr>
          <a:xfrm>
            <a:off x="10503582" y="8544255"/>
            <a:ext cx="3372075" cy="646331"/>
          </a:xfrm>
          <a:prstGeom prst="rect">
            <a:avLst/>
          </a:prstGeom>
          <a:solidFill>
            <a:srgbClr val="C00000"/>
          </a:solidFill>
        </p:spPr>
        <p:txBody>
          <a:bodyPr wrap="square">
            <a:spAutoFit/>
          </a:bodyPr>
          <a:lstStyle/>
          <a:p>
            <a:pPr algn="ctr"/>
            <a:r>
              <a:rPr lang="vi-VN" sz="1800" dirty="0">
                <a:solidFill>
                  <a:schemeClr val="bg1"/>
                </a:solidFill>
                <a:latin typeface="Montserrat" charset="0"/>
                <a:ea typeface="Montserrat" charset="0"/>
                <a:cs typeface="Montserrat" charset="0"/>
              </a:rPr>
              <a:t>CÂU CHUYỆN THÀNH CÔNG CỦA CHÚNG TÔI</a:t>
            </a:r>
            <a:endParaRPr lang="en-US" sz="1800" dirty="0">
              <a:solidFill>
                <a:schemeClr val="bg1"/>
              </a:solidFill>
              <a:latin typeface="Montserrat" charset="0"/>
              <a:ea typeface="Montserrat" charset="0"/>
              <a:cs typeface="Montserrat" charset="0"/>
            </a:endParaRPr>
          </a:p>
        </p:txBody>
      </p:sp>
      <p:sp>
        <p:nvSpPr>
          <p:cNvPr id="16" name="Rectangle 15">
            <a:extLst>
              <a:ext uri="{FF2B5EF4-FFF2-40B4-BE49-F238E27FC236}">
                <a16:creationId xmlns:a16="http://schemas.microsoft.com/office/drawing/2014/main" xmlns="" id="{B3F12D54-FB9F-4088-953E-5F56808D03B0}"/>
              </a:ext>
            </a:extLst>
          </p:cNvPr>
          <p:cNvSpPr/>
          <p:nvPr/>
        </p:nvSpPr>
        <p:spPr>
          <a:xfrm>
            <a:off x="18530877" y="150242"/>
            <a:ext cx="3824064" cy="830997"/>
          </a:xfrm>
          <a:prstGeom prst="rect">
            <a:avLst/>
          </a:prstGeom>
          <a:solidFill>
            <a:schemeClr val="bg1">
              <a:lumMod val="50000"/>
            </a:schemeClr>
          </a:solidFill>
        </p:spPr>
        <p:txBody>
          <a:bodyPr wrap="square">
            <a:spAutoFit/>
          </a:bodyPr>
          <a:lstStyle/>
          <a:p>
            <a:pPr algn="ctr"/>
            <a:endParaRPr lang="en-US"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LIÊN HỆ</a:t>
            </a:r>
            <a:endParaRPr lang="en-US" sz="1600">
              <a:solidFill>
                <a:schemeClr val="bg1"/>
              </a:solidFill>
              <a:latin typeface="Montserrat" charset="0"/>
              <a:ea typeface="Montserrat" charset="0"/>
              <a:cs typeface="Montserrat" charset="0"/>
            </a:endParaRPr>
          </a:p>
          <a:p>
            <a:pPr algn="ctr"/>
            <a:endParaRPr lang="en-US" sz="1600">
              <a:solidFill>
                <a:schemeClr val="bg1"/>
              </a:solidFill>
              <a:latin typeface="Montserrat" charset="0"/>
              <a:ea typeface="Montserrat" charset="0"/>
              <a:cs typeface="Montserrat" charset="0"/>
            </a:endParaRPr>
          </a:p>
        </p:txBody>
      </p:sp>
      <p:sp>
        <p:nvSpPr>
          <p:cNvPr id="19" name="Rectangle 18">
            <a:extLst>
              <a:ext uri="{FF2B5EF4-FFF2-40B4-BE49-F238E27FC236}">
                <a16:creationId xmlns:a16="http://schemas.microsoft.com/office/drawing/2014/main" xmlns="" id="{4A639ABC-ED58-466E-9EC4-0598E187F336}"/>
              </a:ext>
            </a:extLst>
          </p:cNvPr>
          <p:cNvSpPr/>
          <p:nvPr/>
        </p:nvSpPr>
        <p:spPr>
          <a:xfrm>
            <a:off x="15454002" y="278311"/>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135476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2763444" y="5370476"/>
            <a:ext cx="19219427" cy="3415679"/>
          </a:xfrm>
          <a:prstGeom prst="rect">
            <a:avLst/>
          </a:prstGeom>
          <a:noFill/>
        </p:spPr>
        <p:txBody>
          <a:bodyPr wrap="square" rtlCol="0">
            <a:spAutoFit/>
          </a:bodyPr>
          <a:lstStyle/>
          <a:p>
            <a:pPr algn="ctr"/>
            <a:r>
              <a:rPr lang="vi-VN" sz="10798" b="1" dirty="0">
                <a:latin typeface="Montserrat" charset="0"/>
                <a:ea typeface="Montserrat" charset="0"/>
                <a:cs typeface="Montserrat" charset="0"/>
              </a:rPr>
              <a:t>2.3 Đội ngũ chuyên gia</a:t>
            </a:r>
          </a:p>
          <a:p>
            <a:pPr algn="ctr"/>
            <a:r>
              <a:rPr lang="en-US" sz="10798" b="1" dirty="0">
                <a:latin typeface="Montserrat" charset="0"/>
                <a:ea typeface="Montserrat" charset="0"/>
                <a:cs typeface="Montserrat" charset="0"/>
              </a:rPr>
              <a:t>c</a:t>
            </a:r>
            <a:r>
              <a:rPr lang="vi-VN" sz="10798" b="1" dirty="0">
                <a:latin typeface="Montserrat" charset="0"/>
                <a:ea typeface="Montserrat" charset="0"/>
                <a:cs typeface="Montserrat" charset="0"/>
              </a:rPr>
              <a:t>ủa chúng tôi</a:t>
            </a:r>
            <a:endParaRPr lang="en-US" sz="10798" b="1" dirty="0">
              <a:latin typeface="Montserrat" charset="0"/>
              <a:ea typeface="Montserrat" charset="0"/>
              <a:cs typeface="Montserrat" charset="0"/>
            </a:endParaRPr>
          </a:p>
        </p:txBody>
      </p:sp>
    </p:spTree>
    <p:extLst>
      <p:ext uri="{BB962C8B-B14F-4D97-AF65-F5344CB8AC3E}">
        <p14:creationId xmlns:p14="http://schemas.microsoft.com/office/powerpoint/2010/main" val="950913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t="61158" b="7364"/>
          <a:stretch/>
        </p:blipFill>
        <p:spPr>
          <a:xfrm>
            <a:off x="-15198" y="1130140"/>
            <a:ext cx="24394435" cy="5118260"/>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0" y="1124908"/>
            <a:ext cx="24379238" cy="512349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45328" y="366909"/>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46839" y="111686"/>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xmlns=""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Gặp gỡ đội ngũ Mibrand Vietnam</a:t>
            </a:r>
            <a:endParaRPr lang="en-US" sz="6399" dirty="0">
              <a:solidFill>
                <a:schemeClr val="bg1"/>
              </a:solidFill>
              <a:latin typeface="Montserrat" charset="0"/>
              <a:ea typeface="Montserrat" charset="0"/>
              <a:cs typeface="Montserrat" charset="0"/>
            </a:endParaRPr>
          </a:p>
        </p:txBody>
      </p:sp>
      <p:sp>
        <p:nvSpPr>
          <p:cNvPr id="55" name="Rectangle 54">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Trang chủ   /   Đội ngũ của chúng tôi</a:t>
            </a:r>
            <a:endParaRPr lang="en-US" sz="2400" dirty="0">
              <a:latin typeface="Montserrat" charset="0"/>
              <a:ea typeface="Montserrat" charset="0"/>
              <a:cs typeface="Montserrat" charset="0"/>
            </a:endParaRP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6388" y="7131462"/>
            <a:ext cx="8073592" cy="5846772"/>
          </a:xfrm>
          <a:prstGeom prst="rect">
            <a:avLst/>
          </a:prstGeom>
        </p:spPr>
      </p:pic>
      <p:sp>
        <p:nvSpPr>
          <p:cNvPr id="57" name="Rectangle 56"/>
          <p:cNvSpPr/>
          <p:nvPr/>
        </p:nvSpPr>
        <p:spPr>
          <a:xfrm>
            <a:off x="11721016" y="7329092"/>
            <a:ext cx="9211093" cy="830868"/>
          </a:xfrm>
          <a:prstGeom prst="rect">
            <a:avLst/>
          </a:prstGeom>
        </p:spPr>
        <p:txBody>
          <a:bodyPr wrap="square">
            <a:spAutoFit/>
          </a:bodyPr>
          <a:lstStyle/>
          <a:p>
            <a:r>
              <a:rPr lang="vi-VN" sz="4799" spc="-60" dirty="0">
                <a:latin typeface="Montserrat" charset="0"/>
                <a:ea typeface="Montserrat" charset="0"/>
                <a:cs typeface="Montserrat" charset="0"/>
              </a:rPr>
              <a:t>Tại sao lựa chọn Mibrand?</a:t>
            </a:r>
            <a:endParaRPr lang="en-US" sz="4799" spc="-30" dirty="0">
              <a:latin typeface="Montserrat" charset="0"/>
              <a:ea typeface="Montserrat" charset="0"/>
              <a:cs typeface="Montserrat" charset="0"/>
            </a:endParaRPr>
          </a:p>
        </p:txBody>
      </p:sp>
      <p:sp>
        <p:nvSpPr>
          <p:cNvPr id="58" name="Rectangle 57">
            <a:extLst>
              <a:ext uri="{FF2B5EF4-FFF2-40B4-BE49-F238E27FC236}">
                <a16:creationId xmlns:a16="http://schemas.microsoft.com/office/drawing/2014/main" xmlns="" id="{B9D4EE67-8B9E-4667-9C62-55D825A778EC}"/>
              </a:ext>
            </a:extLst>
          </p:cNvPr>
          <p:cNvSpPr/>
          <p:nvPr/>
        </p:nvSpPr>
        <p:spPr>
          <a:xfrm>
            <a:off x="11721016" y="8428840"/>
            <a:ext cx="10567915" cy="4549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Montserrat" charset="0"/>
                <a:ea typeface="Montserrat" charset="0"/>
                <a:cs typeface="Montserrat" charset="0"/>
              </a:rPr>
              <a:t>Mibrand Việt Nam là công ty chuyên sâu về tư vấn xây dựng và quản trị Thương Hiệu. Sứ mệnh chiến lược của Mibrand Vietnam là giúp khách hàng “gia tăng giá trị thương hiệu bền vững”.</a:t>
            </a:r>
          </a:p>
          <a:p>
            <a:pPr>
              <a:lnSpc>
                <a:spcPct val="150000"/>
              </a:lnSpc>
            </a:pPr>
            <a:endParaRPr lang="en-US" sz="2400" dirty="0">
              <a:solidFill>
                <a:schemeClr val="tx1"/>
              </a:solidFill>
              <a:latin typeface="Montserrat" charset="0"/>
              <a:ea typeface="Montserrat" charset="0"/>
              <a:cs typeface="Montserrat" charset="0"/>
            </a:endParaRPr>
          </a:p>
          <a:p>
            <a:pPr lvl="0">
              <a:lnSpc>
                <a:spcPct val="150000"/>
              </a:lnSpc>
            </a:pPr>
            <a:r>
              <a:rPr lang="vi-VN" sz="2400" dirty="0">
                <a:solidFill>
                  <a:srgbClr val="000000"/>
                </a:solidFill>
                <a:latin typeface="Montserrat" charset="0"/>
                <a:ea typeface="Montserrat" charset="0"/>
                <a:cs typeface="Montserrat" charset="0"/>
              </a:rPr>
              <a:t>Với đội ngũ nhân sự là các chuyên gia hoạt động trong lĩnh vực tiếp thị - truyền thông, thương hiệu, chúng tôi t</a:t>
            </a:r>
            <a:r>
              <a:rPr lang="vi-VN" sz="2400" dirty="0" err="1">
                <a:solidFill>
                  <a:srgbClr val="000000"/>
                </a:solidFill>
                <a:latin typeface="Montserrat" charset="0"/>
                <a:ea typeface="Montserrat" charset="0"/>
                <a:cs typeface="Montserrat" charset="0"/>
              </a:rPr>
              <a:t>húc đẩy việc áp dụng mô hình Kinh doanh theo định hướng thương hiệu và Định giá thương hiệu tại các doanh nghiệp. </a:t>
            </a:r>
          </a:p>
        </p:txBody>
      </p:sp>
      <p:sp>
        <p:nvSpPr>
          <p:cNvPr id="17" name="Rectangle 16">
            <a:extLst>
              <a:ext uri="{FF2B5EF4-FFF2-40B4-BE49-F238E27FC236}">
                <a16:creationId xmlns:a16="http://schemas.microsoft.com/office/drawing/2014/main" xmlns="" id="{4A639ABC-ED58-466E-9EC4-0598E187F336}"/>
              </a:ext>
            </a:extLst>
          </p:cNvPr>
          <p:cNvSpPr/>
          <p:nvPr/>
        </p:nvSpPr>
        <p:spPr>
          <a:xfrm>
            <a:off x="15602857" y="342106"/>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2126203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2BFC39D-5A68-C04F-A1DB-6C9467306DB1}"/>
              </a:ext>
            </a:extLst>
          </p:cNvPr>
          <p:cNvPicPr>
            <a:picLocks noChangeAspect="1"/>
          </p:cNvPicPr>
          <p:nvPr/>
        </p:nvPicPr>
        <p:blipFill rotWithShape="1">
          <a:blip r:embed="rId3">
            <a:extLst>
              <a:ext uri="{28A0092B-C50C-407E-A947-70E740481C1C}">
                <a14:useLocalDpi xmlns:a14="http://schemas.microsoft.com/office/drawing/2010/main" val="0"/>
              </a:ext>
            </a:extLst>
          </a:blip>
          <a:srcRect t="23204" b="27713"/>
          <a:stretch/>
        </p:blipFill>
        <p:spPr>
          <a:xfrm>
            <a:off x="0" y="6779542"/>
            <a:ext cx="24379238" cy="6377355"/>
          </a:xfrm>
          <a:prstGeom prst="rect">
            <a:avLst/>
          </a:prstGeom>
        </p:spPr>
      </p:pic>
      <p:pic>
        <p:nvPicPr>
          <p:cNvPr id="10" name="Picture 9">
            <a:extLst>
              <a:ext uri="{FF2B5EF4-FFF2-40B4-BE49-F238E27FC236}">
                <a16:creationId xmlns:a16="http://schemas.microsoft.com/office/drawing/2014/main" xmlns=""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6248" t="20" r="4937" b="823"/>
          <a:stretch/>
        </p:blipFill>
        <p:spPr>
          <a:xfrm>
            <a:off x="2319440" y="7553386"/>
            <a:ext cx="4881619" cy="5361593"/>
          </a:xfrm>
          <a:prstGeom prst="rect">
            <a:avLst/>
          </a:prstGeom>
        </p:spPr>
      </p:pic>
      <p:sp>
        <p:nvSpPr>
          <p:cNvPr id="11" name="TextBox 10">
            <a:extLst>
              <a:ext uri="{FF2B5EF4-FFF2-40B4-BE49-F238E27FC236}">
                <a16:creationId xmlns:a16="http://schemas.microsoft.com/office/drawing/2014/main" xmlns="" id="{A2185C00-EA68-BE40-AEF1-CA4974C05E1B}"/>
              </a:ext>
            </a:extLst>
          </p:cNvPr>
          <p:cNvSpPr txBox="1"/>
          <p:nvPr/>
        </p:nvSpPr>
        <p:spPr>
          <a:xfrm>
            <a:off x="7421434" y="9255465"/>
            <a:ext cx="4325089"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Ông Mạnh là chuyên gia tư vấn cấp cao trong các dự án tư vấn chiến lược kinh doanh, tiếp thị và xây dựng thương hiệu với hơn 20 năm kinh nghiệm..</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Ông thành lập và điều hành Công ty Cổ phần Mibrand Việt Nam với mục tiêu trở thành công ty tư vấn &amp; đo lường thương hiệu hàng đầu tại Việt Nam.</a:t>
            </a:r>
            <a:endParaRPr lang="en-US" sz="1600" dirty="0">
              <a:solidFill>
                <a:schemeClr val="bg1">
                  <a:lumMod val="50000"/>
                </a:schemeClr>
              </a:solidFill>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41995DCA-C2AD-4DA4-837E-6DE2CE98705C}"/>
              </a:ext>
            </a:extLst>
          </p:cNvPr>
          <p:cNvSpPr/>
          <p:nvPr/>
        </p:nvSpPr>
        <p:spPr>
          <a:xfrm>
            <a:off x="7421434" y="7835070"/>
            <a:ext cx="3018775"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Lại Tiến Mạnh</a:t>
            </a:r>
          </a:p>
        </p:txBody>
      </p:sp>
      <p:sp>
        <p:nvSpPr>
          <p:cNvPr id="15" name="Rectangle 14">
            <a:extLst>
              <a:ext uri="{FF2B5EF4-FFF2-40B4-BE49-F238E27FC236}">
                <a16:creationId xmlns:a16="http://schemas.microsoft.com/office/drawing/2014/main" xmlns="" id="{0B55535A-F36F-448F-94F0-A534883A069F}"/>
              </a:ext>
            </a:extLst>
          </p:cNvPr>
          <p:cNvSpPr/>
          <p:nvPr/>
        </p:nvSpPr>
        <p:spPr>
          <a:xfrm>
            <a:off x="7421434" y="8365252"/>
            <a:ext cx="2132315"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Managing Director</a:t>
            </a:r>
            <a:endParaRPr lang="en-US" sz="1600">
              <a:solidFill>
                <a:schemeClr val="bg1">
                  <a:lumMod val="50000"/>
                </a:schemeClr>
              </a:solidFill>
              <a:latin typeface="Montserrat" charset="0"/>
              <a:ea typeface="Montserrat" charset="0"/>
              <a:cs typeface="Montserrat" charset="0"/>
            </a:endParaRPr>
          </a:p>
        </p:txBody>
      </p:sp>
      <p:sp>
        <p:nvSpPr>
          <p:cNvPr id="16" name="Rectangle 15">
            <a:extLst>
              <a:ext uri="{FF2B5EF4-FFF2-40B4-BE49-F238E27FC236}">
                <a16:creationId xmlns:a16="http://schemas.microsoft.com/office/drawing/2014/main" xmlns="" id="{F711825B-E542-4848-93E6-F9ABF0634033}"/>
              </a:ext>
            </a:extLst>
          </p:cNvPr>
          <p:cNvSpPr/>
          <p:nvPr/>
        </p:nvSpPr>
        <p:spPr>
          <a:xfrm>
            <a:off x="17732967" y="7835071"/>
            <a:ext cx="3817071"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Phùng</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Thái</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Dương</a:t>
            </a:r>
            <a:endParaRPr lang="en-US" sz="2400" b="1"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948B3BDA-8E98-44BC-9073-291814068A8A}"/>
              </a:ext>
            </a:extLst>
          </p:cNvPr>
          <p:cNvSpPr/>
          <p:nvPr/>
        </p:nvSpPr>
        <p:spPr>
          <a:xfrm>
            <a:off x="17732967" y="8365252"/>
            <a:ext cx="3841116"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Deputy Director | Brand Consultant</a:t>
            </a:r>
            <a:endParaRPr lang="en-US" sz="1600">
              <a:solidFill>
                <a:schemeClr val="bg1">
                  <a:lumMod val="50000"/>
                </a:schemeClr>
              </a:solidFill>
              <a:latin typeface="Montserrat" charset="0"/>
              <a:ea typeface="Montserrat" charset="0"/>
              <a:cs typeface="Montserrat"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252"/>
            <a:ext cx="24418704" cy="6240335"/>
          </a:xfrm>
          <a:prstGeom prst="rect">
            <a:avLst/>
          </a:prstGeom>
        </p:spPr>
      </p:pic>
      <p:sp>
        <p:nvSpPr>
          <p:cNvPr id="19" name="TextBox 18">
            <a:extLst>
              <a:ext uri="{FF2B5EF4-FFF2-40B4-BE49-F238E27FC236}">
                <a16:creationId xmlns:a16="http://schemas.microsoft.com/office/drawing/2014/main" xmlns="" id="{CFFD0DE8-94F5-5049-9B12-1CDF1F9EF703}"/>
              </a:ext>
            </a:extLst>
          </p:cNvPr>
          <p:cNvSpPr txBox="1"/>
          <p:nvPr/>
        </p:nvSpPr>
        <p:spPr>
          <a:xfrm>
            <a:off x="3200079" y="4341126"/>
            <a:ext cx="18058014" cy="10618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100" dirty="0">
                <a:solidFill>
                  <a:schemeClr val="bg1">
                    <a:lumMod val="50000"/>
                  </a:schemeClr>
                </a:solidFill>
                <a:latin typeface="Montserrat" charset="0"/>
                <a:ea typeface="Montserrat" charset="0"/>
                <a:cs typeface="Montserrat" charset="0"/>
              </a:rPr>
              <a:t>Với đội ngũ chuyên gia giàu kinh nghiệm trong lĩnh vực tư vấn thương hiệu và tiếp thị - truyền thông tổng thể,</a:t>
            </a:r>
          </a:p>
          <a:p>
            <a:pPr algn="ctr"/>
            <a:r>
              <a:rPr lang="vi-VN" sz="2100" dirty="0">
                <a:solidFill>
                  <a:schemeClr val="bg1">
                    <a:lumMod val="50000"/>
                  </a:schemeClr>
                </a:solidFill>
                <a:latin typeface="Montserrat" charset="0"/>
                <a:ea typeface="Montserrat" charset="0"/>
                <a:cs typeface="Montserrat" charset="0"/>
              </a:rPr>
              <a:t>Mibrand Việt Nam cam kết đồng hành cùng khách hàng trên mọi chặng đường của thương hiệu.</a:t>
            </a:r>
          </a:p>
          <a:p>
            <a:pPr algn="ctr"/>
            <a:endParaRPr lang="en-US" sz="2100" dirty="0">
              <a:solidFill>
                <a:schemeClr val="bg1">
                  <a:lumMod val="50000"/>
                </a:schemeClr>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xmlns="" id="{FCBA7045-3887-6F47-95EC-77CE877E4B82}"/>
              </a:ext>
            </a:extLst>
          </p:cNvPr>
          <p:cNvSpPr txBox="1"/>
          <p:nvPr/>
        </p:nvSpPr>
        <p:spPr>
          <a:xfrm>
            <a:off x="5557503" y="3180081"/>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Đội ngũ </a:t>
            </a:r>
            <a:r>
              <a:rPr lang="en-US" sz="5599" dirty="0" err="1">
                <a:latin typeface="Montserrat" charset="0"/>
                <a:ea typeface="Montserrat" charset="0"/>
                <a:cs typeface="Montserrat" charset="0"/>
              </a:rPr>
              <a:t>chuyên</a:t>
            </a:r>
            <a:r>
              <a:rPr lang="en-US" sz="5599" dirty="0">
                <a:latin typeface="Montserrat" charset="0"/>
                <a:ea typeface="Montserrat" charset="0"/>
                <a:cs typeface="Montserrat" charset="0"/>
              </a:rPr>
              <a:t> </a:t>
            </a:r>
            <a:r>
              <a:rPr lang="en-US" sz="5599" dirty="0" err="1">
                <a:latin typeface="Montserrat" charset="0"/>
                <a:ea typeface="Montserrat" charset="0"/>
                <a:cs typeface="Montserrat" charset="0"/>
              </a:rPr>
              <a:t>gia</a:t>
            </a:r>
            <a:r>
              <a:rPr lang="en-US" sz="5599" dirty="0">
                <a:latin typeface="Montserrat" charset="0"/>
                <a:ea typeface="Montserrat" charset="0"/>
                <a:cs typeface="Montserrat" charset="0"/>
              </a:rPr>
              <a:t> </a:t>
            </a:r>
            <a:r>
              <a:rPr lang="en-US" sz="5599" dirty="0" err="1">
                <a:latin typeface="Montserrat" charset="0"/>
                <a:ea typeface="Montserrat" charset="0"/>
                <a:cs typeface="Montserrat" charset="0"/>
              </a:rPr>
              <a:t>của</a:t>
            </a:r>
            <a:r>
              <a:rPr lang="en-US" sz="5599" dirty="0">
                <a:latin typeface="Montserrat" charset="0"/>
                <a:ea typeface="Montserrat" charset="0"/>
                <a:cs typeface="Montserrat" charset="0"/>
              </a:rPr>
              <a:t> </a:t>
            </a:r>
            <a:r>
              <a:rPr lang="en-US" sz="5599" dirty="0" err="1">
                <a:latin typeface="Montserrat" charset="0"/>
                <a:ea typeface="Montserrat" charset="0"/>
                <a:cs typeface="Montserrat" charset="0"/>
              </a:rPr>
              <a:t>chúng</a:t>
            </a:r>
            <a:r>
              <a:rPr lang="en-US" sz="5599" dirty="0">
                <a:latin typeface="Montserrat" charset="0"/>
                <a:ea typeface="Montserrat" charset="0"/>
                <a:cs typeface="Montserrat" charset="0"/>
              </a:rPr>
              <a:t> </a:t>
            </a:r>
            <a:r>
              <a:rPr lang="en-US" sz="5599" dirty="0" err="1">
                <a:latin typeface="Montserrat" charset="0"/>
                <a:ea typeface="Montserrat" charset="0"/>
                <a:cs typeface="Montserrat" charset="0"/>
              </a:rPr>
              <a:t>tôi</a:t>
            </a:r>
            <a:endParaRPr lang="en-US" sz="5599" dirty="0">
              <a:latin typeface="Montserrat" charset="0"/>
              <a:ea typeface="Montserrat" charset="0"/>
              <a:cs typeface="Montserrat" charset="0"/>
            </a:endParaRPr>
          </a:p>
        </p:txBody>
      </p:sp>
      <p:pic>
        <p:nvPicPr>
          <p:cNvPr id="21" name="Picture 20"/>
          <p:cNvPicPr>
            <a:picLocks noChangeAspect="1"/>
          </p:cNvPicPr>
          <p:nvPr/>
        </p:nvPicPr>
        <p:blipFill rotWithShape="1">
          <a:blip r:embed="rId6" cstate="print">
            <a:lum bright="7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3354" y="7553385"/>
            <a:ext cx="4829908" cy="5361593"/>
          </a:xfrm>
          <a:prstGeom prst="rect">
            <a:avLst/>
          </a:prstGeom>
        </p:spPr>
      </p:pic>
      <p:sp>
        <p:nvSpPr>
          <p:cNvPr id="23" name="TextBox 22">
            <a:extLst>
              <a:ext uri="{FF2B5EF4-FFF2-40B4-BE49-F238E27FC236}">
                <a16:creationId xmlns:a16="http://schemas.microsoft.com/office/drawing/2014/main" xmlns="" id="{78F227C0-67DA-9C43-91D6-CB507E195111}"/>
              </a:ext>
            </a:extLst>
          </p:cNvPr>
          <p:cNvSpPr txBox="1"/>
          <p:nvPr/>
        </p:nvSpPr>
        <p:spPr>
          <a:xfrm>
            <a:off x="17732967" y="9255265"/>
            <a:ext cx="4451241" cy="2308324"/>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Ông Dương hiện là Phó giám đốc phụ trách mảng tư vấn chiến lược thương hiệu tại Mibrand.</a:t>
            </a:r>
            <a:endParaRPr lang="en-US" sz="1600" dirty="0">
              <a:solidFill>
                <a:schemeClr val="bg1">
                  <a:lumMod val="50000"/>
                </a:schemeClr>
              </a:solidFill>
              <a:latin typeface="Montserrat" charset="0"/>
              <a:ea typeface="Montserrat" charset="0"/>
              <a:cs typeface="Montserrat" charset="0"/>
            </a:endParaRP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Với kinh nghiệm chuyên sâu trong lĩnh vực xây dựng thương hiệu, Dương hiện đang dẫn dắt đội ngũ tư vấn thương hiệu (Brand Consultant Team) triển khai dự án cho các khách hàng lớn tại Mibrand.</a:t>
            </a:r>
            <a:endParaRPr lang="en-US" sz="16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63242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3315"/>
            <a:ext cx="24379239" cy="12849890"/>
          </a:xfrm>
          <a:prstGeom prst="rect">
            <a:avLst/>
          </a:prstGeom>
        </p:spPr>
      </p:pic>
      <p:sp>
        <p:nvSpPr>
          <p:cNvPr id="13" name="TextBox 12">
            <a:extLst>
              <a:ext uri="{FF2B5EF4-FFF2-40B4-BE49-F238E27FC236}">
                <a16:creationId xmlns:a16="http://schemas.microsoft.com/office/drawing/2014/main" xmlns="" id="{A2185C00-EA68-BE40-AEF1-CA4974C05E1B}"/>
              </a:ext>
            </a:extLst>
          </p:cNvPr>
          <p:cNvSpPr txBox="1"/>
          <p:nvPr/>
        </p:nvSpPr>
        <p:spPr>
          <a:xfrm>
            <a:off x="7432710" y="3004356"/>
            <a:ext cx="4595910" cy="2062103"/>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Cô Bích là </a:t>
            </a:r>
            <a:r>
              <a:rPr lang="en-US" sz="1600" dirty="0">
                <a:solidFill>
                  <a:schemeClr val="bg1">
                    <a:lumMod val="50000"/>
                  </a:schemeClr>
                </a:solidFill>
                <a:latin typeface="Montserrat" charset="0"/>
                <a:ea typeface="Montserrat" charset="0"/>
                <a:cs typeface="Montserrat" charset="0"/>
              </a:rPr>
              <a:t>thạc sĩ chuyên ngành Quản trị Marketing Quốc tế tại đại học Leeds, Anh.</a:t>
            </a:r>
          </a:p>
          <a:p>
            <a:endParaRPr lang="vi-VN"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Bích</a:t>
            </a:r>
            <a:r>
              <a:rPr lang="en-US" sz="1600" dirty="0">
                <a:solidFill>
                  <a:schemeClr val="bg1">
                    <a:lumMod val="50000"/>
                  </a:schemeClr>
                </a:solidFill>
                <a:latin typeface="Montserrat" charset="0"/>
                <a:ea typeface="Montserrat" charset="0"/>
                <a:cs typeface="Montserrat" charset="0"/>
              </a:rPr>
              <a:t> có 7 năm kinh nghiệm với xuất phát điểm làm việc tại Ogilvy PR Việt Nam, sau đó tham gia xây dựng một agency chuyên về PR, </a:t>
            </a:r>
            <a:r>
              <a:rPr lang="vi-VN" sz="1600" dirty="0">
                <a:solidFill>
                  <a:schemeClr val="bg1">
                    <a:lumMod val="50000"/>
                  </a:schemeClr>
                </a:solidFill>
                <a:latin typeface="Montserrat" charset="0"/>
                <a:ea typeface="Montserrat" charset="0"/>
                <a:cs typeface="Montserrat" charset="0"/>
              </a:rPr>
              <a:t>hiện nay cô là quản lý đội ngũ phát triển thị trường tại Mibrand Vietnam.</a:t>
            </a:r>
            <a:endParaRPr lang="en-US" sz="1600" dirty="0">
              <a:solidFill>
                <a:schemeClr val="bg1">
                  <a:lumMod val="50000"/>
                </a:schemeClr>
              </a:solidFill>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41995DCA-C2AD-4DA4-837E-6DE2CE98705C}"/>
              </a:ext>
            </a:extLst>
          </p:cNvPr>
          <p:cNvSpPr/>
          <p:nvPr/>
        </p:nvSpPr>
        <p:spPr>
          <a:xfrm>
            <a:off x="7432710" y="1630799"/>
            <a:ext cx="3817071"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Ms. Nguyễn Ngọc Bích</a:t>
            </a:r>
          </a:p>
        </p:txBody>
      </p:sp>
      <p:sp>
        <p:nvSpPr>
          <p:cNvPr id="15" name="Rectangle 14">
            <a:extLst>
              <a:ext uri="{FF2B5EF4-FFF2-40B4-BE49-F238E27FC236}">
                <a16:creationId xmlns:a16="http://schemas.microsoft.com/office/drawing/2014/main" xmlns="" id="{0B55535A-F36F-448F-94F0-A534883A069F}"/>
              </a:ext>
            </a:extLst>
          </p:cNvPr>
          <p:cNvSpPr/>
          <p:nvPr/>
        </p:nvSpPr>
        <p:spPr>
          <a:xfrm>
            <a:off x="7432710" y="2160981"/>
            <a:ext cx="3817071" cy="338554"/>
          </a:xfrm>
          <a:prstGeom prst="rect">
            <a:avLst/>
          </a:prstGeom>
          <a:solidFill>
            <a:srgbClr val="FBFBFB"/>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Brand Solutions Manager</a:t>
            </a:r>
            <a:endParaRPr lang="en-US" sz="1600">
              <a:solidFill>
                <a:schemeClr val="bg1">
                  <a:lumMod val="50000"/>
                </a:schemeClr>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41995DCA-C2AD-4DA4-837E-6DE2CE98705C}"/>
              </a:ext>
            </a:extLst>
          </p:cNvPr>
          <p:cNvSpPr/>
          <p:nvPr/>
        </p:nvSpPr>
        <p:spPr>
          <a:xfrm>
            <a:off x="17659183" y="1630799"/>
            <a:ext cx="3155031"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Ms. Phạm Nhật Hạ</a:t>
            </a:r>
          </a:p>
        </p:txBody>
      </p:sp>
      <p:sp>
        <p:nvSpPr>
          <p:cNvPr id="18" name="Rectangle 17">
            <a:extLst>
              <a:ext uri="{FF2B5EF4-FFF2-40B4-BE49-F238E27FC236}">
                <a16:creationId xmlns:a16="http://schemas.microsoft.com/office/drawing/2014/main" xmlns="" id="{0B55535A-F36F-448F-94F0-A534883A069F}"/>
              </a:ext>
            </a:extLst>
          </p:cNvPr>
          <p:cNvSpPr/>
          <p:nvPr/>
        </p:nvSpPr>
        <p:spPr>
          <a:xfrm>
            <a:off x="17659182" y="2160981"/>
            <a:ext cx="3155031" cy="338554"/>
          </a:xfrm>
          <a:prstGeom prst="rect">
            <a:avLst/>
          </a:prstGeom>
          <a:solidFill>
            <a:srgbClr val="FBFBFB"/>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Business Unit Manager</a:t>
            </a:r>
            <a:endParaRPr lang="en-US" sz="1600">
              <a:solidFill>
                <a:schemeClr val="bg1">
                  <a:lumMod val="50000"/>
                </a:schemeClr>
              </a:solidFill>
              <a:latin typeface="Montserrat" charset="0"/>
              <a:ea typeface="Montserrat" charset="0"/>
              <a:cs typeface="Montserrat" charset="0"/>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637" r="2737"/>
          <a:stretch/>
        </p:blipFill>
        <p:spPr>
          <a:xfrm>
            <a:off x="2330716" y="1319897"/>
            <a:ext cx="4881619" cy="5390977"/>
          </a:xfrm>
          <a:prstGeom prst="rect">
            <a:avLst/>
          </a:prstGeom>
        </p:spPr>
      </p:pic>
      <p:sp>
        <p:nvSpPr>
          <p:cNvPr id="20" name="TextBox 19">
            <a:extLst>
              <a:ext uri="{FF2B5EF4-FFF2-40B4-BE49-F238E27FC236}">
                <a16:creationId xmlns:a16="http://schemas.microsoft.com/office/drawing/2014/main" xmlns="" id="{8824A3F6-9B88-4F2C-AEB9-F07DB8B0260B}"/>
              </a:ext>
            </a:extLst>
          </p:cNvPr>
          <p:cNvSpPr txBox="1"/>
          <p:nvPr/>
        </p:nvSpPr>
        <p:spPr>
          <a:xfrm>
            <a:off x="20060195" y="10466411"/>
            <a:ext cx="3898804" cy="738664"/>
          </a:xfrm>
          <a:prstGeom prst="rect">
            <a:avLst/>
          </a:prstGeom>
          <a:noFill/>
        </p:spPr>
        <p:txBody>
          <a:bodyPr wrap="square" rtlCol="0">
            <a:spAutoFit/>
          </a:bodyPr>
          <a:lstStyle/>
          <a:p>
            <a:pPr algn="ctr"/>
            <a:r>
              <a:rPr lang="en-US" sz="2100">
                <a:solidFill>
                  <a:schemeClr val="bg1"/>
                </a:solidFill>
                <a:latin typeface="Montserrat" charset="0"/>
                <a:ea typeface="Montserrat" charset="0"/>
                <a:cs typeface="Montserrat" charset="0"/>
              </a:rPr>
              <a:t>Brand Positioning &amp; Development Stategy</a:t>
            </a:r>
          </a:p>
        </p:txBody>
      </p:sp>
      <p:sp>
        <p:nvSpPr>
          <p:cNvPr id="23" name="Rectangle 22">
            <a:extLst>
              <a:ext uri="{FF2B5EF4-FFF2-40B4-BE49-F238E27FC236}">
                <a16:creationId xmlns:a16="http://schemas.microsoft.com/office/drawing/2014/main" xmlns="" id="{41995DCA-C2AD-4DA4-837E-6DE2CE98705C}"/>
              </a:ext>
            </a:extLst>
          </p:cNvPr>
          <p:cNvSpPr/>
          <p:nvPr/>
        </p:nvSpPr>
        <p:spPr>
          <a:xfrm>
            <a:off x="7432710" y="7499783"/>
            <a:ext cx="3874779"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Ms. Đinh Thị Ngọc Liên</a:t>
            </a:r>
          </a:p>
        </p:txBody>
      </p:sp>
      <p:sp>
        <p:nvSpPr>
          <p:cNvPr id="24" name="Rectangle 23">
            <a:extLst>
              <a:ext uri="{FF2B5EF4-FFF2-40B4-BE49-F238E27FC236}">
                <a16:creationId xmlns:a16="http://schemas.microsoft.com/office/drawing/2014/main" xmlns="" id="{0B55535A-F36F-448F-94F0-A534883A069F}"/>
              </a:ext>
            </a:extLst>
          </p:cNvPr>
          <p:cNvSpPr/>
          <p:nvPr/>
        </p:nvSpPr>
        <p:spPr>
          <a:xfrm>
            <a:off x="7432710" y="8072185"/>
            <a:ext cx="2794355" cy="338554"/>
          </a:xfrm>
          <a:prstGeom prst="rect">
            <a:avLst/>
          </a:prstGeom>
          <a:solidFill>
            <a:srgbClr val="FBFBFB"/>
          </a:solidFill>
        </p:spPr>
        <p:txBody>
          <a:bodyPr wrap="none">
            <a:spAutoFit/>
          </a:bodyPr>
          <a:lstStyle/>
          <a:p>
            <a:pPr fontAlgn="base"/>
            <a:r>
              <a:rPr lang="en-US" sz="1600">
                <a:solidFill>
                  <a:schemeClr val="bg1">
                    <a:lumMod val="50000"/>
                  </a:schemeClr>
                </a:solidFill>
                <a:latin typeface="Montserrat" charset="0"/>
                <a:ea typeface="Montserrat" charset="0"/>
                <a:cs typeface="Montserrat" charset="0"/>
              </a:rPr>
              <a:t>Creative Design Manager</a:t>
            </a:r>
          </a:p>
        </p:txBody>
      </p:sp>
      <p:sp>
        <p:nvSpPr>
          <p:cNvPr id="25" name="Rectangle 24">
            <a:extLst>
              <a:ext uri="{FF2B5EF4-FFF2-40B4-BE49-F238E27FC236}">
                <a16:creationId xmlns:a16="http://schemas.microsoft.com/office/drawing/2014/main" xmlns="" id="{F711825B-E542-4848-93E6-F9ABF0634033}"/>
              </a:ext>
            </a:extLst>
          </p:cNvPr>
          <p:cNvSpPr/>
          <p:nvPr/>
        </p:nvSpPr>
        <p:spPr>
          <a:xfrm>
            <a:off x="17694441" y="7549088"/>
            <a:ext cx="4195379"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Ms</a:t>
            </a:r>
            <a:r>
              <a:rPr lang="en-US" sz="2400" b="1" dirty="0">
                <a:latin typeface="Montserrat" charset="0"/>
                <a:ea typeface="Montserrat" charset="0"/>
                <a:cs typeface="Montserrat" charset="0"/>
              </a:rPr>
              <a:t>. </a:t>
            </a:r>
            <a:r>
              <a:rPr lang="vi-VN" sz="2400" b="1" dirty="0" err="1">
                <a:latin typeface="Montserrat" charset="0"/>
                <a:ea typeface="Montserrat" charset="0"/>
                <a:cs typeface="Montserrat" charset="0"/>
              </a:rPr>
              <a:t>Nguyễn Anh Phương</a:t>
            </a:r>
            <a:endParaRPr lang="en-US" sz="2400" b="1" dirty="0">
              <a:latin typeface="Montserrat" charset="0"/>
              <a:ea typeface="Montserrat" charset="0"/>
              <a:cs typeface="Montserrat" charset="0"/>
            </a:endParaRPr>
          </a:p>
        </p:txBody>
      </p:sp>
      <p:sp>
        <p:nvSpPr>
          <p:cNvPr id="26" name="Rectangle 25">
            <a:extLst>
              <a:ext uri="{FF2B5EF4-FFF2-40B4-BE49-F238E27FC236}">
                <a16:creationId xmlns:a16="http://schemas.microsoft.com/office/drawing/2014/main" xmlns="" id="{948B3BDA-8E98-44BC-9073-291814068A8A}"/>
              </a:ext>
            </a:extLst>
          </p:cNvPr>
          <p:cNvSpPr/>
          <p:nvPr/>
        </p:nvSpPr>
        <p:spPr>
          <a:xfrm>
            <a:off x="17659183" y="8072185"/>
            <a:ext cx="2995686" cy="338554"/>
          </a:xfrm>
          <a:prstGeom prst="rect">
            <a:avLst/>
          </a:prstGeom>
          <a:solidFill>
            <a:srgbClr val="FBFBFB"/>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Account Executive</a:t>
            </a:r>
            <a:endParaRPr lang="en-US" sz="1600">
              <a:solidFill>
                <a:schemeClr val="bg1">
                  <a:lumMod val="50000"/>
                </a:schemeClr>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xmlns="" id="{A2185C00-EA68-BE40-AEF1-CA4974C05E1B}"/>
              </a:ext>
            </a:extLst>
          </p:cNvPr>
          <p:cNvSpPr txBox="1"/>
          <p:nvPr/>
        </p:nvSpPr>
        <p:spPr>
          <a:xfrm>
            <a:off x="17695494" y="8929650"/>
            <a:ext cx="4194326" cy="2554545"/>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Phương lấy bằng t</a:t>
            </a:r>
            <a:r>
              <a:rPr lang="en-US" sz="1600" dirty="0">
                <a:solidFill>
                  <a:schemeClr val="bg1">
                    <a:lumMod val="50000"/>
                  </a:schemeClr>
                </a:solidFill>
                <a:latin typeface="Montserrat" charset="0"/>
                <a:ea typeface="Montserrat" charset="0"/>
                <a:cs typeface="Montserrat" charset="0"/>
              </a:rPr>
              <a:t>hạc sĩ chuyên ngành Marketing của trường đại học Bedfordshire – Anh Quốc.</a:t>
            </a:r>
          </a:p>
          <a:p>
            <a:endParaRPr lang="en-US" sz="1600" dirty="0">
              <a:solidFill>
                <a:schemeClr val="bg1">
                  <a:lumMod val="50000"/>
                </a:schemeClr>
              </a:solidFill>
              <a:latin typeface="Montserrat" charset="0"/>
              <a:ea typeface="Montserrat" charset="0"/>
              <a:cs typeface="Montserrat" charset="0"/>
            </a:endParaRPr>
          </a:p>
          <a:p>
            <a:r>
              <a:rPr lang="vi-VN" sz="1600" dirty="0">
                <a:solidFill>
                  <a:schemeClr val="bg1">
                    <a:lumMod val="50000"/>
                  </a:schemeClr>
                </a:solidFill>
                <a:latin typeface="Montserrat" charset="0"/>
                <a:ea typeface="Montserrat" charset="0"/>
                <a:cs typeface="Montserrat" charset="0"/>
              </a:rPr>
              <a:t>Hiện nay cô là </a:t>
            </a:r>
            <a:r>
              <a:rPr lang="en-US" sz="1600" dirty="0">
                <a:solidFill>
                  <a:schemeClr val="bg1">
                    <a:lumMod val="50000"/>
                  </a:schemeClr>
                </a:solidFill>
                <a:latin typeface="Montserrat" charset="0"/>
                <a:ea typeface="Montserrat" charset="0"/>
                <a:cs typeface="Montserrat" charset="0"/>
              </a:rPr>
              <a:t>Account Executive </a:t>
            </a:r>
            <a:r>
              <a:rPr lang="vi-VN" sz="1600" dirty="0">
                <a:solidFill>
                  <a:schemeClr val="bg1">
                    <a:lumMod val="50000"/>
                  </a:schemeClr>
                </a:solidFill>
                <a:latin typeface="Montserrat" charset="0"/>
                <a:ea typeface="Montserrat" charset="0"/>
                <a:cs typeface="Montserrat" charset="0"/>
              </a:rPr>
              <a:t>tại Mibrand Vietnam trong vai tro </a:t>
            </a:r>
            <a:r>
              <a:rPr lang="en-US" sz="1600" dirty="0">
                <a:solidFill>
                  <a:schemeClr val="bg1">
                    <a:lumMod val="50000"/>
                  </a:schemeClr>
                </a:solidFill>
                <a:latin typeface="Montserrat" charset="0"/>
                <a:ea typeface="Montserrat" charset="0"/>
                <a:cs typeface="Montserrat" charset="0"/>
              </a:rPr>
              <a:t>quản lý dịch vụ </a:t>
            </a:r>
            <a:r>
              <a:rPr lang="vi-VN" sz="1600" dirty="0">
                <a:solidFill>
                  <a:schemeClr val="bg1">
                    <a:lumMod val="50000"/>
                  </a:schemeClr>
                </a:solidFill>
                <a:latin typeface="Montserrat" charset="0"/>
                <a:ea typeface="Montserrat" charset="0"/>
                <a:cs typeface="Montserrat" charset="0"/>
              </a:rPr>
              <a:t>và chăm sóc</a:t>
            </a:r>
            <a:r>
              <a:rPr lang="en-US" sz="1600" dirty="0">
                <a:solidFill>
                  <a:schemeClr val="bg1">
                    <a:lumMod val="50000"/>
                  </a:schemeClr>
                </a:solidFill>
                <a:latin typeface="Montserrat" charset="0"/>
                <a:ea typeface="Montserrat" charset="0"/>
                <a:cs typeface="Montserrat" charset="0"/>
              </a:rPr>
              <a:t> khách hàng, </a:t>
            </a:r>
            <a:r>
              <a:rPr lang="vi-VN" sz="1600" dirty="0">
                <a:solidFill>
                  <a:schemeClr val="bg1">
                    <a:lumMod val="50000"/>
                  </a:schemeClr>
                </a:solidFill>
                <a:latin typeface="Montserrat" charset="0"/>
                <a:ea typeface="Montserrat" charset="0"/>
                <a:cs typeface="Montserrat" charset="0"/>
              </a:rPr>
              <a:t>Bên cạnh đó </a:t>
            </a:r>
            <a:r>
              <a:rPr lang="en-US" sz="1600" dirty="0">
                <a:solidFill>
                  <a:schemeClr val="bg1">
                    <a:lumMod val="50000"/>
                  </a:schemeClr>
                </a:solidFill>
                <a:latin typeface="Montserrat" charset="0"/>
                <a:ea typeface="Montserrat" charset="0"/>
                <a:cs typeface="Montserrat" charset="0"/>
              </a:rPr>
              <a:t>Phương c</a:t>
            </a:r>
            <a:r>
              <a:rPr lang="vi-VN" sz="1600" dirty="0">
                <a:solidFill>
                  <a:schemeClr val="bg1">
                    <a:lumMod val="50000"/>
                  </a:schemeClr>
                </a:solidFill>
                <a:latin typeface="Montserrat" charset="0"/>
                <a:ea typeface="Montserrat" charset="0"/>
                <a:cs typeface="Montserrat" charset="0"/>
              </a:rPr>
              <a:t>ũng</a:t>
            </a:r>
            <a:r>
              <a:rPr lang="en-US" sz="1600" dirty="0">
                <a:solidFill>
                  <a:schemeClr val="bg1">
                    <a:lumMod val="50000"/>
                  </a:schemeClr>
                </a:solidFill>
                <a:latin typeface="Montserrat" charset="0"/>
                <a:ea typeface="Montserrat" charset="0"/>
                <a:cs typeface="Montserrat" charset="0"/>
              </a:rPr>
              <a:t> phụ trách </a:t>
            </a:r>
            <a:r>
              <a:rPr lang="vi-VN" sz="1600" dirty="0">
                <a:solidFill>
                  <a:schemeClr val="bg1">
                    <a:lumMod val="50000"/>
                  </a:schemeClr>
                </a:solidFill>
                <a:latin typeface="Montserrat" charset="0"/>
                <a:ea typeface="Montserrat" charset="0"/>
                <a:cs typeface="Montserrat" charset="0"/>
              </a:rPr>
              <a:t>mảng </a:t>
            </a:r>
            <a:r>
              <a:rPr lang="en-US" sz="1600" dirty="0">
                <a:solidFill>
                  <a:schemeClr val="bg1">
                    <a:lumMod val="50000"/>
                  </a:schemeClr>
                </a:solidFill>
                <a:latin typeface="Montserrat" charset="0"/>
                <a:ea typeface="Montserrat" charset="0"/>
                <a:cs typeface="Montserrat" charset="0"/>
              </a:rPr>
              <a:t>nghiên cứu thị trường </a:t>
            </a:r>
            <a:r>
              <a:rPr lang="vi-VN" sz="1600" dirty="0">
                <a:solidFill>
                  <a:schemeClr val="bg1">
                    <a:lumMod val="50000"/>
                  </a:schemeClr>
                </a:solidFill>
                <a:latin typeface="Montserrat" charset="0"/>
                <a:ea typeface="Montserrat" charset="0"/>
                <a:cs typeface="Montserrat" charset="0"/>
              </a:rPr>
              <a:t>trong các dự án lớn của Mibrand Vietnam.</a:t>
            </a:r>
            <a:endParaRPr lang="en-US" sz="1600" dirty="0">
              <a:solidFill>
                <a:schemeClr val="bg1">
                  <a:lumMod val="50000"/>
                </a:schemeClr>
              </a:solidFill>
              <a:latin typeface="Montserrat" charset="0"/>
              <a:ea typeface="Montserrat" charset="0"/>
              <a:cs typeface="Montserrat" charset="0"/>
            </a:endParaRPr>
          </a:p>
        </p:txBody>
      </p:sp>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10593" t="1879" r="38455" b="10673"/>
          <a:stretch/>
        </p:blipFill>
        <p:spPr>
          <a:xfrm>
            <a:off x="12467883" y="7223760"/>
            <a:ext cx="4841025" cy="5317498"/>
          </a:xfrm>
          <a:prstGeom prst="rect">
            <a:avLst/>
          </a:prstGeom>
        </p:spPr>
      </p:pic>
      <p:sp>
        <p:nvSpPr>
          <p:cNvPr id="21" name="TextBox 20">
            <a:extLst>
              <a:ext uri="{FF2B5EF4-FFF2-40B4-BE49-F238E27FC236}">
                <a16:creationId xmlns:a16="http://schemas.microsoft.com/office/drawing/2014/main" xmlns="" id="{A2185C00-EA68-BE40-AEF1-CA4974C05E1B}"/>
              </a:ext>
            </a:extLst>
          </p:cNvPr>
          <p:cNvSpPr txBox="1"/>
          <p:nvPr/>
        </p:nvSpPr>
        <p:spPr>
          <a:xfrm>
            <a:off x="7432710" y="8929650"/>
            <a:ext cx="4263104" cy="1569660"/>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Tốt nghiệp trường Đại học Kiến trúc Hà Nội với chuyên ngành Thiết kế đồ họa, cô Đinh Thị Ngọc Liên có trên 03 năm kinh nghiệm với vô số các sản phẩm thiết kế ấn tượng được sử dụng bởi các thương hiệu hàng đầu tại Việt Nam. </a:t>
            </a:r>
          </a:p>
        </p:txBody>
      </p:sp>
      <p:sp>
        <p:nvSpPr>
          <p:cNvPr id="22" name="TextBox 21">
            <a:extLst>
              <a:ext uri="{FF2B5EF4-FFF2-40B4-BE49-F238E27FC236}">
                <a16:creationId xmlns:a16="http://schemas.microsoft.com/office/drawing/2014/main" xmlns="" id="{A2185C00-EA68-BE40-AEF1-CA4974C05E1B}"/>
              </a:ext>
            </a:extLst>
          </p:cNvPr>
          <p:cNvSpPr txBox="1"/>
          <p:nvPr/>
        </p:nvSpPr>
        <p:spPr>
          <a:xfrm>
            <a:off x="17659182" y="3059719"/>
            <a:ext cx="4230638" cy="1569660"/>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Tốt nghiệp thủ khoa cử nhân chuyên ngành Quản trị Thương hiệu, khoa Marketing trường đại học Thương Mại, cô Phạm Nhật Hạ đã có hơn 03 năm kinh nghiệm trong lĩnh vực Marketing, Truyền Thông, Thương hiệ</a:t>
            </a:r>
            <a:r>
              <a:rPr lang="vi-VN" sz="1600" dirty="0">
                <a:solidFill>
                  <a:schemeClr val="bg1">
                    <a:lumMod val="50000"/>
                  </a:schemeClr>
                </a:solidFill>
                <a:latin typeface="Montserrat" charset="0"/>
                <a:ea typeface="Montserrat" charset="0"/>
                <a:cs typeface="Montserrat" charset="0"/>
              </a:rPr>
              <a:t>u.</a:t>
            </a:r>
            <a:r>
              <a:rPr lang="en-US" sz="1600" dirty="0">
                <a:solidFill>
                  <a:schemeClr val="bg1">
                    <a:lumMod val="50000"/>
                  </a:schemeClr>
                </a:solidFill>
                <a:latin typeface="Montserrat" charset="0"/>
                <a:ea typeface="Montserrat" charset="0"/>
                <a:cs typeface="Montserrat" charset="0"/>
              </a:rPr>
              <a:t>.</a:t>
            </a:r>
            <a:endParaRPr lang="vi-VN" sz="1600" dirty="0">
              <a:solidFill>
                <a:schemeClr val="bg1">
                  <a:lumMod val="50000"/>
                </a:schemeClr>
              </a:solidFill>
              <a:latin typeface="Montserrat" charset="0"/>
              <a:ea typeface="Montserrat" charset="0"/>
              <a:cs typeface="Montserrat" charset="0"/>
            </a:endParaRPr>
          </a:p>
        </p:txBody>
      </p:sp>
      <p:pic>
        <p:nvPicPr>
          <p:cNvPr id="4" name="Picture 3"/>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6234" t="10046" r="11669" b="8269"/>
          <a:stretch/>
        </p:blipFill>
        <p:spPr>
          <a:xfrm rot="16200000">
            <a:off x="12197522" y="1610061"/>
            <a:ext cx="5381747" cy="4841025"/>
          </a:xfrm>
          <a:prstGeom prst="rect">
            <a:avLst/>
          </a:prstGeom>
        </p:spPr>
      </p:pic>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10349"/>
          <a:stretch/>
        </p:blipFill>
        <p:spPr>
          <a:xfrm>
            <a:off x="2330716" y="7223760"/>
            <a:ext cx="4755884" cy="5304910"/>
          </a:xfrm>
          <a:prstGeom prst="rect">
            <a:avLst/>
          </a:prstGeom>
        </p:spPr>
      </p:pic>
    </p:spTree>
    <p:extLst>
      <p:ext uri="{BB962C8B-B14F-4D97-AF65-F5344CB8AC3E}">
        <p14:creationId xmlns:p14="http://schemas.microsoft.com/office/powerpoint/2010/main" val="422654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2BFC39D-5A68-C04F-A1DB-6C9467306DB1}"/>
              </a:ext>
            </a:extLst>
          </p:cNvPr>
          <p:cNvPicPr>
            <a:picLocks noChangeAspect="1"/>
          </p:cNvPicPr>
          <p:nvPr/>
        </p:nvPicPr>
        <p:blipFill rotWithShape="1">
          <a:blip r:embed="rId2">
            <a:extLst>
              <a:ext uri="{28A0092B-C50C-407E-A947-70E740481C1C}">
                <a14:useLocalDpi xmlns:a14="http://schemas.microsoft.com/office/drawing/2010/main" val="0"/>
              </a:ext>
            </a:extLst>
          </a:blip>
          <a:srcRect t="23204" b="27713"/>
          <a:stretch/>
        </p:blipFill>
        <p:spPr>
          <a:xfrm>
            <a:off x="0" y="6235257"/>
            <a:ext cx="24379238" cy="6377355"/>
          </a:xfrm>
          <a:prstGeom prst="rect">
            <a:avLst/>
          </a:prstGeom>
        </p:spPr>
      </p:pic>
      <p:sp>
        <p:nvSpPr>
          <p:cNvPr id="4" name="TextBox 3">
            <a:extLst>
              <a:ext uri="{FF2B5EF4-FFF2-40B4-BE49-F238E27FC236}">
                <a16:creationId xmlns:a16="http://schemas.microsoft.com/office/drawing/2014/main" xmlns="" id="{A2185C00-EA68-BE40-AEF1-CA4974C05E1B}"/>
              </a:ext>
            </a:extLst>
          </p:cNvPr>
          <p:cNvSpPr txBox="1"/>
          <p:nvPr/>
        </p:nvSpPr>
        <p:spPr>
          <a:xfrm>
            <a:off x="7555226" y="8693700"/>
            <a:ext cx="4622215" cy="2800767"/>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bg1">
                    <a:lumMod val="50000"/>
                  </a:schemeClr>
                </a:solidFill>
                <a:latin typeface="Montserrat" charset="0"/>
                <a:ea typeface="Montserrat" charset="0"/>
                <a:cs typeface="Montserrat" charset="0"/>
              </a:rPr>
              <a:t>Ông Nguyễn Thanh Sơn là một trong những chuyên gia truyền thông có uy tín nhất hiện nay </a:t>
            </a:r>
            <a:r>
              <a:rPr lang="vi-VN" sz="1600" dirty="0">
                <a:solidFill>
                  <a:schemeClr val="bg1">
                    <a:lumMod val="50000"/>
                  </a:schemeClr>
                </a:solidFill>
                <a:latin typeface="Montserrat" charset="0"/>
                <a:ea typeface="Montserrat" charset="0"/>
                <a:cs typeface="Montserrat" charset="0"/>
              </a:rPr>
              <a:t>tại Việt Nam.</a:t>
            </a:r>
          </a:p>
          <a:p>
            <a:endParaRPr lang="vi-VN" sz="1600" dirty="0">
              <a:solidFill>
                <a:schemeClr val="bg1">
                  <a:lumMod val="50000"/>
                </a:schemeClr>
              </a:solidFill>
              <a:latin typeface="Montserrat" charset="0"/>
              <a:ea typeface="Montserrat" charset="0"/>
              <a:cs typeface="Montserrat" charset="0"/>
            </a:endParaRPr>
          </a:p>
          <a:p>
            <a:r>
              <a:rPr lang="en-US" sz="1600" dirty="0">
                <a:solidFill>
                  <a:schemeClr val="bg1">
                    <a:lumMod val="50000"/>
                  </a:schemeClr>
                </a:solidFill>
                <a:latin typeface="Montserrat" charset="0"/>
                <a:ea typeface="Montserrat" charset="0"/>
                <a:cs typeface="Montserrat" charset="0"/>
              </a:rPr>
              <a:t>Ông từng là giám đốc điều hành của T&amp;A Ogilvy tại Việt Nam. Hiện nay, ông Sơn có hơn 10 công ty khác nhau trong lĩnh vực truyền thông, y tế và giáo dục (ở cả vai trò lãnh đạo, điều hành và đầu tư), trong đó </a:t>
            </a:r>
            <a:r>
              <a:rPr lang="vi-VN" sz="1600" dirty="0">
                <a:solidFill>
                  <a:schemeClr val="bg1">
                    <a:lumMod val="50000"/>
                  </a:schemeClr>
                </a:solidFill>
                <a:latin typeface="Montserrat" charset="0"/>
                <a:ea typeface="Montserrat" charset="0"/>
                <a:cs typeface="Montserrat" charset="0"/>
              </a:rPr>
              <a:t>có </a:t>
            </a:r>
            <a:r>
              <a:rPr lang="en-US" sz="1600" dirty="0">
                <a:solidFill>
                  <a:schemeClr val="bg1">
                    <a:lumMod val="50000"/>
                  </a:schemeClr>
                </a:solidFill>
                <a:latin typeface="Montserrat" charset="0"/>
                <a:ea typeface="Montserrat" charset="0"/>
                <a:cs typeface="Montserrat" charset="0"/>
              </a:rPr>
              <a:t>Media Ventures </a:t>
            </a:r>
            <a:r>
              <a:rPr lang="vi-VN" sz="1600" dirty="0">
                <a:solidFill>
                  <a:schemeClr val="bg1">
                    <a:lumMod val="50000"/>
                  </a:schemeClr>
                </a:solidFill>
                <a:latin typeface="Montserrat" charset="0"/>
                <a:ea typeface="Montserrat" charset="0"/>
                <a:cs typeface="Montserrat" charset="0"/>
              </a:rPr>
              <a:t>Vietnam Group.</a:t>
            </a:r>
          </a:p>
          <a:p>
            <a:endParaRPr lang="vi-VN" sz="1600" dirty="0">
              <a:solidFill>
                <a:schemeClr val="bg1">
                  <a:lumMod val="50000"/>
                </a:schemeClr>
              </a:solidFill>
              <a:latin typeface="Montserrat" charset="0"/>
              <a:ea typeface="Montserrat" charset="0"/>
              <a:cs typeface="Montserrat" charset="0"/>
            </a:endParaRPr>
          </a:p>
        </p:txBody>
      </p:sp>
      <p:sp>
        <p:nvSpPr>
          <p:cNvPr id="5" name="TextBox 4">
            <a:extLst>
              <a:ext uri="{FF2B5EF4-FFF2-40B4-BE49-F238E27FC236}">
                <a16:creationId xmlns:a16="http://schemas.microsoft.com/office/drawing/2014/main" xmlns="" id="{78F227C0-67DA-9C43-91D6-CB507E195111}"/>
              </a:ext>
            </a:extLst>
          </p:cNvPr>
          <p:cNvSpPr txBox="1"/>
          <p:nvPr/>
        </p:nvSpPr>
        <p:spPr>
          <a:xfrm>
            <a:off x="17732968" y="8693700"/>
            <a:ext cx="4457332" cy="2800767"/>
          </a:xfrm>
          <a:prstGeom prst="rect">
            <a:avLst/>
          </a:prstGeom>
          <a:solidFill>
            <a:srgbClr val="FBFBFB"/>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vi-VN" sz="1600" dirty="0">
                <a:solidFill>
                  <a:schemeClr val="bg1">
                    <a:lumMod val="50000"/>
                  </a:schemeClr>
                </a:solidFill>
                <a:latin typeface="Montserrat" charset="0"/>
                <a:ea typeface="Montserrat" charset="0"/>
                <a:cs typeface="Montserrat" charset="0"/>
              </a:rPr>
              <a:t>Ông Samir Dixit hiện là Giám đốc điều hành tại khu vực Châu Á </a:t>
            </a:r>
            <a:r>
              <a:rPr lang="mr-IN" sz="1600" dirty="0">
                <a:solidFill>
                  <a:schemeClr val="bg1">
                    <a:lumMod val="50000"/>
                  </a:schemeClr>
                </a:solidFill>
                <a:latin typeface="Montserrat" charset="0"/>
                <a:ea typeface="Montserrat" charset="0"/>
                <a:cs typeface="Montserrat" charset="0"/>
              </a:rPr>
              <a:t>–</a:t>
            </a:r>
            <a:r>
              <a:rPr lang="vi-VN" sz="1600" dirty="0">
                <a:solidFill>
                  <a:schemeClr val="bg1">
                    <a:lumMod val="50000"/>
                  </a:schemeClr>
                </a:solidFill>
                <a:latin typeface="Montserrat" charset="0"/>
                <a:ea typeface="Montserrat" charset="0"/>
                <a:cs typeface="Montserrat" charset="0"/>
              </a:rPr>
              <a:t> Thái Bình Dương của Brand Fiannce.</a:t>
            </a:r>
          </a:p>
          <a:p>
            <a:r>
              <a:rPr lang="vi-VN" sz="1600" dirty="0">
                <a:solidFill>
                  <a:schemeClr val="bg1">
                    <a:lumMod val="50000"/>
                  </a:schemeClr>
                </a:solidFill>
                <a:latin typeface="Montserrat" charset="0"/>
                <a:ea typeface="Montserrat" charset="0"/>
                <a:cs typeface="Montserrat" charset="0"/>
              </a:rPr>
              <a:t> </a:t>
            </a:r>
            <a:endParaRPr lang="en-US" sz="1600" dirty="0">
              <a:solidFill>
                <a:schemeClr val="bg1">
                  <a:lumMod val="50000"/>
                </a:schemeClr>
              </a:solidFill>
              <a:latin typeface="Montserrat" charset="0"/>
              <a:ea typeface="Montserrat" charset="0"/>
              <a:cs typeface="Montserrat" charset="0"/>
            </a:endParaRPr>
          </a:p>
          <a:p>
            <a:r>
              <a:rPr lang="en-US" sz="1600" dirty="0">
                <a:solidFill>
                  <a:schemeClr val="bg1">
                    <a:lumMod val="50000"/>
                  </a:schemeClr>
                </a:solidFill>
                <a:latin typeface="Montserrat" charset="0"/>
                <a:ea typeface="Montserrat" charset="0"/>
                <a:cs typeface="Montserrat" charset="0"/>
              </a:rPr>
              <a:t>Với 20 năm làm việc tại các doanh nghiệp và tập đoàn quốc tế, ông Samir Dixit là một chuyên gia có bề dày kinh nghiệm về quản lý thương hiệu toàn cầu, M&amp;A thương hiệu, truyền thông thương hiệu </a:t>
            </a:r>
            <a:r>
              <a:rPr lang="vi-VN" sz="1600" dirty="0">
                <a:solidFill>
                  <a:schemeClr val="bg1">
                    <a:lumMod val="50000"/>
                  </a:schemeClr>
                </a:solidFill>
                <a:latin typeface="Montserrat" charset="0"/>
                <a:ea typeface="Montserrat" charset="0"/>
                <a:cs typeface="Montserrat" charset="0"/>
              </a:rPr>
              <a:t>và </a:t>
            </a:r>
            <a:r>
              <a:rPr lang="en-US" sz="1600" dirty="0">
                <a:solidFill>
                  <a:schemeClr val="bg1">
                    <a:lumMod val="50000"/>
                  </a:schemeClr>
                </a:solidFill>
                <a:latin typeface="Montserrat" charset="0"/>
                <a:ea typeface="Montserrat" charset="0"/>
                <a:cs typeface="Montserrat" charset="0"/>
              </a:rPr>
              <a:t>quảng cáo…</a:t>
            </a:r>
          </a:p>
          <a:p>
            <a:endParaRPr lang="en-US" sz="1600" dirty="0">
              <a:solidFill>
                <a:schemeClr val="bg1">
                  <a:lumMod val="50000"/>
                </a:schemeClr>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xmlns="" id="{41995DCA-C2AD-4DA4-837E-6DE2CE98705C}"/>
              </a:ext>
            </a:extLst>
          </p:cNvPr>
          <p:cNvSpPr/>
          <p:nvPr/>
        </p:nvSpPr>
        <p:spPr>
          <a:xfrm>
            <a:off x="7555226" y="7315601"/>
            <a:ext cx="3847528" cy="461665"/>
          </a:xfrm>
          <a:prstGeom prst="rect">
            <a:avLst/>
          </a:prstGeom>
          <a:solidFill>
            <a:srgbClr val="FBFBFB"/>
          </a:solidFill>
        </p:spPr>
        <p:txBody>
          <a:bodyPr wrap="none">
            <a:spAutoFit/>
          </a:bodyPr>
          <a:lstStyle/>
          <a:p>
            <a:pPr fontAlgn="base"/>
            <a:r>
              <a:rPr lang="vi-VN" sz="2400" b="1" dirty="0">
                <a:latin typeface="Montserrat" charset="0"/>
                <a:ea typeface="Montserrat" charset="0"/>
                <a:cs typeface="Montserrat" charset="0"/>
              </a:rPr>
              <a:t>Mr. Nguyễn Thanh Sơn</a:t>
            </a:r>
          </a:p>
        </p:txBody>
      </p:sp>
      <p:sp>
        <p:nvSpPr>
          <p:cNvPr id="7" name="Rectangle 6">
            <a:extLst>
              <a:ext uri="{FF2B5EF4-FFF2-40B4-BE49-F238E27FC236}">
                <a16:creationId xmlns:a16="http://schemas.microsoft.com/office/drawing/2014/main" xmlns="" id="{0B55535A-F36F-448F-94F0-A534883A069F}"/>
              </a:ext>
            </a:extLst>
          </p:cNvPr>
          <p:cNvSpPr/>
          <p:nvPr/>
        </p:nvSpPr>
        <p:spPr>
          <a:xfrm>
            <a:off x="7555226" y="7845783"/>
            <a:ext cx="2444900" cy="338554"/>
          </a:xfrm>
          <a:prstGeom prst="rect">
            <a:avLst/>
          </a:prstGeom>
          <a:solidFill>
            <a:srgbClr val="FBFBFB"/>
          </a:solidFill>
        </p:spPr>
        <p:txBody>
          <a:bodyPr wrap="none">
            <a:spAutoFit/>
          </a:bodyPr>
          <a:lstStyle/>
          <a:p>
            <a:pPr fontAlgn="base"/>
            <a:r>
              <a:rPr lang="vi-VN" sz="1600">
                <a:solidFill>
                  <a:schemeClr val="bg1">
                    <a:lumMod val="50000"/>
                  </a:schemeClr>
                </a:solidFill>
                <a:latin typeface="Montserrat" charset="0"/>
                <a:ea typeface="Montserrat" charset="0"/>
                <a:cs typeface="Montserrat" charset="0"/>
              </a:rPr>
              <a:t>MVV Group Chairman</a:t>
            </a:r>
            <a:endParaRPr lang="en-US" sz="1600">
              <a:solidFill>
                <a:schemeClr val="bg1">
                  <a:lumMod val="50000"/>
                </a:schemeClr>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F711825B-E542-4848-93E6-F9ABF0634033}"/>
              </a:ext>
            </a:extLst>
          </p:cNvPr>
          <p:cNvSpPr/>
          <p:nvPr/>
        </p:nvSpPr>
        <p:spPr>
          <a:xfrm>
            <a:off x="17732967" y="7315600"/>
            <a:ext cx="2555508" cy="461665"/>
          </a:xfrm>
          <a:prstGeom prst="rect">
            <a:avLst/>
          </a:prstGeom>
          <a:solidFill>
            <a:srgbClr val="FBFBFB"/>
          </a:solidFill>
        </p:spPr>
        <p:txBody>
          <a:bodyPr wrap="none">
            <a:spAutoFit/>
          </a:bodyPr>
          <a:lstStyle/>
          <a:p>
            <a:pPr fontAlgn="base"/>
            <a:r>
              <a:rPr lang="vi-VN" sz="2400" b="1" dirty="0" err="1">
                <a:latin typeface="Montserrat" charset="0"/>
                <a:ea typeface="Montserrat" charset="0"/>
                <a:cs typeface="Montserrat" charset="0"/>
              </a:rPr>
              <a:t>Mr</a:t>
            </a:r>
            <a:r>
              <a:rPr lang="en-US" sz="2400" b="1" dirty="0">
                <a:latin typeface="Montserrat" charset="0"/>
                <a:ea typeface="Montserrat" charset="0"/>
                <a:cs typeface="Montserrat" charset="0"/>
              </a:rPr>
              <a:t>. </a:t>
            </a:r>
            <a:r>
              <a:rPr lang="en-US" sz="2400" b="1" dirty="0" err="1">
                <a:latin typeface="Montserrat" charset="0"/>
                <a:ea typeface="Montserrat" charset="0"/>
                <a:cs typeface="Montserrat" charset="0"/>
              </a:rPr>
              <a:t>Samir Dixit</a:t>
            </a:r>
          </a:p>
        </p:txBody>
      </p:sp>
      <p:sp>
        <p:nvSpPr>
          <p:cNvPr id="9" name="Rectangle 8">
            <a:extLst>
              <a:ext uri="{FF2B5EF4-FFF2-40B4-BE49-F238E27FC236}">
                <a16:creationId xmlns:a16="http://schemas.microsoft.com/office/drawing/2014/main" xmlns="" id="{948B3BDA-8E98-44BC-9073-291814068A8A}"/>
              </a:ext>
            </a:extLst>
          </p:cNvPr>
          <p:cNvSpPr/>
          <p:nvPr/>
        </p:nvSpPr>
        <p:spPr>
          <a:xfrm>
            <a:off x="17732967" y="7845783"/>
            <a:ext cx="2912977" cy="584775"/>
          </a:xfrm>
          <a:prstGeom prst="rect">
            <a:avLst/>
          </a:prstGeom>
          <a:solidFill>
            <a:srgbClr val="FBFBFB"/>
          </a:solidFill>
        </p:spPr>
        <p:txBody>
          <a:bodyPr wrap="none">
            <a:spAutoFit/>
          </a:bodyPr>
          <a:lstStyle/>
          <a:p>
            <a:pPr fontAlgn="base"/>
            <a:r>
              <a:rPr lang="en-US" sz="1600">
                <a:solidFill>
                  <a:schemeClr val="bg1">
                    <a:lumMod val="50000"/>
                  </a:schemeClr>
                </a:solidFill>
                <a:latin typeface="Montserrat" charset="0"/>
                <a:ea typeface="Montserrat" charset="0"/>
                <a:cs typeface="Montserrat" charset="0"/>
              </a:rPr>
              <a:t>Managing Director, </a:t>
            </a:r>
          </a:p>
          <a:p>
            <a:pPr fontAlgn="base"/>
            <a:r>
              <a:rPr lang="en-US" sz="1600">
                <a:solidFill>
                  <a:schemeClr val="bg1">
                    <a:lumMod val="50000"/>
                  </a:schemeClr>
                </a:solidFill>
                <a:latin typeface="Montserrat" charset="0"/>
                <a:ea typeface="Montserrat" charset="0"/>
                <a:cs typeface="Montserrat" charset="0"/>
              </a:rPr>
              <a:t>Brand Finance Asia Pacific</a:t>
            </a:r>
          </a:p>
        </p:txBody>
      </p:sp>
      <p:pic>
        <p:nvPicPr>
          <p:cNvPr id="10" name="Picture 9"/>
          <p:cNvPicPr>
            <a:picLocks noChangeAspect="1"/>
          </p:cNvPicPr>
          <p:nvPr/>
        </p:nvPicPr>
        <p:blipFill rotWithShape="1">
          <a:blip r:embed="rId3" cstate="print">
            <a:lum bright="7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0734" t="34503" r="5297" b="43009"/>
          <a:stretch/>
        </p:blipFill>
        <p:spPr>
          <a:xfrm>
            <a:off x="12473354" y="7009100"/>
            <a:ext cx="4829908" cy="5361593"/>
          </a:xfrm>
          <a:prstGeom prst="rect">
            <a:avLst/>
          </a:prstGeom>
        </p:spPr>
      </p:pic>
      <p:pic>
        <p:nvPicPr>
          <p:cNvPr id="11" name="Picture Placeholder 2" descr="NTSon-1.png"/>
          <p:cNvPicPr>
            <a:picLocks noChangeAspect="1"/>
          </p:cNvPicPr>
          <p:nvPr/>
        </p:nvPicPr>
        <p:blipFill rotWithShape="1">
          <a:blip r:embed="rId5">
            <a:extLst>
              <a:ext uri="{28A0092B-C50C-407E-A947-70E740481C1C}">
                <a14:useLocalDpi xmlns:a14="http://schemas.microsoft.com/office/drawing/2010/main" val="0"/>
              </a:ext>
            </a:extLst>
          </a:blip>
          <a:srcRect l="15137" t="6722" r="14678" b="19292"/>
          <a:stretch/>
        </p:blipFill>
        <p:spPr>
          <a:xfrm>
            <a:off x="2177127" y="7009100"/>
            <a:ext cx="4948394" cy="5361592"/>
          </a:xfrm>
          <a:prstGeom prst="rect">
            <a:avLst/>
          </a:prstGeom>
          <a:solidFill>
            <a:schemeClr val="bg1">
              <a:lumMod val="85000"/>
            </a:schemeClr>
          </a:solidFill>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252"/>
            <a:ext cx="24379238" cy="6240335"/>
          </a:xfrm>
          <a:prstGeom prst="rect">
            <a:avLst/>
          </a:prstGeom>
        </p:spPr>
      </p:pic>
      <p:sp>
        <p:nvSpPr>
          <p:cNvPr id="14" name="TextBox 13">
            <a:extLst>
              <a:ext uri="{FF2B5EF4-FFF2-40B4-BE49-F238E27FC236}">
                <a16:creationId xmlns:a16="http://schemas.microsoft.com/office/drawing/2014/main" xmlns="" id="{CFFD0DE8-94F5-5049-9B12-1CDF1F9EF703}"/>
              </a:ext>
            </a:extLst>
          </p:cNvPr>
          <p:cNvSpPr txBox="1"/>
          <p:nvPr/>
        </p:nvSpPr>
        <p:spPr>
          <a:xfrm>
            <a:off x="1872343" y="4442407"/>
            <a:ext cx="21209959" cy="10618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100" dirty="0">
                <a:solidFill>
                  <a:schemeClr val="bg1">
                    <a:lumMod val="50000"/>
                  </a:schemeClr>
                </a:solidFill>
                <a:latin typeface="Montserrat" charset="0"/>
                <a:ea typeface="Montserrat" charset="0"/>
                <a:cs typeface="Montserrat" charset="0"/>
              </a:rPr>
              <a:t>Trong các dự án lớn, chúng tôi có được sự hỗ trợ các chuyên gia tư vấn Truyền thông </a:t>
            </a:r>
            <a:r>
              <a:rPr lang="mr-IN" sz="2100" dirty="0">
                <a:solidFill>
                  <a:schemeClr val="bg1">
                    <a:lumMod val="50000"/>
                  </a:schemeClr>
                </a:solidFill>
                <a:latin typeface="Montserrat" charset="0"/>
                <a:ea typeface="Montserrat" charset="0"/>
                <a:cs typeface="Montserrat" charset="0"/>
              </a:rPr>
              <a:t>–</a:t>
            </a:r>
            <a:r>
              <a:rPr lang="vi-VN" sz="2100" dirty="0">
                <a:solidFill>
                  <a:schemeClr val="bg1">
                    <a:lumMod val="50000"/>
                  </a:schemeClr>
                </a:solidFill>
                <a:latin typeface="Montserrat" charset="0"/>
                <a:ea typeface="Montserrat" charset="0"/>
                <a:cs typeface="Montserrat" charset="0"/>
              </a:rPr>
              <a:t> Thương hiệu tầm cỡ quốc tế. </a:t>
            </a:r>
          </a:p>
          <a:p>
            <a:pPr algn="ctr"/>
            <a:r>
              <a:rPr lang="vi-VN" sz="2100" dirty="0">
                <a:solidFill>
                  <a:schemeClr val="bg1">
                    <a:lumMod val="50000"/>
                  </a:schemeClr>
                </a:solidFill>
                <a:latin typeface="Montserrat" charset="0"/>
                <a:ea typeface="Montserrat" charset="0"/>
                <a:cs typeface="Montserrat" charset="0"/>
              </a:rPr>
              <a:t>Họ là các nhà cố vấn chiến lược của Mibrand Vietnam</a:t>
            </a:r>
          </a:p>
          <a:p>
            <a:pPr algn="ctr"/>
            <a:endParaRPr lang="en-US" sz="2100" dirty="0">
              <a:solidFill>
                <a:schemeClr val="bg1">
                  <a:lumMod val="50000"/>
                </a:schemeClr>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xmlns="" id="{FCBA7045-3887-6F47-95EC-77CE877E4B82}"/>
              </a:ext>
            </a:extLst>
          </p:cNvPr>
          <p:cNvSpPr txBox="1"/>
          <p:nvPr/>
        </p:nvSpPr>
        <p:spPr>
          <a:xfrm>
            <a:off x="5557503" y="3180081"/>
            <a:ext cx="13343165" cy="95397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Chuyên gia tư vấn cấp cao</a:t>
            </a:r>
            <a:endParaRPr lang="en-US" sz="5599" dirty="0">
              <a:latin typeface="Montserrat" charset="0"/>
              <a:ea typeface="Montserrat" charset="0"/>
              <a:cs typeface="Montserrat" charset="0"/>
            </a:endParaRPr>
          </a:p>
        </p:txBody>
      </p:sp>
      <p:pic>
        <p:nvPicPr>
          <p:cNvPr id="16" name="Picture Placeholder 2"/>
          <p:cNvPicPr>
            <a:picLocks noChangeAspect="1"/>
          </p:cNvPicPr>
          <p:nvPr/>
        </p:nvPicPr>
        <p:blipFill rotWithShape="1">
          <a:blip r:embed="rId7"/>
          <a:srcRect l="6309" r="4625"/>
          <a:stretch/>
        </p:blipFill>
        <p:spPr>
          <a:xfrm>
            <a:off x="12471400" y="7009100"/>
            <a:ext cx="4775200" cy="5361592"/>
          </a:xfrm>
          <a:prstGeom prst="rect">
            <a:avLst/>
          </a:prstGeom>
        </p:spPr>
      </p:pic>
    </p:spTree>
    <p:extLst>
      <p:ext uri="{BB962C8B-B14F-4D97-AF65-F5344CB8AC3E}">
        <p14:creationId xmlns:p14="http://schemas.microsoft.com/office/powerpoint/2010/main" val="2103625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10" y="725905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384900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pic>
        <p:nvPicPr>
          <p:cNvPr id="3" name="Picture 2">
            <a:extLst>
              <a:ext uri="{FF2B5EF4-FFF2-40B4-BE49-F238E27FC236}">
                <a16:creationId xmlns:a16="http://schemas.microsoft.com/office/drawing/2014/main" xmlns="" id="{283F4CC6-EDF1-A74E-886D-D994A68E0501}"/>
              </a:ext>
            </a:extLst>
          </p:cNvPr>
          <p:cNvPicPr>
            <a:picLocks noChangeAspect="1"/>
          </p:cNvPicPr>
          <p:nvPr/>
        </p:nvPicPr>
        <p:blipFill rotWithShape="1">
          <a:blip r:embed="rId4">
            <a:extLst>
              <a:ext uri="{28A0092B-C50C-407E-A947-70E740481C1C}">
                <a14:useLocalDpi xmlns:a14="http://schemas.microsoft.com/office/drawing/2010/main" val="0"/>
              </a:ext>
            </a:extLst>
          </a:blip>
          <a:srcRect l="13121" t="299" r="13734" b="543"/>
          <a:stretch/>
        </p:blipFill>
        <p:spPr>
          <a:xfrm>
            <a:off x="15028985" y="2254556"/>
            <a:ext cx="6283570" cy="8319659"/>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1110"/>
            <a:ext cx="3490058"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Mr. Lại Tiến Mạnh</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3817071"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tienmanh.lai@mibrand.vn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4791696"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Founder &amp; Managing Director</a:t>
            </a:r>
          </a:p>
        </p:txBody>
      </p:sp>
      <p:sp>
        <p:nvSpPr>
          <p:cNvPr id="7" name="TextBox 6"/>
          <p:cNvSpPr txBox="1"/>
          <p:nvPr/>
        </p:nvSpPr>
        <p:spPr>
          <a:xfrm>
            <a:off x="2242179" y="4554232"/>
            <a:ext cx="11169021" cy="5789277"/>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Ông Lại Tiến Mạnh là chuyên gia cấp cao trong lĩnh vực tư vấn giải pháp về chiến lược kinh doanh, marketing và thương hiệu tại Việt Nam. Ông tốt nghiệp Thạc sỹ ngành Marketing tại Úc và có trên 20 năm kinh nghiệm làm việc với các khách hàng trong nước và quốc tế. </a:t>
            </a:r>
            <a:endParaRPr lang="vi-VN" sz="1800" i="1" dirty="0">
              <a:latin typeface="Montserrat" charset="0"/>
              <a:ea typeface="Montserrat" charset="0"/>
              <a:cs typeface="Montserrat" charset="0"/>
            </a:endParaRP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Các lĩnh vực ông Mạnh đã tham gia tư vấn gồm: bán lẻ, hàng tiêu dùng, hàng công nghiệp, mỹ phẩm, nội thất, bất động sản, tài chính, ngân hàng, bảo hiểm, công nghệ, chăm sóc sức khỏe, giáo dục. Các khách hàng của ông là các thương hiệu như Trần Anh, BIDV, Sovico, MB, VPBank, BiboMart, HDBank, Elite Fitness, SCG, Hoàn Mỹ, Yola, MobiFone, Petrovietnam Gas… </a:t>
            </a:r>
            <a:endParaRPr lang="vi-VN" sz="1800" i="1" dirty="0">
              <a:latin typeface="Montserrat" charset="0"/>
              <a:ea typeface="Montserrat" charset="0"/>
              <a:cs typeface="Montserrat" charset="0"/>
            </a:endParaRP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Ông Mạnh giữ vai trò xây dựng và thực hiện các hoạt động tiếp thị cho Coca-Cola và Shell Royal Dutch trong những năm đầu tiên tại thị trường Việt Nam. Từ năm 2005, ông làm việc tại T&amp;A Ogilvy với vai trò Trưởng bộ phận Tư vấn Chiến lược với việc thành lập và điều hành bộ phận Thông tin Doanh Nghiệp (Business Intelligence Unit). </a:t>
            </a:r>
            <a:endParaRPr lang="vi-VN" sz="1800" i="1" dirty="0">
              <a:latin typeface="Montserrat" charset="0"/>
              <a:ea typeface="Montserrat" charset="0"/>
              <a:cs typeface="Montserrat" charset="0"/>
            </a:endParaRP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Năm 2014, Ông thành lập công ty CP Mibrand Việt Nam với tham vọng trở thành công ty t</a:t>
            </a:r>
            <a:r>
              <a:rPr lang="vi-VN" sz="1800" i="1" dirty="0">
                <a:latin typeface="Montserrat" charset="0"/>
                <a:ea typeface="Montserrat" charset="0"/>
                <a:cs typeface="Montserrat" charset="0"/>
              </a:rPr>
              <a:t>ư</a:t>
            </a:r>
            <a:r>
              <a:rPr lang="en-US" sz="1800" i="1" dirty="0">
                <a:latin typeface="Montserrat" charset="0"/>
                <a:ea typeface="Montserrat" charset="0"/>
                <a:cs typeface="Montserrat" charset="0"/>
              </a:rPr>
              <a:t> vấn th</a:t>
            </a:r>
            <a:r>
              <a:rPr lang="vi-VN" sz="1800" i="1" dirty="0">
                <a:latin typeface="Montserrat" charset="0"/>
                <a:ea typeface="Montserrat" charset="0"/>
                <a:cs typeface="Montserrat" charset="0"/>
              </a:rPr>
              <a:t>ư</a:t>
            </a:r>
            <a:r>
              <a:rPr lang="en-US" sz="1800" i="1" dirty="0">
                <a:latin typeface="Montserrat" charset="0"/>
                <a:ea typeface="Montserrat" charset="0"/>
                <a:cs typeface="Montserrat" charset="0"/>
              </a:rPr>
              <a:t>ơng hiệu tiên phong tại Việt Nam, </a:t>
            </a:r>
            <a:r>
              <a:rPr lang="vi-VN" sz="1800" i="1" dirty="0">
                <a:latin typeface="Montserrat" charset="0"/>
                <a:ea typeface="Montserrat" charset="0"/>
                <a:cs typeface="Montserrat" charset="0"/>
              </a:rPr>
              <a:t>giúp các thương</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hiệu Việt phát triển thành các thương hiệu có giá trị tỷ đô, có sức cạnh tranh trên thị trường quốc tế</a:t>
            </a:r>
            <a:r>
              <a:rPr lang="en-US" sz="1800" i="1" dirty="0">
                <a:latin typeface="Montserrat" charset="0"/>
                <a:ea typeface="Montserrat" charset="0"/>
                <a:cs typeface="Montserrat" charset="0"/>
              </a:rPr>
              <a:t> </a:t>
            </a:r>
          </a:p>
          <a:p>
            <a:pPr defTabSz="1222375">
              <a:lnSpc>
                <a:spcPct val="110000"/>
              </a:lnSpc>
            </a:pPr>
            <a:r>
              <a:rPr lang="en-US" sz="1800" i="1" dirty="0">
                <a:latin typeface="Montserrat" charset="0"/>
                <a:ea typeface="Montserrat" charset="0"/>
                <a:cs typeface="Montserrat" charset="0"/>
              </a:rPr>
              <a:t>Hiện nay, Mibrand là đại diện chính thức của Brand Finance tại Việt Nam - hãng định giá thương hiệu hàng đầu thế giới, có trụ sở đặt tại Anh.</a:t>
            </a:r>
          </a:p>
        </p:txBody>
      </p:sp>
    </p:spTree>
    <p:extLst>
      <p:ext uri="{BB962C8B-B14F-4D97-AF65-F5344CB8AC3E}">
        <p14:creationId xmlns:p14="http://schemas.microsoft.com/office/powerpoint/2010/main" val="736862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pic>
        <p:nvPicPr>
          <p:cNvPr id="9" name="Picture 8"/>
          <p:cNvPicPr>
            <a:picLocks noChangeAspect="1"/>
          </p:cNvPicPr>
          <p:nvPr/>
        </p:nvPicPr>
        <p:blipFill rotWithShape="1">
          <a:blip r:embed="rId4" cstate="print">
            <a:lum bright="7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80734" t="34503" r="7586" b="43009"/>
          <a:stretch/>
        </p:blipFill>
        <p:spPr>
          <a:xfrm>
            <a:off x="15005538" y="2231109"/>
            <a:ext cx="6345702" cy="8343105"/>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1110"/>
            <a:ext cx="4421403"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Mr. Phùng Thái Dương</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thaiduong.phung@mibrand.vn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5662127"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Deputy Director | Brand Consultant</a:t>
            </a:r>
          </a:p>
        </p:txBody>
      </p:sp>
      <p:sp>
        <p:nvSpPr>
          <p:cNvPr id="7" name="TextBox 6"/>
          <p:cNvSpPr txBox="1"/>
          <p:nvPr/>
        </p:nvSpPr>
        <p:spPr>
          <a:xfrm>
            <a:off x="2242180" y="4554232"/>
            <a:ext cx="11919297" cy="6398675"/>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Từng học tại trường Đại Học Ngoại Thương - Hà Nội và tốt nghiệp bằng Cử Nhân chuyên ngành Truyền thông – Marketing tại Đại học Bedfordshire, Luton - Anh Quốc. Ông Phùng Thái Dương có trên 05 năm kinh nghiệm làm việc đa dạng trong lĩnh vực truyền thông – Marketing. Khởi đầu với việc thành lập một agency chuyên sâu về̀ tư vấn chiến lược hình ảnh và thiết kế nhân diện thương hiệu cho các doanh nghiệp vừa và nhỏ vào năm 2014.</a:t>
            </a:r>
          </a:p>
          <a:p>
            <a:pPr defTabSz="1222375">
              <a:lnSpc>
                <a:spcPct val="110000"/>
              </a:lnSpc>
            </a:pPr>
            <a:r>
              <a:rPr lang="en-US" sz="1800" i="1" dirty="0">
                <a:latin typeface="Montserrat" charset="0"/>
                <a:ea typeface="Montserrat" charset="0"/>
                <a:cs typeface="Montserrat" charset="0"/>
              </a:rPr>
              <a:t> </a:t>
            </a:r>
          </a:p>
          <a:p>
            <a:pPr defTabSz="1222375">
              <a:lnSpc>
                <a:spcPct val="110000"/>
              </a:lnSpc>
            </a:pPr>
            <a:r>
              <a:rPr lang="en-US" sz="1800" i="1" dirty="0">
                <a:latin typeface="Montserrat" charset="0"/>
                <a:ea typeface="Montserrat" charset="0"/>
                <a:cs typeface="Montserrat" charset="0"/>
              </a:rPr>
              <a:t>Trong quá trình dẫn dắt đội ngũ tư vấn chiến lược thương hiệu của Mibrand, Dương đã có được nhiều kinh nghiệm quý giá từ việc tham gia  đảm nhiệm trực tiếp thực hiện các dự án tư vấn chiến lược Thương Hiệu, Tiếp thị - truyền thông tích hợp cho các khách hàng lớn tong và ngoài nước như: Elite Fitness, Viettel, MB Land, TNR Holdings,  BIDV, CEO Group, Yola, Saint Gobain, Bibo Mart, TTC, PTI, PV Gas, Sapharco, GPA, Hoàn Mỹ, Mộc Châu Milk, PV Combank, VP Bank, Mobifone…</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Hiện nay, trên vai trò Phó giám đốc phụ trách lĩnh vực tư vấn thương hiệu tại Công ty Cổ Phần Mibrand Việt Nam, ông Phùng Thái Dương và đội ngũ các chuyên gia đi tiên phong trong việc xây dựng các bộ công cụ phát triển thương hiệu tổng hợp, nhằm giúp doanh nghiệp có thể tự ứng dụng đa dạng các phương pháp nghiên cứu thị trường, hoạch định chiến lược, và sáng tạo nội dung tiếp thị - truyền thông vào hoạt động của mình..</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Từ năm 2017, Dương cũng đảm nhận vai trò giảng viên về Chiến lược Thương Hiệu cho các dự án huấn luyện &amp; đào tạo của Mibrand Vietnam và MVV Coaching (MVV Group), để chia sẻ các kiến thức về xây dựng và quản trị thương hiệu với các học viên là các chủ doanh nghiệp, giám đốc truyên thông.</a:t>
            </a:r>
          </a:p>
        </p:txBody>
      </p:sp>
    </p:spTree>
    <p:extLst>
      <p:ext uri="{BB962C8B-B14F-4D97-AF65-F5344CB8AC3E}">
        <p14:creationId xmlns:p14="http://schemas.microsoft.com/office/powerpoint/2010/main" val="1546071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4231" r="10393"/>
          <a:stretch/>
        </p:blipFill>
        <p:spPr>
          <a:xfrm>
            <a:off x="15005538" y="2231108"/>
            <a:ext cx="6283570" cy="8343106"/>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1110"/>
            <a:ext cx="4424609"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Nguyễn Ngọc Bích</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bich.nguyen@mibrand.vn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4115229" cy="461665"/>
          </a:xfrm>
          <a:prstGeom prst="rect">
            <a:avLst/>
          </a:prstGeom>
          <a:solidFill>
            <a:schemeClr val="bg1"/>
          </a:solidFill>
        </p:spPr>
        <p:txBody>
          <a:bodyPr wrap="none">
            <a:spAutoFit/>
          </a:bodyPr>
          <a:lstStyle/>
          <a:p>
            <a:pPr fontAlgn="base"/>
            <a:r>
              <a:rPr lang="en-US" sz="2400" dirty="0">
                <a:latin typeface="Montserrat" charset="0"/>
                <a:ea typeface="Montserrat" charset="0"/>
                <a:cs typeface="Montserrat" charset="0"/>
              </a:rPr>
              <a:t>Brand Solutions Manager</a:t>
            </a:r>
          </a:p>
        </p:txBody>
      </p:sp>
      <p:sp>
        <p:nvSpPr>
          <p:cNvPr id="7" name="TextBox 6"/>
          <p:cNvSpPr txBox="1"/>
          <p:nvPr/>
        </p:nvSpPr>
        <p:spPr>
          <a:xfrm>
            <a:off x="2242180" y="4554232"/>
            <a:ext cx="11919297" cy="5179880"/>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Cô Nguyễn Ngọc Bích tốt nghiệp bằng Cử nhân ngành Quản trị Marketing tại trường đại học Kinh tế Quốc dân. Cô có 7 năm kinh nghiệm với xuất phát điểm làm việc tại Ogilvy PR Việt Nam, sau đó tham gia xây dựng một agency chuyên về PR. Với năng lực, sự cầu thị và tinh thần trách nhiệm cao, cô nhanh chóng trở thành Account Manager và củng cố vị thế của công ty trong ngành. </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Cho đến thời điểm hiện tại, Bích đã thử sức với rất nhiều lĩnh vực như Tài chính và Ngân hàng, Automobile, Lifestyle, F&amp;B, NGOs, Public sector,… Cũng trong khoảng thời gian đó, Bích nhận được bằng Thạc sĩ chuyên ngành Quản trị Marketing Quốc tế tại đại học Leeds, Anh. </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Là một người nhiệt tình và luôn có nguồn năng lượng tích cực, Bích về nước và gia nhập Mibrand </a:t>
            </a:r>
            <a:r>
              <a:rPr lang="vi-VN" sz="1800" i="1" dirty="0">
                <a:latin typeface="Montserrat" charset="0"/>
                <a:ea typeface="Montserrat" charset="0"/>
                <a:cs typeface="Montserrat" charset="0"/>
              </a:rPr>
              <a:t>Vietnam</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trên</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vai trò phát triển các giải pháp thương hiệu của doanh nghiệp,</a:t>
            </a:r>
            <a:r>
              <a:rPr lang="en-US" sz="1800" i="1" dirty="0">
                <a:latin typeface="Montserrat" charset="0"/>
                <a:ea typeface="Montserrat" charset="0"/>
                <a:cs typeface="Montserrat" charset="0"/>
              </a:rPr>
              <a:t> củng cố quan hệ </a:t>
            </a:r>
            <a:r>
              <a:rPr lang="vi-VN" sz="1800" i="1" dirty="0">
                <a:latin typeface="Montserrat" charset="0"/>
                <a:ea typeface="Montserrat" charset="0"/>
                <a:cs typeface="Montserrat" charset="0"/>
              </a:rPr>
              <a:t>và tìm kiếm</a:t>
            </a:r>
            <a:r>
              <a:rPr lang="en-US" sz="1800" i="1" dirty="0">
                <a:latin typeface="Montserrat" charset="0"/>
                <a:ea typeface="Montserrat" charset="0"/>
                <a:cs typeface="Montserrat" charset="0"/>
              </a:rPr>
              <a:t> khách hàng </a:t>
            </a:r>
            <a:r>
              <a:rPr lang="vi-VN" sz="1800" i="1" dirty="0">
                <a:latin typeface="Montserrat" charset="0"/>
                <a:ea typeface="Montserrat" charset="0"/>
                <a:cs typeface="Montserrat" charset="0"/>
              </a:rPr>
              <a:t>có nhu cầu xây dựng chiến lược thương hiệu tại thị trường Việt Nam</a:t>
            </a:r>
            <a:r>
              <a:rPr lang="en-US" sz="1800" i="1" dirty="0">
                <a:latin typeface="Montserrat" charset="0"/>
                <a:ea typeface="Montserrat" charset="0"/>
                <a:cs typeface="Montserrat" charset="0"/>
              </a:rPr>
              <a:t>. </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vi-VN" sz="1800" i="1" dirty="0">
                <a:latin typeface="Montserrat" charset="0"/>
                <a:ea typeface="Montserrat" charset="0"/>
                <a:cs typeface="Montserrat" charset="0"/>
              </a:rPr>
              <a:t>Mục tiêu của Bích là</a:t>
            </a:r>
            <a:r>
              <a:rPr lang="en-US" sz="1800" i="1" dirty="0">
                <a:latin typeface="Montserrat" charset="0"/>
                <a:ea typeface="Montserrat" charset="0"/>
                <a:cs typeface="Montserrat" charset="0"/>
              </a:rPr>
              <a:t> đem đến những </a:t>
            </a:r>
            <a:r>
              <a:rPr lang="vi-VN" sz="1800" i="1" dirty="0">
                <a:latin typeface="Montserrat" charset="0"/>
                <a:ea typeface="Montserrat" charset="0"/>
                <a:cs typeface="Montserrat" charset="0"/>
              </a:rPr>
              <a:t>giải pháp hiệu quả, thực tế bằng phương pháp tiếp cận độc đáo</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đạt tiêu chuẩn </a:t>
            </a:r>
            <a:r>
              <a:rPr lang="en-US" sz="1800" i="1" dirty="0">
                <a:latin typeface="Montserrat" charset="0"/>
                <a:ea typeface="Montserrat" charset="0"/>
                <a:cs typeface="Montserrat" charset="0"/>
              </a:rPr>
              <a:t>quốc tế </a:t>
            </a:r>
            <a:r>
              <a:rPr lang="vi-VN" sz="1800" i="1" dirty="0">
                <a:latin typeface="Montserrat" charset="0"/>
                <a:ea typeface="Montserrat" charset="0"/>
                <a:cs typeface="Montserrat" charset="0"/>
              </a:rPr>
              <a:t>của Mibrand Vietnam</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cô xác định </a:t>
            </a:r>
            <a:r>
              <a:rPr lang="en-US" sz="1800" i="1" dirty="0">
                <a:latin typeface="Montserrat" charset="0"/>
                <a:ea typeface="Montserrat" charset="0"/>
                <a:cs typeface="Montserrat" charset="0"/>
              </a:rPr>
              <a:t>sự nghiệp của mình </a:t>
            </a:r>
            <a:r>
              <a:rPr lang="vi-VN" sz="1800" i="1" dirty="0">
                <a:latin typeface="Montserrat" charset="0"/>
                <a:ea typeface="Montserrat" charset="0"/>
                <a:cs typeface="Montserrat" charset="0"/>
              </a:rPr>
              <a:t>trong lĩnh vực</a:t>
            </a:r>
            <a:r>
              <a:rPr lang="en-US" sz="1800" i="1" dirty="0">
                <a:latin typeface="Montserrat" charset="0"/>
                <a:ea typeface="Montserrat" charset="0"/>
                <a:cs typeface="Montserrat" charset="0"/>
              </a:rPr>
              <a:t> phát triển </a:t>
            </a:r>
            <a:r>
              <a:rPr lang="vi-VN" sz="1800" i="1" dirty="0">
                <a:latin typeface="Montserrat" charset="0"/>
                <a:ea typeface="Montserrat" charset="0"/>
                <a:cs typeface="Montserrat" charset="0"/>
              </a:rPr>
              <a:t>giải pháp thương hiệu cho </a:t>
            </a:r>
            <a:r>
              <a:rPr lang="en-US" sz="1800" i="1" dirty="0">
                <a:latin typeface="Montserrat" charset="0"/>
                <a:ea typeface="Montserrat" charset="0"/>
                <a:cs typeface="Montserrat" charset="0"/>
              </a:rPr>
              <a:t>c</a:t>
            </a:r>
            <a:r>
              <a:rPr lang="vi-VN" sz="1800" i="1" dirty="0">
                <a:latin typeface="Montserrat" charset="0"/>
                <a:ea typeface="Montserrat" charset="0"/>
                <a:cs typeface="Montserrat" charset="0"/>
              </a:rPr>
              <a:t>ác doanh nghiệp vừa và nhỏ (SME’s)</a:t>
            </a:r>
            <a:r>
              <a:rPr lang="en-US" sz="1800" i="1" dirty="0">
                <a:latin typeface="Montserrat" charset="0"/>
                <a:ea typeface="Montserrat" charset="0"/>
                <a:cs typeface="Montserrat" charset="0"/>
              </a:rPr>
              <a:t> trong bối cảnh </a:t>
            </a:r>
            <a:r>
              <a:rPr lang="vi-VN" sz="1800" i="1" dirty="0">
                <a:latin typeface="Montserrat" charset="0"/>
                <a:ea typeface="Montserrat" charset="0"/>
                <a:cs typeface="Montserrat" charset="0"/>
              </a:rPr>
              <a:t>thịt trường </a:t>
            </a:r>
            <a:r>
              <a:rPr lang="en-US" sz="1800" i="1" dirty="0">
                <a:latin typeface="Montserrat" charset="0"/>
                <a:ea typeface="Montserrat" charset="0"/>
                <a:cs typeface="Montserrat" charset="0"/>
              </a:rPr>
              <a:t>cạnh tranh </a:t>
            </a:r>
            <a:r>
              <a:rPr lang="vi-VN" sz="1800" i="1" dirty="0">
                <a:latin typeface="Montserrat" charset="0"/>
                <a:ea typeface="Montserrat" charset="0"/>
                <a:cs typeface="Montserrat" charset="0"/>
              </a:rPr>
              <a:t>khốc liệt </a:t>
            </a:r>
            <a:r>
              <a:rPr lang="en-US" sz="1800" i="1" dirty="0">
                <a:latin typeface="Montserrat" charset="0"/>
                <a:ea typeface="Montserrat" charset="0"/>
                <a:cs typeface="Montserrat" charset="0"/>
              </a:rPr>
              <a:t>hiện nay.</a:t>
            </a:r>
          </a:p>
        </p:txBody>
      </p:sp>
    </p:spTree>
    <p:extLst>
      <p:ext uri="{BB962C8B-B14F-4D97-AF65-F5344CB8AC3E}">
        <p14:creationId xmlns:p14="http://schemas.microsoft.com/office/powerpoint/2010/main" val="785442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347684"/>
            <a:ext cx="3651962"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Phạm Nhật Hạ</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en-US" sz="1600">
                <a:solidFill>
                  <a:srgbClr val="FF0000"/>
                </a:solidFill>
                <a:latin typeface="Montserrat" charset="0"/>
                <a:ea typeface="Montserrat" charset="0"/>
                <a:cs typeface="Montserrat" charset="0"/>
              </a:rPr>
              <a:t>nhatha.pham@mibrand.vn</a:t>
            </a:r>
          </a:p>
        </p:txBody>
      </p:sp>
      <p:sp>
        <p:nvSpPr>
          <p:cNvPr id="6" name="Rectangle 5"/>
          <p:cNvSpPr/>
          <p:nvPr/>
        </p:nvSpPr>
        <p:spPr>
          <a:xfrm>
            <a:off x="2171841" y="3871181"/>
            <a:ext cx="3759362"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Business Unit Manager</a:t>
            </a:r>
            <a:endParaRPr lang="en-US" sz="2400" dirty="0">
              <a:latin typeface="Montserrat" charset="0"/>
              <a:ea typeface="Montserrat" charset="0"/>
              <a:cs typeface="Montserrat" charset="0"/>
            </a:endParaRPr>
          </a:p>
        </p:txBody>
      </p:sp>
      <p:sp>
        <p:nvSpPr>
          <p:cNvPr id="7" name="TextBox 6"/>
          <p:cNvSpPr txBox="1"/>
          <p:nvPr/>
        </p:nvSpPr>
        <p:spPr>
          <a:xfrm>
            <a:off x="2242179" y="4555956"/>
            <a:ext cx="11410026" cy="6093976"/>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Tốt nghiệp thủ khoa cử nhân chuyên ngành Quản trị Thương hiệu, khoa Marketing trường đại học Thương Mại, </a:t>
            </a:r>
            <a:r>
              <a:rPr lang="vi-VN" sz="1800" i="1" dirty="0">
                <a:latin typeface="Montserrat" charset="0"/>
                <a:ea typeface="Montserrat" charset="0"/>
                <a:cs typeface="Montserrat" charset="0"/>
              </a:rPr>
              <a:t>cô</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Phạm </a:t>
            </a:r>
            <a:r>
              <a:rPr lang="en-US" sz="1800" i="1" dirty="0">
                <a:latin typeface="Montserrat" charset="0"/>
                <a:ea typeface="Montserrat" charset="0"/>
                <a:cs typeface="Montserrat" charset="0"/>
              </a:rPr>
              <a:t>Nhật Hạ đã có hơn 3 năm kinh nghiệm </a:t>
            </a:r>
            <a:r>
              <a:rPr lang="vi-VN" sz="1800" i="1" dirty="0">
                <a:latin typeface="Montserrat" charset="0"/>
                <a:ea typeface="Montserrat" charset="0"/>
                <a:cs typeface="Montserrat" charset="0"/>
              </a:rPr>
              <a:t>trong lĩnh vực</a:t>
            </a:r>
            <a:r>
              <a:rPr lang="en-US" sz="1800" i="1" dirty="0">
                <a:latin typeface="Montserrat" charset="0"/>
                <a:ea typeface="Montserrat" charset="0"/>
                <a:cs typeface="Montserrat" charset="0"/>
              </a:rPr>
              <a:t> Marketing, Truyền Thông, </a:t>
            </a:r>
            <a:r>
              <a:rPr lang="vi-VN" sz="1800" i="1" dirty="0">
                <a:latin typeface="Montserrat" charset="0"/>
                <a:ea typeface="Montserrat" charset="0"/>
                <a:cs typeface="Montserrat" charset="0"/>
              </a:rPr>
              <a:t>Thương hiệu</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Trước khi g</a:t>
            </a:r>
            <a:r>
              <a:rPr lang="en-US" sz="1800" i="1" dirty="0">
                <a:latin typeface="Montserrat" charset="0"/>
                <a:ea typeface="Montserrat" charset="0"/>
                <a:cs typeface="Montserrat" charset="0"/>
              </a:rPr>
              <a:t>ia nhập vào Mibrand năm 2017, </a:t>
            </a:r>
            <a:r>
              <a:rPr lang="vi-VN" sz="1800" i="1" dirty="0">
                <a:latin typeface="Montserrat" charset="0"/>
                <a:ea typeface="Montserrat" charset="0"/>
                <a:cs typeface="Montserrat" charset="0"/>
              </a:rPr>
              <a:t>Hạ </a:t>
            </a:r>
            <a:r>
              <a:rPr lang="en-US" sz="1800" i="1" dirty="0">
                <a:latin typeface="Montserrat" charset="0"/>
                <a:ea typeface="Montserrat" charset="0"/>
                <a:cs typeface="Montserrat" charset="0"/>
              </a:rPr>
              <a:t>đã từng đảm nhiệm chức vụ Account Manager công ty I.P Communication.</a:t>
            </a:r>
          </a:p>
          <a:p>
            <a:pPr defTabSz="1222375">
              <a:lnSpc>
                <a:spcPct val="110000"/>
              </a:lnSpc>
            </a:pPr>
            <a:r>
              <a:rPr lang="en-US" sz="1800" i="1" dirty="0">
                <a:latin typeface="Montserrat" charset="0"/>
                <a:ea typeface="Montserrat" charset="0"/>
                <a:cs typeface="Montserrat" charset="0"/>
              </a:rPr>
              <a:t/>
            </a:r>
            <a:br>
              <a:rPr lang="en-US" sz="1800" i="1" dirty="0">
                <a:latin typeface="Montserrat" charset="0"/>
                <a:ea typeface="Montserrat" charset="0"/>
                <a:cs typeface="Montserrat" charset="0"/>
              </a:rPr>
            </a:br>
            <a:r>
              <a:rPr lang="en-US" sz="1800" i="1" dirty="0">
                <a:latin typeface="Montserrat" charset="0"/>
                <a:ea typeface="Montserrat" charset="0"/>
                <a:cs typeface="Montserrat" charset="0"/>
              </a:rPr>
              <a:t>Tại Mibrand Vietnam, Hạ </a:t>
            </a:r>
            <a:r>
              <a:rPr lang="vi-VN" sz="1800" i="1" dirty="0">
                <a:latin typeface="Montserrat" charset="0"/>
                <a:ea typeface="Montserrat" charset="0"/>
                <a:cs typeface="Montserrat" charset="0"/>
              </a:rPr>
              <a:t>hiện </a:t>
            </a:r>
            <a:r>
              <a:rPr lang="en-US" sz="1800" i="1" dirty="0">
                <a:latin typeface="Montserrat" charset="0"/>
                <a:ea typeface="Montserrat" charset="0"/>
                <a:cs typeface="Montserrat" charset="0"/>
              </a:rPr>
              <a:t>đang đảm nhiệm vị trí Business Unit Manager phụ trách mảng nghiên cứu thương hiệu. </a:t>
            </a:r>
            <a:r>
              <a:rPr lang="vi-VN" sz="1800" i="1" dirty="0">
                <a:latin typeface="Montserrat" charset="0"/>
                <a:ea typeface="Montserrat" charset="0"/>
                <a:cs typeface="Montserrat" charset="0"/>
              </a:rPr>
              <a:t>Trên vai trò này, cô</a:t>
            </a:r>
            <a:r>
              <a:rPr lang="en-US" sz="1800" i="1" dirty="0">
                <a:latin typeface="Montserrat" charset="0"/>
                <a:ea typeface="Montserrat" charset="0"/>
                <a:cs typeface="Montserrat" charset="0"/>
              </a:rPr>
              <a:t> theo đuổi </a:t>
            </a:r>
            <a:r>
              <a:rPr lang="vi-VN" sz="1800" i="1" dirty="0">
                <a:latin typeface="Montserrat" charset="0"/>
                <a:ea typeface="Montserrat" charset="0"/>
                <a:cs typeface="Montserrat" charset="0"/>
              </a:rPr>
              <a:t>triết lý </a:t>
            </a:r>
            <a:r>
              <a:rPr lang="en-US" sz="1800" i="1" dirty="0">
                <a:latin typeface="Montserrat" charset="0"/>
                <a:ea typeface="Montserrat" charset="0"/>
                <a:cs typeface="Montserrat" charset="0"/>
              </a:rPr>
              <a:t>xây dựng và phát triển chiến lược thương hiệu </a:t>
            </a:r>
            <a:r>
              <a:rPr lang="vi-VN" sz="1800" i="1" dirty="0">
                <a:latin typeface="Montserrat" charset="0"/>
                <a:ea typeface="Montserrat" charset="0"/>
                <a:cs typeface="Montserrat" charset="0"/>
              </a:rPr>
              <a:t>bền vững</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đ</a:t>
            </a:r>
            <a:r>
              <a:rPr lang="en-US" sz="1800" i="1" dirty="0">
                <a:latin typeface="Montserrat" charset="0"/>
                <a:ea typeface="Montserrat" charset="0"/>
                <a:cs typeface="Montserrat" charset="0"/>
              </a:rPr>
              <a:t>i từ việc phân tích nhu cầu, mục tiêu </a:t>
            </a:r>
            <a:r>
              <a:rPr lang="vi-VN" sz="1800" i="1" dirty="0">
                <a:latin typeface="Montserrat" charset="0"/>
                <a:ea typeface="Montserrat" charset="0"/>
                <a:cs typeface="Montserrat" charset="0"/>
              </a:rPr>
              <a:t>khách hàng</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đến</a:t>
            </a:r>
            <a:r>
              <a:rPr lang="en-US" sz="1800" i="1" dirty="0">
                <a:latin typeface="Montserrat" charset="0"/>
                <a:ea typeface="Montserrat" charset="0"/>
                <a:cs typeface="Montserrat" charset="0"/>
              </a:rPr>
              <a:t> thực hiện nghiên cứu </a:t>
            </a:r>
            <a:r>
              <a:rPr lang="vi-VN" sz="1800" i="1" dirty="0">
                <a:latin typeface="Montserrat" charset="0"/>
                <a:ea typeface="Montserrat" charset="0"/>
                <a:cs typeface="Montserrat" charset="0"/>
              </a:rPr>
              <a:t>thị trường và đưa ra</a:t>
            </a:r>
            <a:r>
              <a:rPr lang="en-US" sz="1800" i="1" dirty="0">
                <a:latin typeface="Montserrat" charset="0"/>
                <a:ea typeface="Montserrat" charset="0"/>
                <a:cs typeface="Montserrat" charset="0"/>
              </a:rPr>
              <a:t> chiến lược thương hiệu </a:t>
            </a:r>
            <a:r>
              <a:rPr lang="vi-VN" sz="1800" i="1" dirty="0">
                <a:latin typeface="Montserrat" charset="0"/>
                <a:ea typeface="Montserrat" charset="0"/>
                <a:cs typeface="Montserrat" charset="0"/>
              </a:rPr>
              <a:t>phù</a:t>
            </a:r>
            <a:r>
              <a:rPr lang="en-US" sz="1800" i="1" dirty="0">
                <a:latin typeface="Montserrat" charset="0"/>
                <a:ea typeface="Montserrat" charset="0"/>
                <a:cs typeface="Montserrat" charset="0"/>
              </a:rPr>
              <a:t> hợp </a:t>
            </a:r>
            <a:r>
              <a:rPr lang="vi-VN" sz="1800" i="1" dirty="0">
                <a:latin typeface="Montserrat" charset="0"/>
                <a:ea typeface="Montserrat" charset="0"/>
                <a:cs typeface="Montserrat" charset="0"/>
              </a:rPr>
              <a:t>cho từng</a:t>
            </a:r>
            <a:r>
              <a:rPr lang="en-US" sz="1800" i="1" dirty="0">
                <a:latin typeface="Montserrat" charset="0"/>
                <a:ea typeface="Montserrat" charset="0"/>
                <a:cs typeface="Montserrat" charset="0"/>
              </a:rPr>
              <a:t> bối cảnh chuyên biệt. </a:t>
            </a:r>
          </a:p>
          <a:p>
            <a:pPr defTabSz="1222375">
              <a:lnSpc>
                <a:spcPct val="110000"/>
              </a:lnSpc>
            </a:pPr>
            <a:r>
              <a:rPr lang="en-US" sz="1800" i="1" dirty="0">
                <a:latin typeface="Montserrat" charset="0"/>
                <a:ea typeface="Montserrat" charset="0"/>
                <a:cs typeface="Montserrat" charset="0"/>
              </a:rPr>
              <a:t/>
            </a:r>
            <a:br>
              <a:rPr lang="en-US" sz="1800" i="1" dirty="0">
                <a:latin typeface="Montserrat" charset="0"/>
                <a:ea typeface="Montserrat" charset="0"/>
                <a:cs typeface="Montserrat" charset="0"/>
              </a:rPr>
            </a:br>
            <a:r>
              <a:rPr lang="vi-VN" sz="1800" i="1" dirty="0">
                <a:latin typeface="Montserrat" charset="0"/>
                <a:ea typeface="Montserrat" charset="0"/>
                <a:cs typeface="Montserrat" charset="0"/>
              </a:rPr>
              <a:t>Trong quá trình làm việc, Hạ đã có kinh nghiêm trong việc tổ chức nghiên cứu và tham gia các dự án tư vấn chiến lược cho </a:t>
            </a:r>
            <a:r>
              <a:rPr lang="en-US" sz="1800" i="1" dirty="0">
                <a:latin typeface="Montserrat" charset="0"/>
                <a:ea typeface="Montserrat" charset="0"/>
                <a:cs typeface="Montserrat" charset="0"/>
              </a:rPr>
              <a:t>khách hàng lớn như TTC Group, Mobiphone, Alphafood,Iris English, Yamaha Motor,</a:t>
            </a:r>
            <a:r>
              <a:rPr lang="mr-IN" sz="1800" i="1" dirty="0">
                <a:latin typeface="Montserrat" charset="0"/>
                <a:ea typeface="Montserrat" charset="0"/>
                <a:cs typeface="Montserrat" charset="0"/>
              </a:rPr>
              <a:t>…</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cùng</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các </a:t>
            </a:r>
            <a:r>
              <a:rPr lang="en-US" sz="1800" i="1" dirty="0">
                <a:latin typeface="Montserrat" charset="0"/>
                <a:ea typeface="Montserrat" charset="0"/>
                <a:cs typeface="Montserrat" charset="0"/>
              </a:rPr>
              <a:t>thương hiệu </a:t>
            </a:r>
            <a:r>
              <a:rPr lang="vi-VN" sz="1800" i="1" dirty="0">
                <a:latin typeface="Montserrat" charset="0"/>
                <a:ea typeface="Montserrat" charset="0"/>
                <a:cs typeface="Montserrat" charset="0"/>
              </a:rPr>
              <a:t>vừa và nhỏ tại Việt Nam</a:t>
            </a:r>
            <a:r>
              <a:rPr lang="en-US" sz="1800" i="1" dirty="0">
                <a:latin typeface="Montserrat" charset="0"/>
                <a:ea typeface="Montserrat" charset="0"/>
                <a:cs typeface="Montserrat" charset="0"/>
              </a:rPr>
              <a:t>. Kinh nghiệm làm việc với các tổ chức </a:t>
            </a:r>
            <a:r>
              <a:rPr lang="vi-VN" sz="1800" i="1" dirty="0">
                <a:latin typeface="Montserrat" charset="0"/>
                <a:ea typeface="Montserrat" charset="0"/>
                <a:cs typeface="Montserrat" charset="0"/>
              </a:rPr>
              <a:t>đa dạng </a:t>
            </a:r>
            <a:r>
              <a:rPr lang="en-US" sz="1800" i="1" dirty="0">
                <a:latin typeface="Montserrat" charset="0"/>
                <a:ea typeface="Montserrat" charset="0"/>
                <a:cs typeface="Montserrat" charset="0"/>
              </a:rPr>
              <a:t>đã mang đến cho Hạ tư duy chiến lược về </a:t>
            </a:r>
            <a:r>
              <a:rPr lang="vi-VN" sz="1800" i="1" dirty="0">
                <a:latin typeface="Montserrat" charset="0"/>
                <a:ea typeface="Montserrat" charset="0"/>
                <a:cs typeface="Montserrat" charset="0"/>
              </a:rPr>
              <a:t>thương hiệu</a:t>
            </a:r>
            <a:r>
              <a:rPr lang="en-US" sz="1800" i="1" dirty="0">
                <a:latin typeface="Montserrat" charset="0"/>
                <a:ea typeface="Montserrat" charset="0"/>
                <a:cs typeface="Montserrat" charset="0"/>
              </a:rPr>
              <a:t> và kinh nghiệm quản lý các dự án nghiên cứu </a:t>
            </a:r>
            <a:r>
              <a:rPr lang="vi-VN" sz="1800" i="1" dirty="0">
                <a:latin typeface="Montserrat" charset="0"/>
                <a:ea typeface="Montserrat" charset="0"/>
                <a:cs typeface="Montserrat" charset="0"/>
              </a:rPr>
              <a:t>quy mô lớn trên thực tế</a:t>
            </a:r>
            <a:r>
              <a:rPr lang="en-US" sz="1800" i="1" dirty="0">
                <a:latin typeface="Montserrat" charset="0"/>
                <a:ea typeface="Montserrat" charset="0"/>
                <a:cs typeface="Montserrat" charset="0"/>
              </a:rPr>
              <a:t>.</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vi-VN" sz="1800" i="1" dirty="0">
                <a:latin typeface="Montserrat" charset="0"/>
                <a:ea typeface="Montserrat" charset="0"/>
                <a:cs typeface="Montserrat" charset="0"/>
              </a:rPr>
              <a:t>Hiện nay, Hạ cùng đội ngũ nghiên cứu của Mibrand Vietnam đang hoàn thiện và </a:t>
            </a:r>
            <a:r>
              <a:rPr lang="en-US" sz="1800" i="1" dirty="0">
                <a:latin typeface="Montserrat" charset="0"/>
                <a:ea typeface="Montserrat" charset="0"/>
                <a:cs typeface="Montserrat" charset="0"/>
              </a:rPr>
              <a:t>phát triển </a:t>
            </a:r>
            <a:r>
              <a:rPr lang="vi-VN" sz="1800" i="1" dirty="0">
                <a:latin typeface="Montserrat" charset="0"/>
                <a:ea typeface="Montserrat" charset="0"/>
                <a:cs typeface="Montserrat" charset="0"/>
              </a:rPr>
              <a:t>sản phẩm </a:t>
            </a:r>
            <a:r>
              <a:rPr lang="en-US" sz="1800" i="1" dirty="0">
                <a:latin typeface="Montserrat" charset="0"/>
                <a:ea typeface="Montserrat" charset="0"/>
                <a:cs typeface="Montserrat" charset="0"/>
              </a:rPr>
              <a:t>“Brand Beat Score” với mục </a:t>
            </a:r>
            <a:r>
              <a:rPr lang="vi-VN" sz="1800" i="1" dirty="0">
                <a:latin typeface="Montserrat" charset="0"/>
                <a:ea typeface="Montserrat" charset="0"/>
                <a:cs typeface="Montserrat" charset="0"/>
              </a:rPr>
              <a:t>đích</a:t>
            </a:r>
            <a:r>
              <a:rPr lang="en-US" sz="1800" i="1" dirty="0">
                <a:latin typeface="Montserrat" charset="0"/>
                <a:ea typeface="Montserrat" charset="0"/>
                <a:cs typeface="Montserrat" charset="0"/>
              </a:rPr>
              <a:t> mang đến một giải pháp nghiên cứu mới giúp giải quyết bài toán đánh giá hiệu quả truyền thông nhìn từ quan điểm </a:t>
            </a:r>
            <a:r>
              <a:rPr lang="vi-VN" sz="1800" i="1" dirty="0">
                <a:latin typeface="Montserrat" charset="0"/>
                <a:ea typeface="Montserrat" charset="0"/>
                <a:cs typeface="Montserrat" charset="0"/>
              </a:rPr>
              <a:t>của</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ngươi tiêu dùng cuối</a:t>
            </a:r>
            <a:r>
              <a:rPr lang="en-US" sz="1800" i="1" dirty="0">
                <a:latin typeface="Montserrat" charset="0"/>
                <a:ea typeface="Montserrat" charset="0"/>
                <a:cs typeface="Montserrat" charset="0"/>
              </a:rPr>
              <a:t>.</a:t>
            </a:r>
          </a:p>
          <a:p>
            <a:pPr defTabSz="1222375">
              <a:lnSpc>
                <a:spcPct val="110000"/>
              </a:lnSpc>
            </a:pPr>
            <a:endParaRPr lang="en-US" sz="1800" i="1" dirty="0">
              <a:latin typeface="Montserrat" charset="0"/>
              <a:ea typeface="Montserrat" charset="0"/>
              <a:cs typeface="Montserrat" charset="0"/>
            </a:endParaRPr>
          </a:p>
        </p:txBody>
      </p:sp>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6676" t="15315" r="12224" b="17399"/>
          <a:stretch/>
        </p:blipFill>
        <p:spPr>
          <a:xfrm rot="16200000">
            <a:off x="14065712" y="3344199"/>
            <a:ext cx="8238452" cy="6245422"/>
          </a:xfrm>
          <a:prstGeom prst="rect">
            <a:avLst/>
          </a:prstGeom>
        </p:spPr>
      </p:pic>
    </p:spTree>
    <p:extLst>
      <p:ext uri="{BB962C8B-B14F-4D97-AF65-F5344CB8AC3E}">
        <p14:creationId xmlns:p14="http://schemas.microsoft.com/office/powerpoint/2010/main" val="101053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29374" b="4192"/>
          <a:stretch/>
        </p:blipFill>
        <p:spPr>
          <a:xfrm>
            <a:off x="15200" y="1100590"/>
            <a:ext cx="24348839" cy="11789043"/>
          </a:xfrm>
          <a:prstGeom prst="rect">
            <a:avLst/>
          </a:prstGeom>
        </p:spPr>
      </p:pic>
      <p:sp>
        <p:nvSpPr>
          <p:cNvPr id="23" name="Rectangle 22">
            <a:extLst>
              <a:ext uri="{FF2B5EF4-FFF2-40B4-BE49-F238E27FC236}">
                <a16:creationId xmlns:a16="http://schemas.microsoft.com/office/drawing/2014/main" xmlns="" id="{EBB74F02-36B6-4246-AE22-50726EDBDEB2}"/>
              </a:ext>
            </a:extLst>
          </p:cNvPr>
          <p:cNvSpPr/>
          <p:nvPr/>
        </p:nvSpPr>
        <p:spPr>
          <a:xfrm>
            <a:off x="1" y="-25757"/>
            <a:ext cx="24333640" cy="12915389"/>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dirty="0"/>
          </a:p>
        </p:txBody>
      </p:sp>
      <p:pic>
        <p:nvPicPr>
          <p:cNvPr id="24" name="Picture 23">
            <a:extLst>
              <a:ext uri="{FF2B5EF4-FFF2-40B4-BE49-F238E27FC236}">
                <a16:creationId xmlns:a16="http://schemas.microsoft.com/office/drawing/2014/main" xmlns="" id="{84574144-83C4-4CA4-AE6D-94831EE44451}"/>
              </a:ext>
            </a:extLst>
          </p:cNvPr>
          <p:cNvPicPr>
            <a:picLocks noChangeAspect="1"/>
          </p:cNvPicPr>
          <p:nvPr/>
        </p:nvPicPr>
        <p:blipFill rotWithShape="1">
          <a:blip r:embed="rId5">
            <a:extLst>
              <a:ext uri="{28A0092B-C50C-407E-A947-70E740481C1C}">
                <a14:useLocalDpi xmlns:a14="http://schemas.microsoft.com/office/drawing/2010/main" val="0"/>
              </a:ext>
            </a:extLst>
          </a:blip>
          <a:srcRect b="91769"/>
          <a:stretch/>
        </p:blipFill>
        <p:spPr>
          <a:xfrm>
            <a:off x="30399" y="1343"/>
            <a:ext cx="24348839" cy="1128797"/>
          </a:xfrm>
          <a:prstGeom prst="rect">
            <a:avLst/>
          </a:prstGeom>
        </p:spPr>
      </p:pic>
      <p:sp>
        <p:nvSpPr>
          <p:cNvPr id="31" name="Rectangle 30">
            <a:extLst>
              <a:ext uri="{FF2B5EF4-FFF2-40B4-BE49-F238E27FC236}">
                <a16:creationId xmlns:a16="http://schemas.microsoft.com/office/drawing/2014/main" xmlns="" id="{5A8093C6-178A-4A61-8B22-C0D30498E10C}"/>
              </a:ext>
            </a:extLst>
          </p:cNvPr>
          <p:cNvSpPr/>
          <p:nvPr/>
        </p:nvSpPr>
        <p:spPr>
          <a:xfrm>
            <a:off x="2771844" y="6259753"/>
            <a:ext cx="17833974" cy="1251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50000"/>
              </a:lnSpc>
            </a:pPr>
            <a:r>
              <a:rPr lang="vi-VN" sz="2400" dirty="0">
                <a:solidFill>
                  <a:prstClr val="white"/>
                </a:solidFill>
                <a:latin typeface="Montserrat" charset="0"/>
                <a:ea typeface="Montserrat" charset="0"/>
                <a:cs typeface="Montserrat" charset="0"/>
              </a:rPr>
              <a:t>Với hơn 20 năm tư vấn và hỗ trợ các doanh nghiệp Việt Nam trong xây dựng và quản trị thương hiệu, </a:t>
            </a:r>
          </a:p>
          <a:p>
            <a:pPr lvl="0" algn="ctr">
              <a:lnSpc>
                <a:spcPct val="150000"/>
              </a:lnSpc>
            </a:pPr>
            <a:r>
              <a:rPr lang="vi-VN" sz="2400" dirty="0">
                <a:solidFill>
                  <a:prstClr val="white"/>
                </a:solidFill>
                <a:latin typeface="Montserrat" charset="0"/>
                <a:ea typeface="Montserrat" charset="0"/>
                <a:cs typeface="Montserrat" charset="0"/>
              </a:rPr>
              <a:t>chúng tôi rút ra những bài học giá trị nhất để chia sẻ và giúp bạn phát triển chuyên môn của mình</a:t>
            </a:r>
            <a:endParaRPr lang="en-US" sz="2400" dirty="0">
              <a:solidFill>
                <a:prstClr val="white"/>
              </a:solidFill>
              <a:latin typeface="Montserrat" charset="0"/>
              <a:ea typeface="Montserrat" charset="0"/>
              <a:cs typeface="Montserrat" charset="0"/>
            </a:endParaRPr>
          </a:p>
        </p:txBody>
      </p:sp>
      <p:sp>
        <p:nvSpPr>
          <p:cNvPr id="34" name="Rectangle 33">
            <a:extLst>
              <a:ext uri="{FF2B5EF4-FFF2-40B4-BE49-F238E27FC236}">
                <a16:creationId xmlns:a16="http://schemas.microsoft.com/office/drawing/2014/main" xmlns="" id="{DC7059D2-A974-4AC0-BA93-0FCE5A23CBC4}"/>
              </a:ext>
            </a:extLst>
          </p:cNvPr>
          <p:cNvSpPr/>
          <p:nvPr/>
        </p:nvSpPr>
        <p:spPr>
          <a:xfrm>
            <a:off x="0" y="12916728"/>
            <a:ext cx="24379238" cy="797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b="1">
                <a:solidFill>
                  <a:prstClr val="black"/>
                </a:solidFill>
                <a:latin typeface="Montserrat" charset="0"/>
                <a:ea typeface="Montserrat" charset="0"/>
                <a:cs typeface="Montserrat" charset="0"/>
              </a:rPr>
              <a:t>(Button) We Share </a:t>
            </a:r>
            <a:r>
              <a:rPr lang="vi-VN" sz="2400">
                <a:solidFill>
                  <a:prstClr val="black"/>
                </a:solidFill>
                <a:latin typeface="Montserrat" charset="0"/>
                <a:ea typeface="Montserrat" charset="0"/>
                <a:cs typeface="Montserrat" charset="0"/>
              </a:rPr>
              <a:t>&gt; Link dẫn về V</a:t>
            </a:r>
            <a:r>
              <a:rPr lang="vi-VN" sz="2400" b="1">
                <a:solidFill>
                  <a:prstClr val="black"/>
                </a:solidFill>
                <a:latin typeface="Montserrat" charset="0"/>
                <a:ea typeface="Montserrat" charset="0"/>
                <a:cs typeface="Montserrat" charset="0"/>
              </a:rPr>
              <a:t>.</a:t>
            </a:r>
            <a:endParaRPr lang="en-US" sz="2400" b="1">
              <a:solidFill>
                <a:prstClr val="black"/>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E2304EB-0D36-4428-86C4-D6B7CDBDF039}"/>
              </a:ext>
            </a:extLst>
          </p:cNvPr>
          <p:cNvSpPr txBox="1"/>
          <p:nvPr/>
        </p:nvSpPr>
        <p:spPr>
          <a:xfrm>
            <a:off x="2998593" y="3802976"/>
            <a:ext cx="17380479" cy="2061846"/>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Chúng tôi chia sẻ các kiến thức giúp bạn trở thành chuyên gia thương hiệu</a:t>
            </a:r>
            <a:endParaRPr lang="en-US" sz="6399" dirty="0">
              <a:solidFill>
                <a:schemeClr val="bg1"/>
              </a:solidFill>
              <a:latin typeface="Montserrat" charset="0"/>
              <a:ea typeface="Montserrat" charset="0"/>
              <a:cs typeface="Montserrat" charset="0"/>
            </a:endParaRPr>
          </a:p>
        </p:txBody>
      </p:sp>
      <p:sp>
        <p:nvSpPr>
          <p:cNvPr id="15" name="Rectangle 14">
            <a:extLst>
              <a:ext uri="{FF2B5EF4-FFF2-40B4-BE49-F238E27FC236}">
                <a16:creationId xmlns:a16="http://schemas.microsoft.com/office/drawing/2014/main" xmlns="" id="{B3F12D54-FB9F-4088-953E-5F56808D03B0}"/>
              </a:ext>
            </a:extLst>
          </p:cNvPr>
          <p:cNvSpPr/>
          <p:nvPr/>
        </p:nvSpPr>
        <p:spPr>
          <a:xfrm>
            <a:off x="9770862" y="8169200"/>
            <a:ext cx="3835933" cy="861774"/>
          </a:xfrm>
          <a:prstGeom prst="rect">
            <a:avLst/>
          </a:prstGeom>
          <a:solidFill>
            <a:srgbClr val="C00000"/>
          </a:solidFill>
        </p:spPr>
        <p:txBody>
          <a:bodyPr wrap="square">
            <a:spAutoFit/>
          </a:bodyPr>
          <a:lstStyle/>
          <a:p>
            <a:pPr algn="ctr"/>
            <a:endParaRPr lang="en-US" sz="1600" dirty="0">
              <a:solidFill>
                <a:schemeClr val="bg1"/>
              </a:solidFill>
              <a:latin typeface="Montserrat" charset="0"/>
              <a:ea typeface="Montserrat" charset="0"/>
              <a:cs typeface="Montserrat" charset="0"/>
            </a:endParaRPr>
          </a:p>
          <a:p>
            <a:pPr algn="ctr"/>
            <a:r>
              <a:rPr lang="en-US" sz="1800" dirty="0">
                <a:solidFill>
                  <a:schemeClr val="bg1"/>
                </a:solidFill>
                <a:latin typeface="Montserrat" charset="0"/>
                <a:ea typeface="Montserrat" charset="0"/>
                <a:cs typeface="Montserrat" charset="0"/>
              </a:rPr>
              <a:t>W</a:t>
            </a:r>
            <a:r>
              <a:rPr lang="vi-VN" sz="1800" dirty="0">
                <a:solidFill>
                  <a:schemeClr val="bg1"/>
                </a:solidFill>
                <a:latin typeface="Montserrat" charset="0"/>
                <a:ea typeface="Montserrat" charset="0"/>
                <a:cs typeface="Montserrat" charset="0"/>
              </a:rPr>
              <a:t>E SHARE</a:t>
            </a:r>
          </a:p>
          <a:p>
            <a:pPr algn="ctr"/>
            <a:endParaRPr lang="en-US" sz="1600" dirty="0">
              <a:solidFill>
                <a:schemeClr val="bg1"/>
              </a:solidFill>
              <a:latin typeface="Montserrat" charset="0"/>
              <a:ea typeface="Montserrat" charset="0"/>
              <a:cs typeface="Montserrat" charset="0"/>
            </a:endParaRPr>
          </a:p>
        </p:txBody>
      </p:sp>
      <p:pic>
        <p:nvPicPr>
          <p:cNvPr id="18" name="Picture 17">
            <a:extLst>
              <a:ext uri="{FF2B5EF4-FFF2-40B4-BE49-F238E27FC236}">
                <a16:creationId xmlns:a16="http://schemas.microsoft.com/office/drawing/2014/main" xmlns="" id="{F09830F9-68A7-4D33-B60B-06DA13B99048}"/>
              </a:ext>
            </a:extLst>
          </p:cNvPr>
          <p:cNvPicPr>
            <a:picLocks noChangeAspect="1"/>
          </p:cNvPicPr>
          <p:nvPr/>
        </p:nvPicPr>
        <p:blipFill rotWithShape="1">
          <a:blip r:embed="rId5">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9" name="TextBox 18">
            <a:extLst>
              <a:ext uri="{FF2B5EF4-FFF2-40B4-BE49-F238E27FC236}">
                <a16:creationId xmlns:a16="http://schemas.microsoft.com/office/drawing/2014/main" xmlns="" id="{8F73047C-28C7-48AD-A6D9-89D85F0D6FEB}"/>
              </a:ext>
            </a:extLst>
          </p:cNvPr>
          <p:cNvSpPr txBox="1"/>
          <p:nvPr/>
        </p:nvSpPr>
        <p:spPr>
          <a:xfrm>
            <a:off x="8503018" y="243937"/>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20" name="TextBox 19">
            <a:extLst>
              <a:ext uri="{FF2B5EF4-FFF2-40B4-BE49-F238E27FC236}">
                <a16:creationId xmlns:a16="http://schemas.microsoft.com/office/drawing/2014/main" xmlns="" id="{067520FB-0CC1-47D3-A098-6202EF9F5E18}"/>
              </a:ext>
            </a:extLst>
          </p:cNvPr>
          <p:cNvSpPr txBox="1"/>
          <p:nvPr/>
        </p:nvSpPr>
        <p:spPr>
          <a:xfrm>
            <a:off x="3879269" y="22725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F69B7AE8-6FB1-45E3-88FD-930A528E223F}"/>
              </a:ext>
            </a:extLst>
          </p:cNvPr>
          <p:cNvSpPr txBox="1"/>
          <p:nvPr/>
        </p:nvSpPr>
        <p:spPr>
          <a:xfrm>
            <a:off x="5999271" y="350361"/>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xmlns="" id="{84643FC8-3A79-480B-A2FC-F3DF9A6C2277}"/>
              </a:ext>
            </a:extLst>
          </p:cNvPr>
          <p:cNvSpPr/>
          <p:nvPr/>
        </p:nvSpPr>
        <p:spPr>
          <a:xfrm>
            <a:off x="10862807" y="367023"/>
            <a:ext cx="1911849"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32" name="Rectangle 31">
            <a:extLst>
              <a:ext uri="{FF2B5EF4-FFF2-40B4-BE49-F238E27FC236}">
                <a16:creationId xmlns:a16="http://schemas.microsoft.com/office/drawing/2014/main" xmlns="" id="{4A639ABC-ED58-466E-9EC4-0598E187F336}"/>
              </a:ext>
            </a:extLst>
          </p:cNvPr>
          <p:cNvSpPr/>
          <p:nvPr/>
        </p:nvSpPr>
        <p:spPr>
          <a:xfrm>
            <a:off x="12774655" y="243937"/>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33" name="Rectangle 32">
            <a:extLst>
              <a:ext uri="{FF2B5EF4-FFF2-40B4-BE49-F238E27FC236}">
                <a16:creationId xmlns:a16="http://schemas.microsoft.com/office/drawing/2014/main" xmlns="" id="{BBFF4676-0FFF-43B7-9B03-8F6974F29361}"/>
              </a:ext>
            </a:extLst>
          </p:cNvPr>
          <p:cNvSpPr/>
          <p:nvPr/>
        </p:nvSpPr>
        <p:spPr>
          <a:xfrm>
            <a:off x="18620888" y="320178"/>
            <a:ext cx="2926802" cy="307777"/>
          </a:xfrm>
          <a:prstGeom prst="rect">
            <a:avLst/>
          </a:prstGeom>
          <a:solidFill>
            <a:srgbClr val="D5AA70"/>
          </a:solidFill>
        </p:spPr>
        <p:txBody>
          <a:bodyPr wrap="square">
            <a:spAutoFit/>
          </a:bodyPr>
          <a:lstStyle/>
          <a:p>
            <a:pPr algn="ctr"/>
            <a:r>
              <a:rPr lang="en-US" sz="1400">
                <a:solidFill>
                  <a:schemeClr val="bg1"/>
                </a:solidFill>
                <a:latin typeface="Montserrat" charset="0"/>
                <a:ea typeface="Montserrat" charset="0"/>
                <a:cs typeface="Montserrat" charset="0"/>
              </a:rPr>
              <a:t>CONTACT US</a:t>
            </a:r>
          </a:p>
        </p:txBody>
      </p:sp>
      <p:sp>
        <p:nvSpPr>
          <p:cNvPr id="17" name="Rectangle 16">
            <a:extLst>
              <a:ext uri="{FF2B5EF4-FFF2-40B4-BE49-F238E27FC236}">
                <a16:creationId xmlns:a16="http://schemas.microsoft.com/office/drawing/2014/main" xmlns="" id="{B3F12D54-FB9F-4088-953E-5F56808D03B0}"/>
              </a:ext>
            </a:extLst>
          </p:cNvPr>
          <p:cNvSpPr/>
          <p:nvPr/>
        </p:nvSpPr>
        <p:spPr>
          <a:xfrm>
            <a:off x="18419247" y="161192"/>
            <a:ext cx="3824064" cy="830997"/>
          </a:xfrm>
          <a:prstGeom prst="rect">
            <a:avLst/>
          </a:prstGeom>
          <a:solidFill>
            <a:schemeClr val="bg1">
              <a:lumMod val="50000"/>
            </a:schemeClr>
          </a:solidFill>
        </p:spPr>
        <p:txBody>
          <a:bodyPr wrap="square">
            <a:spAutoFit/>
          </a:bodyPr>
          <a:lstStyle/>
          <a:p>
            <a:pPr algn="ctr"/>
            <a:endParaRPr lang="en-US"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LIÊN HỆ</a:t>
            </a:r>
            <a:endParaRPr lang="en-US" sz="1600">
              <a:solidFill>
                <a:schemeClr val="bg1"/>
              </a:solidFill>
              <a:latin typeface="Montserrat" charset="0"/>
              <a:ea typeface="Montserrat" charset="0"/>
              <a:cs typeface="Montserrat" charset="0"/>
            </a:endParaRPr>
          </a:p>
          <a:p>
            <a:pPr algn="ctr"/>
            <a:endParaRPr lang="en-US" sz="1600">
              <a:solidFill>
                <a:schemeClr val="bg1"/>
              </a:solidFill>
              <a:latin typeface="Montserrat" charset="0"/>
              <a:ea typeface="Montserrat" charset="0"/>
              <a:cs typeface="Montserrat" charset="0"/>
            </a:endParaRPr>
          </a:p>
        </p:txBody>
      </p:sp>
      <p:sp>
        <p:nvSpPr>
          <p:cNvPr id="25" name="Rectangle 24">
            <a:extLst>
              <a:ext uri="{FF2B5EF4-FFF2-40B4-BE49-F238E27FC236}">
                <a16:creationId xmlns:a16="http://schemas.microsoft.com/office/drawing/2014/main" xmlns="" id="{4A639ABC-ED58-466E-9EC4-0598E187F336}"/>
              </a:ext>
            </a:extLst>
          </p:cNvPr>
          <p:cNvSpPr/>
          <p:nvPr/>
        </p:nvSpPr>
        <p:spPr>
          <a:xfrm>
            <a:off x="15411472" y="278311"/>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535358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347684"/>
            <a:ext cx="4487126"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Đinh Thị Ngọc Liên</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en-US" sz="1600">
                <a:solidFill>
                  <a:srgbClr val="FF0000"/>
                </a:solidFill>
                <a:latin typeface="Montserrat" charset="0"/>
                <a:ea typeface="Montserrat" charset="0"/>
                <a:cs typeface="Montserrat" charset="0"/>
              </a:rPr>
              <a:t>ngoclien.dinh@mibrand.vn</a:t>
            </a:r>
          </a:p>
        </p:txBody>
      </p:sp>
      <p:sp>
        <p:nvSpPr>
          <p:cNvPr id="6" name="Rectangle 5"/>
          <p:cNvSpPr/>
          <p:nvPr/>
        </p:nvSpPr>
        <p:spPr>
          <a:xfrm>
            <a:off x="2171841" y="3871181"/>
            <a:ext cx="4097597"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Creative Desgin Manager</a:t>
            </a:r>
            <a:endParaRPr lang="en-US" sz="2400" dirty="0">
              <a:latin typeface="Montserrat" charset="0"/>
              <a:ea typeface="Montserrat" charset="0"/>
              <a:cs typeface="Montserrat" charset="0"/>
            </a:endParaRPr>
          </a:p>
        </p:txBody>
      </p:sp>
      <p:sp>
        <p:nvSpPr>
          <p:cNvPr id="7" name="TextBox 6"/>
          <p:cNvSpPr txBox="1"/>
          <p:nvPr/>
        </p:nvSpPr>
        <p:spPr>
          <a:xfrm>
            <a:off x="2242179" y="4555956"/>
            <a:ext cx="11268079" cy="4265783"/>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Tốt nghiệp trường Đại học </a:t>
            </a:r>
            <a:r>
              <a:rPr lang="vi-VN" sz="1800" i="1" dirty="0">
                <a:latin typeface="Montserrat" charset="0"/>
                <a:ea typeface="Montserrat" charset="0"/>
                <a:cs typeface="Montserrat" charset="0"/>
              </a:rPr>
              <a:t>Kiến trúc Hà Nội với chuyên ngành Thiết kế đồ họa</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cô Đinh Thị Ngọc Liên đã theo đuổi đam mê thiết kế sáng tạo và xây dựng hình ảnh thương hiệu ngay khi ra trường. Đến nay cô đã có trên 03 năm kinh nghiệm với vô số các sản phẩm thiết kế ấn tượng được sử dụng bởi các thương hiệu hàng đầu tại Việt Nam. </a:t>
            </a: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r>
              <a:rPr lang="vi-VN" sz="1800" i="1" dirty="0">
                <a:latin typeface="Montserrat" charset="0"/>
                <a:ea typeface="Montserrat" charset="0"/>
                <a:cs typeface="Montserrat" charset="0"/>
              </a:rPr>
              <a:t>Gia nhập Mibrand Vietnam, Liên đã có cơ hội được làm việc và sáng tạo cho các khách hàng ở đa dạng các ngành nghề như </a:t>
            </a:r>
            <a:r>
              <a:rPr lang="en-US" sz="1800" i="1" dirty="0">
                <a:latin typeface="Montserrat" charset="0"/>
                <a:ea typeface="Montserrat" charset="0"/>
                <a:cs typeface="Montserrat" charset="0"/>
              </a:rPr>
              <a:t>Sapharco, Elite </a:t>
            </a:r>
            <a:r>
              <a:rPr lang="vi-VN" sz="1800" i="1" dirty="0">
                <a:latin typeface="Montserrat" charset="0"/>
                <a:ea typeface="Montserrat" charset="0"/>
                <a:cs typeface="Montserrat" charset="0"/>
              </a:rPr>
              <a:t>F</a:t>
            </a:r>
            <a:r>
              <a:rPr lang="en-US" sz="1800" i="1" dirty="0">
                <a:latin typeface="Montserrat" charset="0"/>
                <a:ea typeface="Montserrat" charset="0"/>
                <a:cs typeface="Montserrat" charset="0"/>
              </a:rPr>
              <a:t>itness, BusinessWire, </a:t>
            </a:r>
            <a:r>
              <a:rPr lang="vi-VN" sz="1800" i="1" dirty="0">
                <a:latin typeface="Montserrat" charset="0"/>
                <a:ea typeface="Montserrat" charset="0"/>
                <a:cs typeface="Montserrat" charset="0"/>
              </a:rPr>
              <a:t>Saint-Gobain, MVV Group, </a:t>
            </a:r>
            <a:r>
              <a:rPr lang="en-US" sz="1800" i="1" dirty="0">
                <a:latin typeface="Montserrat" charset="0"/>
                <a:ea typeface="Montserrat" charset="0"/>
                <a:cs typeface="Montserrat" charset="0"/>
              </a:rPr>
              <a:t>Vĩnh Tường, </a:t>
            </a:r>
            <a:r>
              <a:rPr lang="vi-VN" sz="1800" i="1" dirty="0">
                <a:latin typeface="Montserrat" charset="0"/>
                <a:ea typeface="Montserrat" charset="0"/>
                <a:cs typeface="Montserrat" charset="0"/>
              </a:rPr>
              <a:t>D'Rosie, </a:t>
            </a:r>
            <a:r>
              <a:rPr lang="en-US" sz="1800" i="1" dirty="0">
                <a:latin typeface="Montserrat" charset="0"/>
                <a:ea typeface="Montserrat" charset="0"/>
                <a:cs typeface="Montserrat" charset="0"/>
              </a:rPr>
              <a:t>Alphafood, Sakuko, </a:t>
            </a:r>
            <a:r>
              <a:rPr lang="vi-VN" sz="1800" i="1" dirty="0">
                <a:latin typeface="Montserrat" charset="0"/>
                <a:ea typeface="Montserrat" charset="0"/>
                <a:cs typeface="Montserrat" charset="0"/>
              </a:rPr>
              <a:t>Nova Land ... </a:t>
            </a:r>
          </a:p>
          <a:p>
            <a:pPr defTabSz="1222375">
              <a:lnSpc>
                <a:spcPct val="110000"/>
              </a:lnSpc>
            </a:pPr>
            <a:endParaRPr lang="vi-VN" sz="1800" i="1" dirty="0">
              <a:latin typeface="Montserrat" charset="0"/>
              <a:ea typeface="Montserrat" charset="0"/>
              <a:cs typeface="Montserrat" charset="0"/>
            </a:endParaRPr>
          </a:p>
          <a:p>
            <a:pPr defTabSz="1222375">
              <a:lnSpc>
                <a:spcPct val="110000"/>
              </a:lnSpc>
            </a:pPr>
            <a:r>
              <a:rPr lang="vi-VN" sz="1800" i="1" dirty="0">
                <a:latin typeface="Montserrat" charset="0"/>
                <a:ea typeface="Montserrat" charset="0"/>
                <a:cs typeface="Montserrat" charset="0"/>
              </a:rPr>
              <a:t>Hiện tại, Liên đang đóng vai trò trưởng bộ phận thiết kế sáng tạo tại Mibrand với chuyên môn chính về thiết kế nhận diện thương hiệu. Mục tiêu của Liên là cập nhật các xu hướng thiết kế thương hiệu thế giới và phát triển chiến lược hình ảnh thương hiệu hiện đại cho các doanh nghiệp tại Việt Nam. </a:t>
            </a:r>
          </a:p>
          <a:p>
            <a:pPr defTabSz="1222375">
              <a:lnSpc>
                <a:spcPct val="110000"/>
              </a:lnSpc>
            </a:pPr>
            <a:endParaRPr lang="vi-VN" sz="1800" i="1" dirty="0">
              <a:latin typeface="Montserrat" charset="0"/>
              <a:ea typeface="Montserrat" charset="0"/>
              <a:cs typeface="Montserrat" charset="0"/>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273" r="18852"/>
          <a:stretch/>
        </p:blipFill>
        <p:spPr>
          <a:xfrm>
            <a:off x="15056115" y="2347684"/>
            <a:ext cx="6249405" cy="8236496"/>
          </a:xfrm>
          <a:prstGeom prst="rect">
            <a:avLst/>
          </a:prstGeom>
        </p:spPr>
      </p:pic>
    </p:spTree>
    <p:extLst>
      <p:ext uri="{BB962C8B-B14F-4D97-AF65-F5344CB8AC3E}">
        <p14:creationId xmlns:p14="http://schemas.microsoft.com/office/powerpoint/2010/main" val="661690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171841" y="2320104"/>
            <a:ext cx="4966424"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Ms. Nguyễn Anh Phương</a:t>
            </a:r>
          </a:p>
        </p:txBody>
      </p:sp>
      <p:sp>
        <p:nvSpPr>
          <p:cNvPr id="5" name="Rectangle 4">
            <a:extLst>
              <a:ext uri="{FF2B5EF4-FFF2-40B4-BE49-F238E27FC236}">
                <a16:creationId xmlns:a16="http://schemas.microsoft.com/office/drawing/2014/main" xmlns="" id="{0B55535A-F36F-448F-94F0-A534883A069F}"/>
              </a:ext>
            </a:extLst>
          </p:cNvPr>
          <p:cNvSpPr/>
          <p:nvPr/>
        </p:nvSpPr>
        <p:spPr>
          <a:xfrm>
            <a:off x="2171841" y="295401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E-mail: </a:t>
            </a:r>
            <a:r>
              <a:rPr lang="vi-VN" sz="1600">
                <a:solidFill>
                  <a:srgbClr val="FF0000"/>
                </a:solidFill>
                <a:latin typeface="Montserrat" charset="0"/>
                <a:ea typeface="Montserrat" charset="0"/>
                <a:cs typeface="Montserrat" charset="0"/>
              </a:rPr>
              <a:t>anhphuong.nguyen@mibrand.vn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3062057"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Account Executive</a:t>
            </a:r>
            <a:endParaRPr lang="en-US" sz="2400" dirty="0">
              <a:latin typeface="Montserrat" charset="0"/>
              <a:ea typeface="Montserrat" charset="0"/>
              <a:cs typeface="Montserrat" charset="0"/>
            </a:endParaRPr>
          </a:p>
        </p:txBody>
      </p:sp>
      <p:sp>
        <p:nvSpPr>
          <p:cNvPr id="7" name="TextBox 6"/>
          <p:cNvSpPr txBox="1"/>
          <p:nvPr/>
        </p:nvSpPr>
        <p:spPr>
          <a:xfrm>
            <a:off x="2242181" y="4554232"/>
            <a:ext cx="11268079" cy="4875181"/>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Tốt nghiệp trường Đại học Ngoại Thương và lấy bằng Thạc sĩ chuyên ngành Marketing của trường đại học Bedfordshire – Anh Quốc, Phương </a:t>
            </a:r>
            <a:r>
              <a:rPr lang="vi-VN" sz="1800" i="1" dirty="0">
                <a:latin typeface="Montserrat" charset="0"/>
                <a:ea typeface="Montserrat" charset="0"/>
                <a:cs typeface="Montserrat" charset="0"/>
              </a:rPr>
              <a:t>xác định công việc và định hướng phát triển của mình trong lĩnh vực nghiên cứu và tiếp thị - tuyền thông thương hiệu ngay từ những ngày đầu sự nghiệp</a:t>
            </a:r>
            <a:r>
              <a:rPr lang="en-US" sz="1800" i="1" dirty="0">
                <a:latin typeface="Montserrat" charset="0"/>
                <a:ea typeface="Montserrat" charset="0"/>
                <a:cs typeface="Montserrat" charset="0"/>
              </a:rPr>
              <a:t>. </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Gia nhập vào Mibrand năm 2017 với vai trò Account Executive. Bên cạnh việc quản lý dịch vụ khách hàng, Phương còn phụ trách </a:t>
            </a:r>
            <a:r>
              <a:rPr lang="vi-VN" sz="1800" i="1" dirty="0">
                <a:latin typeface="Montserrat" charset="0"/>
                <a:ea typeface="Montserrat" charset="0"/>
                <a:cs typeface="Montserrat" charset="0"/>
              </a:rPr>
              <a:t>mảng</a:t>
            </a:r>
            <a:r>
              <a:rPr lang="en-US" sz="1800" i="1" dirty="0">
                <a:latin typeface="Montserrat" charset="0"/>
                <a:ea typeface="Montserrat" charset="0"/>
                <a:cs typeface="Montserrat" charset="0"/>
              </a:rPr>
              <a:t> nghiên cứu thị trường </a:t>
            </a:r>
            <a:r>
              <a:rPr lang="vi-VN" sz="1800" i="1" dirty="0">
                <a:latin typeface="Montserrat" charset="0"/>
                <a:ea typeface="Montserrat" charset="0"/>
                <a:cs typeface="Montserrat" charset="0"/>
              </a:rPr>
              <a:t>với các đối tác lớn của Công ty</a:t>
            </a:r>
            <a:r>
              <a:rPr lang="en-US" sz="1800" i="1" dirty="0">
                <a:latin typeface="Montserrat" charset="0"/>
                <a:ea typeface="Montserrat" charset="0"/>
                <a:cs typeface="Montserrat" charset="0"/>
              </a:rPr>
              <a:t>, cung cấp thông tin nhằm giảm thiểu rủi ro, </a:t>
            </a:r>
            <a:r>
              <a:rPr lang="vi-VN" sz="1800" i="1" dirty="0">
                <a:latin typeface="Montserrat" charset="0"/>
                <a:ea typeface="Montserrat" charset="0"/>
                <a:cs typeface="Montserrat" charset="0"/>
              </a:rPr>
              <a:t>và phối hợp quản trị, điều phối các dự án</a:t>
            </a:r>
            <a:r>
              <a:rPr lang="en-US" sz="1800" i="1" dirty="0">
                <a:latin typeface="Montserrat" charset="0"/>
                <a:ea typeface="Montserrat" charset="0"/>
                <a:cs typeface="Montserrat" charset="0"/>
              </a:rPr>
              <a:t> </a:t>
            </a:r>
            <a:r>
              <a:rPr lang="vi-VN" sz="1800" i="1" dirty="0">
                <a:latin typeface="Montserrat" charset="0"/>
                <a:ea typeface="Montserrat" charset="0"/>
                <a:cs typeface="Montserrat" charset="0"/>
              </a:rPr>
              <a:t>truyền thông - tiếp thị tích hợp lớn với sự tham gia của nhiều bên</a:t>
            </a:r>
            <a:r>
              <a:rPr lang="en-US" sz="1800" i="1" dirty="0">
                <a:latin typeface="Montserrat" charset="0"/>
                <a:ea typeface="Montserrat" charset="0"/>
                <a:cs typeface="Montserrat" charset="0"/>
              </a:rPr>
              <a:t>. </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Tại Mibrand </a:t>
            </a:r>
            <a:r>
              <a:rPr lang="vi-VN" sz="1800" i="1" dirty="0">
                <a:latin typeface="Montserrat" charset="0"/>
                <a:ea typeface="Montserrat" charset="0"/>
                <a:cs typeface="Montserrat" charset="0"/>
              </a:rPr>
              <a:t>Vietnam</a:t>
            </a:r>
            <a:r>
              <a:rPr lang="en-US" sz="1800" i="1" dirty="0">
                <a:latin typeface="Montserrat" charset="0"/>
                <a:ea typeface="Montserrat" charset="0"/>
                <a:cs typeface="Montserrat" charset="0"/>
              </a:rPr>
              <a:t>, Phương </a:t>
            </a:r>
            <a:r>
              <a:rPr lang="vi-VN" sz="1800" i="1" dirty="0">
                <a:latin typeface="Montserrat" charset="0"/>
                <a:ea typeface="Montserrat" charset="0"/>
                <a:cs typeface="Montserrat" charset="0"/>
              </a:rPr>
              <a:t>đã có cơ hội được làm việc và </a:t>
            </a:r>
            <a:r>
              <a:rPr lang="en-US" sz="1800" i="1" dirty="0">
                <a:latin typeface="Montserrat" charset="0"/>
                <a:ea typeface="Montserrat" charset="0"/>
                <a:cs typeface="Montserrat" charset="0"/>
              </a:rPr>
              <a:t>phụ trách các khách hàng lớn như </a:t>
            </a:r>
            <a:r>
              <a:rPr lang="vi-VN" sz="1800" i="1" dirty="0">
                <a:latin typeface="Montserrat" charset="0"/>
                <a:ea typeface="Montserrat" charset="0"/>
                <a:cs typeface="Montserrat" charset="0"/>
              </a:rPr>
              <a:t>Yamaha, TTC, Vinatex, OnOff, Elite Fitness, Mộc Châu Milk.... </a:t>
            </a:r>
            <a:r>
              <a:rPr lang="en-US" sz="1800" i="1" dirty="0">
                <a:latin typeface="Montserrat" charset="0"/>
                <a:ea typeface="Montserrat" charset="0"/>
                <a:cs typeface="Montserrat" charset="0"/>
              </a:rPr>
              <a:t>Kinh nghiệm làm việc với các tổ chức lớn đã mang đến cho Phương tư duy chiến lược về marketing, truyền thông, và các kinh nghiệm thực tế </a:t>
            </a:r>
            <a:r>
              <a:rPr lang="vi-VN" sz="1800" i="1" dirty="0">
                <a:latin typeface="Montserrat" charset="0"/>
                <a:ea typeface="Montserrat" charset="0"/>
                <a:cs typeface="Montserrat" charset="0"/>
              </a:rPr>
              <a:t>trong việc </a:t>
            </a:r>
            <a:r>
              <a:rPr lang="en-US" sz="1800" i="1" dirty="0">
                <a:latin typeface="Montserrat" charset="0"/>
                <a:ea typeface="Montserrat" charset="0"/>
                <a:cs typeface="Montserrat" charset="0"/>
              </a:rPr>
              <a:t>quản lý các chương trình và dự án marketing và truyền thông quy mô lớn.</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endParaRPr lang="en-US" sz="1800" i="1" dirty="0">
              <a:latin typeface="Montserrat" charset="0"/>
              <a:ea typeface="Montserrat" charset="0"/>
              <a:cs typeface="Montserrat"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3166" r="38782"/>
          <a:stretch/>
        </p:blipFill>
        <p:spPr>
          <a:xfrm>
            <a:off x="15052431" y="2235044"/>
            <a:ext cx="6244240" cy="8362617"/>
          </a:xfrm>
          <a:prstGeom prst="rect">
            <a:avLst/>
          </a:prstGeom>
        </p:spPr>
      </p:pic>
    </p:spTree>
    <p:extLst>
      <p:ext uri="{BB962C8B-B14F-4D97-AF65-F5344CB8AC3E}">
        <p14:creationId xmlns:p14="http://schemas.microsoft.com/office/powerpoint/2010/main" val="624906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5267"/>
            <a:ext cx="4459875" cy="523220"/>
          </a:xfrm>
          <a:prstGeom prst="rect">
            <a:avLst/>
          </a:prstGeom>
          <a:solidFill>
            <a:schemeClr val="bg1"/>
          </a:solidFill>
        </p:spPr>
        <p:txBody>
          <a:bodyPr wrap="none">
            <a:spAutoFit/>
          </a:bodyPr>
          <a:lstStyle/>
          <a:p>
            <a:pPr fontAlgn="base"/>
            <a:r>
              <a:rPr lang="vi-VN" sz="2800" b="1" dirty="0">
                <a:latin typeface="Montserrat" charset="0"/>
                <a:ea typeface="Montserrat" charset="0"/>
                <a:cs typeface="Montserrat" charset="0"/>
              </a:rPr>
              <a:t>Mr. Nguyễn Thanh Sơn</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vi-VN" sz="1600">
                <a:solidFill>
                  <a:schemeClr val="bg1">
                    <a:lumMod val="50000"/>
                  </a:schemeClr>
                </a:solidFill>
                <a:latin typeface="Montserrat" charset="0"/>
                <a:ea typeface="Montserrat" charset="0"/>
                <a:cs typeface="Montserrat" charset="0"/>
              </a:rPr>
              <a:t>MVV Group Chairman</a:t>
            </a:r>
            <a:endParaRPr lang="en-US" sz="1600">
              <a:solidFill>
                <a:srgbClr val="FF0000"/>
              </a:solidFill>
              <a:latin typeface="Montserrat" charset="0"/>
              <a:ea typeface="Montserrat" charset="0"/>
              <a:cs typeface="Montserrat" charset="0"/>
            </a:endParaRPr>
          </a:p>
        </p:txBody>
      </p:sp>
      <p:sp>
        <p:nvSpPr>
          <p:cNvPr id="6" name="Rectangle 5"/>
          <p:cNvSpPr/>
          <p:nvPr/>
        </p:nvSpPr>
        <p:spPr>
          <a:xfrm>
            <a:off x="2171841" y="3871181"/>
            <a:ext cx="5881738"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Senior Consultant </a:t>
            </a:r>
            <a:r>
              <a:rPr lang="mr-IN" sz="2400" dirty="0">
                <a:latin typeface="Montserrat" charset="0"/>
                <a:ea typeface="Montserrat" charset="0"/>
                <a:cs typeface="Montserrat" charset="0"/>
              </a:rPr>
              <a:t>–</a:t>
            </a:r>
            <a:r>
              <a:rPr lang="vi-VN" sz="2400" dirty="0">
                <a:latin typeface="Montserrat" charset="0"/>
                <a:ea typeface="Montserrat" charset="0"/>
                <a:cs typeface="Montserrat" charset="0"/>
              </a:rPr>
              <a:t> Strategic Adviser</a:t>
            </a:r>
            <a:endParaRPr lang="en-US" sz="2400" dirty="0">
              <a:latin typeface="Montserrat" charset="0"/>
              <a:ea typeface="Montserrat" charset="0"/>
              <a:cs typeface="Montserrat" charset="0"/>
            </a:endParaRPr>
          </a:p>
        </p:txBody>
      </p:sp>
      <p:sp>
        <p:nvSpPr>
          <p:cNvPr id="7" name="TextBox 6"/>
          <p:cNvSpPr txBox="1"/>
          <p:nvPr/>
        </p:nvSpPr>
        <p:spPr>
          <a:xfrm>
            <a:off x="2242179" y="4555956"/>
            <a:ext cx="11848959" cy="7922169"/>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Ông Nguyễn Thanh Sơn là một trong những chuyên gia truyền thông có uy tín nhất hiện nay. Vai trò chính của ông hiện nay là lập kế hoạch tổng thể, điều phối hoạt động của các bộ phận nghiên cứu, phát triển chiến lược và dịch vụ sáng tạo để xây dựng các chiến lược truyền thông và xử lý khủng hoảng truyền thông cho các khách hàng Việt nam và quốc tế. </a:t>
            </a:r>
          </a:p>
          <a:p>
            <a:pPr defTabSz="1222375">
              <a:lnSpc>
                <a:spcPct val="110000"/>
              </a:lnSpc>
            </a:pPr>
            <a:r>
              <a:rPr lang="en-US" sz="1800" i="1" dirty="0">
                <a:latin typeface="Montserrat" charset="0"/>
                <a:ea typeface="Montserrat" charset="0"/>
                <a:cs typeface="Montserrat" charset="0"/>
              </a:rPr>
              <a:t> </a:t>
            </a:r>
          </a:p>
          <a:p>
            <a:pPr defTabSz="1222375">
              <a:lnSpc>
                <a:spcPct val="110000"/>
              </a:lnSpc>
            </a:pPr>
            <a:r>
              <a:rPr lang="en-US" sz="1800" i="1" dirty="0">
                <a:latin typeface="Montserrat" charset="0"/>
                <a:ea typeface="Montserrat" charset="0"/>
                <a:cs typeface="Montserrat" charset="0"/>
              </a:rPr>
              <a:t>Ông Sơn từng là cố vấn về phát triển thương hiệu và chiến lược truyền thông cho các thương hiệu hàng đầu của Việt Nam như Masan Group, Sovico Group, Tân Hiệp Phát, Vietnam Airlines, Vinamilk, VNG, MobiFones... cũng như hàng chục thương hiệu quốc tế khác, với kinh nghiệm trải dài trong các lĩnh vực từ công nghiệp nặng (Boeing, GE, Tata, SCG, Ford) hàng tiêu dùng (Diageo, Unilever, Nestle, Johnson &amp; Johnson), công nghệ-viễn thông (Yahoo! Western Digital, Beeline), dược phẩm (GSK, Roche) đến tài chính-ngân hàng (Standard Chartered Bank, Temasek và Visa)... Ông Sơn cũng phụ trách vai trò tư vấn cho chương trình Thương hiệu Việt nam, và các tổ chức quốc tế khác như Danida và USAID.</a:t>
            </a:r>
          </a:p>
          <a:p>
            <a:pPr defTabSz="1222375">
              <a:lnSpc>
                <a:spcPct val="110000"/>
              </a:lnSpc>
            </a:pPr>
            <a:r>
              <a:rPr lang="en-US" sz="1800" i="1" dirty="0">
                <a:latin typeface="Montserrat" charset="0"/>
                <a:ea typeface="Montserrat" charset="0"/>
                <a:cs typeface="Montserrat" charset="0"/>
              </a:rPr>
              <a:t>  </a:t>
            </a:r>
          </a:p>
          <a:p>
            <a:pPr defTabSz="1222375">
              <a:lnSpc>
                <a:spcPct val="110000"/>
              </a:lnSpc>
            </a:pPr>
            <a:r>
              <a:rPr lang="en-US" sz="1800" i="1" dirty="0">
                <a:latin typeface="Montserrat" charset="0"/>
                <a:ea typeface="Montserrat" charset="0"/>
                <a:cs typeface="Montserrat" charset="0"/>
              </a:rPr>
              <a:t>Ông Sơn từng là giám đốc điều hành của T&amp;A Ogilvy tại Việt Nam. Hiện nay, ông Sơn có hơn 10 công ty khác nhau trong lĩnh vực truyền thông, y tế và giáo dục (ở cả vai trò lãnh đạo, điều hành và đầu tư), trong đó Media Venture là group chuyên về quảng cáo, truyền thông, phát triển nội dung số, công nghệ, phát triển nội dung, thiết kế đồ họa….</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Sinh ra tại Hà Nội, ông Sơn tốt nghiệp Viện Quan hệ Quốc tế Matxcơva với bằng Thạc sỹ Báo chí Quốc tế năm 1994.  Sau đó, ông nhận bằng thạc sĩ thứ hai về Quan hệ Công chúng tại Đại học Oklahoma (Mỹ). Ông Nguyễn Thanh Sơn cũng đã tham gia các khoa học theo học bổng nghiên cứu của Cơ quan Thông tấn Hoa Kỳ (USIS Business Fellow), và Quĩ Rockefeller (Rockefeller Fellow). Ông còn là một nhà phê bình văn học nổi tiếng và chuyên gia về hội nhập đa văn hoá, một nhà báo và biên tập viên cho hai tạp chí mạng. Bên canh đó, ông còn tham gia giảng dạy về truyền thông và văn hóa Á Châu tại Đại học La Trobe (Australia), Đại học Yonsei (Hàn Quốc), và Đại học Quốc gia Hà Nội. </a:t>
            </a:r>
          </a:p>
          <a:p>
            <a:pPr defTabSz="1222375">
              <a:lnSpc>
                <a:spcPct val="110000"/>
              </a:lnSpc>
            </a:pPr>
            <a:endParaRPr lang="en-US" sz="1800" i="1" dirty="0">
              <a:latin typeface="Montserrat" charset="0"/>
              <a:ea typeface="Montserrat" charset="0"/>
              <a:cs typeface="Montserrat" charset="0"/>
            </a:endParaRPr>
          </a:p>
        </p:txBody>
      </p:sp>
      <p:pic>
        <p:nvPicPr>
          <p:cNvPr id="8" name="Picture Placeholder 2" descr="NTSon-1.png"/>
          <p:cNvPicPr>
            <a:picLocks noChangeAspect="1"/>
          </p:cNvPicPr>
          <p:nvPr/>
        </p:nvPicPr>
        <p:blipFill rotWithShape="1">
          <a:blip r:embed="rId4">
            <a:extLst>
              <a:ext uri="{28A0092B-C50C-407E-A947-70E740481C1C}">
                <a14:useLocalDpi xmlns:a14="http://schemas.microsoft.com/office/drawing/2010/main" val="0"/>
              </a:ext>
            </a:extLst>
          </a:blip>
          <a:srcRect l="18137" t="3089" r="20416" b="14386"/>
          <a:stretch/>
        </p:blipFill>
        <p:spPr>
          <a:xfrm>
            <a:off x="15025619" y="2235267"/>
            <a:ext cx="6263489" cy="8338948"/>
          </a:xfrm>
          <a:prstGeom prst="rect">
            <a:avLst/>
          </a:prstGeom>
          <a:solidFill>
            <a:schemeClr val="bg1">
              <a:lumMod val="85000"/>
            </a:schemeClr>
          </a:solidFill>
        </p:spPr>
      </p:pic>
    </p:spTree>
    <p:extLst>
      <p:ext uri="{BB962C8B-B14F-4D97-AF65-F5344CB8AC3E}">
        <p14:creationId xmlns:p14="http://schemas.microsoft.com/office/powerpoint/2010/main" val="1716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1039"/>
            <a:ext cx="24379238" cy="12816030"/>
          </a:xfrm>
          <a:prstGeom prst="rect">
            <a:avLst/>
          </a:prstGeom>
        </p:spPr>
      </p:pic>
      <p:sp>
        <p:nvSpPr>
          <p:cNvPr id="4" name="Rectangle 3">
            <a:extLst>
              <a:ext uri="{FF2B5EF4-FFF2-40B4-BE49-F238E27FC236}">
                <a16:creationId xmlns:a16="http://schemas.microsoft.com/office/drawing/2014/main" xmlns="" id="{41995DCA-C2AD-4DA4-837E-6DE2CE98705C}"/>
              </a:ext>
            </a:extLst>
          </p:cNvPr>
          <p:cNvSpPr/>
          <p:nvPr/>
        </p:nvSpPr>
        <p:spPr>
          <a:xfrm>
            <a:off x="2242179" y="2235267"/>
            <a:ext cx="2949846" cy="523220"/>
          </a:xfrm>
          <a:prstGeom prst="rect">
            <a:avLst/>
          </a:prstGeom>
          <a:solidFill>
            <a:schemeClr val="bg1"/>
          </a:solidFill>
        </p:spPr>
        <p:txBody>
          <a:bodyPr wrap="none">
            <a:spAutoFit/>
          </a:bodyPr>
          <a:lstStyle/>
          <a:p>
            <a:pPr fontAlgn="base"/>
            <a:r>
              <a:rPr lang="vi-VN" sz="2800" b="1" dirty="0" err="1">
                <a:latin typeface="Montserrat" charset="0"/>
                <a:ea typeface="Montserrat" charset="0"/>
                <a:cs typeface="Montserrat" charset="0"/>
              </a:rPr>
              <a:t>Mr</a:t>
            </a:r>
            <a:r>
              <a:rPr lang="en-US" sz="2800" b="1" dirty="0">
                <a:latin typeface="Montserrat" charset="0"/>
                <a:ea typeface="Montserrat" charset="0"/>
                <a:cs typeface="Montserrat" charset="0"/>
              </a:rPr>
              <a:t>. </a:t>
            </a:r>
            <a:r>
              <a:rPr lang="en-US" sz="2800" b="1" dirty="0" err="1">
                <a:latin typeface="Montserrat" charset="0"/>
                <a:ea typeface="Montserrat" charset="0"/>
                <a:cs typeface="Montserrat" charset="0"/>
              </a:rPr>
              <a:t>Samir Dixit</a:t>
            </a:r>
          </a:p>
        </p:txBody>
      </p:sp>
      <p:sp>
        <p:nvSpPr>
          <p:cNvPr id="5" name="Rectangle 4">
            <a:extLst>
              <a:ext uri="{FF2B5EF4-FFF2-40B4-BE49-F238E27FC236}">
                <a16:creationId xmlns:a16="http://schemas.microsoft.com/office/drawing/2014/main" xmlns="" id="{0B55535A-F36F-448F-94F0-A534883A069F}"/>
              </a:ext>
            </a:extLst>
          </p:cNvPr>
          <p:cNvSpPr/>
          <p:nvPr/>
        </p:nvSpPr>
        <p:spPr>
          <a:xfrm>
            <a:off x="2242179" y="2981597"/>
            <a:ext cx="4955790" cy="338554"/>
          </a:xfrm>
          <a:prstGeom prst="rect">
            <a:avLst/>
          </a:prstGeom>
          <a:solidFill>
            <a:schemeClr val="bg1"/>
          </a:solidFill>
        </p:spPr>
        <p:txBody>
          <a:bodyPr wrap="square">
            <a:spAutoFit/>
          </a:bodyPr>
          <a:lstStyle/>
          <a:p>
            <a:pPr fontAlgn="base"/>
            <a:r>
              <a:rPr lang="en-US" sz="1600">
                <a:solidFill>
                  <a:schemeClr val="bg1">
                    <a:lumMod val="50000"/>
                  </a:schemeClr>
                </a:solidFill>
                <a:latin typeface="Montserrat" charset="0"/>
                <a:ea typeface="Montserrat" charset="0"/>
                <a:cs typeface="Montserrat" charset="0"/>
              </a:rPr>
              <a:t>Managing Director, Brand Finance Asia Pacific</a:t>
            </a:r>
          </a:p>
        </p:txBody>
      </p:sp>
      <p:sp>
        <p:nvSpPr>
          <p:cNvPr id="6" name="Rectangle 5"/>
          <p:cNvSpPr/>
          <p:nvPr/>
        </p:nvSpPr>
        <p:spPr>
          <a:xfrm>
            <a:off x="2171841" y="3871181"/>
            <a:ext cx="5881738" cy="461665"/>
          </a:xfrm>
          <a:prstGeom prst="rect">
            <a:avLst/>
          </a:prstGeom>
          <a:solidFill>
            <a:schemeClr val="bg1"/>
          </a:solidFill>
        </p:spPr>
        <p:txBody>
          <a:bodyPr wrap="none">
            <a:spAutoFit/>
          </a:bodyPr>
          <a:lstStyle/>
          <a:p>
            <a:pPr fontAlgn="base"/>
            <a:r>
              <a:rPr lang="vi-VN" sz="2400" dirty="0">
                <a:latin typeface="Montserrat" charset="0"/>
                <a:ea typeface="Montserrat" charset="0"/>
                <a:cs typeface="Montserrat" charset="0"/>
              </a:rPr>
              <a:t>Senior Consultant </a:t>
            </a:r>
            <a:r>
              <a:rPr lang="mr-IN" sz="2400" dirty="0">
                <a:latin typeface="Montserrat" charset="0"/>
                <a:ea typeface="Montserrat" charset="0"/>
                <a:cs typeface="Montserrat" charset="0"/>
              </a:rPr>
              <a:t>–</a:t>
            </a:r>
            <a:r>
              <a:rPr lang="vi-VN" sz="2400" dirty="0">
                <a:latin typeface="Montserrat" charset="0"/>
                <a:ea typeface="Montserrat" charset="0"/>
                <a:cs typeface="Montserrat" charset="0"/>
              </a:rPr>
              <a:t> Strategic Adviser</a:t>
            </a:r>
            <a:endParaRPr lang="en-US" sz="2400" dirty="0">
              <a:latin typeface="Montserrat" charset="0"/>
              <a:ea typeface="Montserrat" charset="0"/>
              <a:cs typeface="Montserrat" charset="0"/>
            </a:endParaRPr>
          </a:p>
        </p:txBody>
      </p:sp>
      <p:sp>
        <p:nvSpPr>
          <p:cNvPr id="7" name="TextBox 6"/>
          <p:cNvSpPr txBox="1"/>
          <p:nvPr/>
        </p:nvSpPr>
        <p:spPr>
          <a:xfrm>
            <a:off x="2242179" y="4555956"/>
            <a:ext cx="11309698" cy="4875181"/>
          </a:xfrm>
          <a:prstGeom prst="rect">
            <a:avLst/>
          </a:prstGeom>
          <a:solidFill>
            <a:schemeClr val="bg1"/>
          </a:solidFill>
        </p:spPr>
        <p:txBody>
          <a:bodyPr wrap="square" lIns="0" tIns="0" rIns="0" bIns="0" rtlCol="0">
            <a:spAutoFit/>
          </a:bodyPr>
          <a:lstStyle/>
          <a:p>
            <a:pPr defTabSz="1222375">
              <a:lnSpc>
                <a:spcPct val="110000"/>
              </a:lnSpc>
            </a:pPr>
            <a:r>
              <a:rPr lang="en-US" sz="1800" i="1" dirty="0">
                <a:latin typeface="Montserrat" charset="0"/>
                <a:ea typeface="Montserrat" charset="0"/>
                <a:cs typeface="Montserrat" charset="0"/>
              </a:rPr>
              <a:t>Với 20 năm làm việc tại các doanh nghiệp và tập đoàn quốc tế, ông Samir Dixit là một chuyên gia có bề dày kinh nghiệm về quản lý thương hiệu toàn cầu, M&amp;A trong thương hiệu, truyền thông thương hiệu, quảng cáo…</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Trước khi đảm nhiệm vị trí Giám đốc Vùng Châu Á-Thái Bình Dương của Brand Finance – một trong những công ty định giá thương hiệu và tư vấn chiến lược hàng đầu thế giới, ông Samir Dixit là Giám đốc Thương hiệu Toàn cầu của Ngân hàng Standard Chartered. Ở vị trí này, ông quản lý thương hiệu tài chính theo nhiều góc độ, từ hoạch định chiến lược, nghiên cứu/KPIs tới truyền thông nội bộ, quản lý kiến trúc thương hiệu. </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Ngoài ra, ông đã có kinh nghiệm làm việc, tư vấn chiến lược B2B, B2C cho rất nhiều doanh nghiệp thuộc nhiều ngành nghề, lĩnh vực khác nhau như FMCG, bán lẻ, sản xuất công nghiệp, ô tô, điện, đồ uống, dược, hàng không.</a:t>
            </a:r>
          </a:p>
          <a:p>
            <a:pPr defTabSz="1222375">
              <a:lnSpc>
                <a:spcPct val="110000"/>
              </a:lnSpc>
            </a:pPr>
            <a:endParaRPr lang="en-US" sz="1800" i="1" dirty="0">
              <a:latin typeface="Montserrat" charset="0"/>
              <a:ea typeface="Montserrat" charset="0"/>
              <a:cs typeface="Montserrat" charset="0"/>
            </a:endParaRPr>
          </a:p>
          <a:p>
            <a:pPr defTabSz="1222375">
              <a:lnSpc>
                <a:spcPct val="110000"/>
              </a:lnSpc>
            </a:pPr>
            <a:r>
              <a:rPr lang="en-US" sz="1800" i="1" dirty="0">
                <a:latin typeface="Montserrat" charset="0"/>
                <a:ea typeface="Montserrat" charset="0"/>
                <a:cs typeface="Montserrat" charset="0"/>
              </a:rPr>
              <a:t>Ông Samir Dixit còn là một diễn giả nổi tiếng tại nhiều hội nghị quốc tế về thương hiệu tại Singapore, Malaysia, Indonesia và Hồng Kông.</a:t>
            </a:r>
          </a:p>
        </p:txBody>
      </p:sp>
      <p:pic>
        <p:nvPicPr>
          <p:cNvPr id="8" name="Picture Placeholder 2" descr="NTSon-1.png"/>
          <p:cNvPicPr>
            <a:picLocks noChangeAspect="1"/>
          </p:cNvPicPr>
          <p:nvPr/>
        </p:nvPicPr>
        <p:blipFill rotWithShape="1">
          <a:blip r:embed="rId4">
            <a:extLst>
              <a:ext uri="{28A0092B-C50C-407E-A947-70E740481C1C}">
                <a14:useLocalDpi xmlns:a14="http://schemas.microsoft.com/office/drawing/2010/main" val="0"/>
              </a:ext>
            </a:extLst>
          </a:blip>
          <a:srcRect l="18137" t="3089" r="20416" b="14386"/>
          <a:stretch/>
        </p:blipFill>
        <p:spPr>
          <a:xfrm>
            <a:off x="15025619" y="2235267"/>
            <a:ext cx="6263489" cy="8338948"/>
          </a:xfrm>
          <a:prstGeom prst="rect">
            <a:avLst/>
          </a:prstGeom>
          <a:solidFill>
            <a:schemeClr val="bg1">
              <a:lumMod val="85000"/>
            </a:schemeClr>
          </a:solidFill>
        </p:spPr>
      </p:pic>
      <p:pic>
        <p:nvPicPr>
          <p:cNvPr id="11" name="Picture Placeholder 2"/>
          <p:cNvPicPr>
            <a:picLocks noChangeAspect="1"/>
          </p:cNvPicPr>
          <p:nvPr/>
        </p:nvPicPr>
        <p:blipFill rotWithShape="1">
          <a:blip r:embed="rId5"/>
          <a:srcRect l="13502" t="-280" r="11997" b="280"/>
          <a:stretch/>
        </p:blipFill>
        <p:spPr>
          <a:xfrm>
            <a:off x="15028985" y="2235267"/>
            <a:ext cx="6260124" cy="8375234"/>
          </a:xfrm>
          <a:prstGeom prst="rect">
            <a:avLst/>
          </a:prstGeom>
        </p:spPr>
      </p:pic>
    </p:spTree>
    <p:extLst>
      <p:ext uri="{BB962C8B-B14F-4D97-AF65-F5344CB8AC3E}">
        <p14:creationId xmlns:p14="http://schemas.microsoft.com/office/powerpoint/2010/main" val="996568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7174318" y="5370197"/>
            <a:ext cx="9544601"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III. Portfolio</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700421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t="61158" b="7364"/>
          <a:stretch/>
        </p:blipFill>
        <p:spPr>
          <a:xfrm>
            <a:off x="-15198" y="1130140"/>
            <a:ext cx="24394435" cy="5118260"/>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0" y="1124908"/>
            <a:ext cx="24379238" cy="512349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45328" y="366909"/>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46839" y="213020"/>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xmlns="" id="{8B5A6BB2-C08F-4FE5-B6E0-689DAF905470}"/>
              </a:ext>
            </a:extLst>
          </p:cNvPr>
          <p:cNvSpPr txBox="1"/>
          <p:nvPr/>
        </p:nvSpPr>
        <p:spPr>
          <a:xfrm>
            <a:off x="1565876" y="2626266"/>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Các câu chuyện thành công của chúng tôi</a:t>
            </a:r>
            <a:endParaRPr lang="en-US" sz="6399" dirty="0">
              <a:solidFill>
                <a:schemeClr val="bg1"/>
              </a:solidFill>
              <a:latin typeface="Montserrat" charset="0"/>
              <a:ea typeface="Montserrat" charset="0"/>
              <a:cs typeface="Montserrat" charset="0"/>
            </a:endParaRPr>
          </a:p>
        </p:txBody>
      </p:sp>
      <p:sp>
        <p:nvSpPr>
          <p:cNvPr id="55" name="Rectangle 54">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Trang chủ   /   Portfolio</a:t>
            </a:r>
            <a:endParaRPr lang="en-US" sz="2400" dirty="0">
              <a:latin typeface="Montserrat" charset="0"/>
              <a:ea typeface="Montserrat" charset="0"/>
              <a:cs typeface="Montserrat" charset="0"/>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1351"/>
          <a:stretch/>
        </p:blipFill>
        <p:spPr>
          <a:xfrm>
            <a:off x="0" y="6464595"/>
            <a:ext cx="24379237" cy="6146109"/>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8523" r="8833"/>
          <a:stretch/>
        </p:blipFill>
        <p:spPr>
          <a:xfrm>
            <a:off x="6035040" y="6398425"/>
            <a:ext cx="6172200" cy="6212279"/>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14476" r="11813"/>
          <a:stretch/>
        </p:blipFill>
        <p:spPr>
          <a:xfrm>
            <a:off x="18242280" y="6431401"/>
            <a:ext cx="6136957" cy="6212495"/>
          </a:xfrm>
          <a:prstGeom prst="rect">
            <a:avLst/>
          </a:prstGeom>
        </p:spPr>
      </p:pic>
      <p:sp>
        <p:nvSpPr>
          <p:cNvPr id="27" name="TextBox 26">
            <a:extLst>
              <a:ext uri="{FF2B5EF4-FFF2-40B4-BE49-F238E27FC236}">
                <a16:creationId xmlns:a16="http://schemas.microsoft.com/office/drawing/2014/main" xmlns="" id="{DD3AF320-0235-422D-8733-43784D6B6DE9}"/>
              </a:ext>
            </a:extLst>
          </p:cNvPr>
          <p:cNvSpPr txBox="1"/>
          <p:nvPr/>
        </p:nvSpPr>
        <p:spPr>
          <a:xfrm>
            <a:off x="577458" y="7922621"/>
            <a:ext cx="5407453" cy="830997"/>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Chiến lược định vị &amp; Phát triển thương hiệu: </a:t>
            </a:r>
            <a:r>
              <a:rPr lang="vi-VN" sz="2400" b="1" dirty="0">
                <a:latin typeface="Montserrat" charset="0"/>
                <a:ea typeface="Montserrat" charset="0"/>
                <a:cs typeface="Montserrat" charset="0"/>
              </a:rPr>
              <a:t>Elite Fitness</a:t>
            </a:r>
            <a:endParaRPr lang="en-US" sz="2400" b="1" dirty="0">
              <a:latin typeface="Montserrat" charset="0"/>
              <a:ea typeface="Montserrat" charset="0"/>
              <a:cs typeface="Montserrat" charset="0"/>
            </a:endParaRPr>
          </a:p>
        </p:txBody>
      </p:sp>
      <p:sp>
        <p:nvSpPr>
          <p:cNvPr id="28" name="TextBox 27">
            <a:extLst>
              <a:ext uri="{FF2B5EF4-FFF2-40B4-BE49-F238E27FC236}">
                <a16:creationId xmlns:a16="http://schemas.microsoft.com/office/drawing/2014/main" xmlns="" id="{DD3AF320-0235-422D-8733-43784D6B6DE9}"/>
              </a:ext>
            </a:extLst>
          </p:cNvPr>
          <p:cNvSpPr txBox="1"/>
          <p:nvPr/>
        </p:nvSpPr>
        <p:spPr>
          <a:xfrm>
            <a:off x="12784697" y="8014061"/>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Đổi mới hệ thống nhận diện thương hiệu: </a:t>
            </a:r>
            <a:r>
              <a:rPr lang="vi-VN" sz="2400" b="1" dirty="0">
                <a:latin typeface="Montserrat" charset="0"/>
                <a:ea typeface="Montserrat" charset="0"/>
                <a:cs typeface="Montserrat" charset="0"/>
              </a:rPr>
              <a:t>VP Bank</a:t>
            </a:r>
          </a:p>
          <a:p>
            <a:endParaRPr lang="vi-VN" sz="2400" b="1" dirty="0">
              <a:latin typeface="Montserrat" charset="0"/>
              <a:ea typeface="Montserrat" charset="0"/>
              <a:cs typeface="Montserrat" charset="0"/>
            </a:endParaRPr>
          </a:p>
        </p:txBody>
      </p:sp>
      <p:sp>
        <p:nvSpPr>
          <p:cNvPr id="29" name="Rectangle 28">
            <a:extLst>
              <a:ext uri="{FF2B5EF4-FFF2-40B4-BE49-F238E27FC236}">
                <a16:creationId xmlns:a16="http://schemas.microsoft.com/office/drawing/2014/main" xmlns="" id="{B3F12D54-FB9F-4088-953E-5F56808D03B0}"/>
              </a:ext>
            </a:extLst>
          </p:cNvPr>
          <p:cNvSpPr/>
          <p:nvPr/>
        </p:nvSpPr>
        <p:spPr>
          <a:xfrm>
            <a:off x="671666" y="9725593"/>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30" name="Rectangle 29">
            <a:extLst>
              <a:ext uri="{FF2B5EF4-FFF2-40B4-BE49-F238E27FC236}">
                <a16:creationId xmlns:a16="http://schemas.microsoft.com/office/drawing/2014/main" xmlns="" id="{B3F12D54-FB9F-4088-953E-5F56808D03B0}"/>
              </a:ext>
            </a:extLst>
          </p:cNvPr>
          <p:cNvSpPr/>
          <p:nvPr/>
        </p:nvSpPr>
        <p:spPr>
          <a:xfrm>
            <a:off x="12905248" y="10001699"/>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21" name="Rectangle 20">
            <a:extLst>
              <a:ext uri="{FF2B5EF4-FFF2-40B4-BE49-F238E27FC236}">
                <a16:creationId xmlns:a16="http://schemas.microsoft.com/office/drawing/2014/main" xmlns="" id="{4A639ABC-ED58-466E-9EC4-0598E187F336}"/>
              </a:ext>
            </a:extLst>
          </p:cNvPr>
          <p:cNvSpPr/>
          <p:nvPr/>
        </p:nvSpPr>
        <p:spPr>
          <a:xfrm>
            <a:off x="15624122" y="342106"/>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5652399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sp>
        <p:nvSpPr>
          <p:cNvPr id="5" name="TextBox 4">
            <a:extLst>
              <a:ext uri="{FF2B5EF4-FFF2-40B4-BE49-F238E27FC236}">
                <a16:creationId xmlns:a16="http://schemas.microsoft.com/office/drawing/2014/main" xmlns="" id="{DD3AF320-0235-422D-8733-43784D6B6DE9}"/>
              </a:ext>
            </a:extLst>
          </p:cNvPr>
          <p:cNvSpPr txBox="1"/>
          <p:nvPr/>
        </p:nvSpPr>
        <p:spPr>
          <a:xfrm>
            <a:off x="6700748" y="177806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Chiến lược định vị &amp; Phát triển thương hiệu: </a:t>
            </a:r>
            <a:r>
              <a:rPr lang="vi-VN" sz="2400" b="1" dirty="0">
                <a:latin typeface="Montserrat" charset="0"/>
                <a:ea typeface="Montserrat" charset="0"/>
                <a:cs typeface="Montserrat" charset="0"/>
              </a:rPr>
              <a:t>BiboMart</a:t>
            </a:r>
          </a:p>
          <a:p>
            <a:endParaRPr lang="en-US" sz="2400" b="1" dirty="0">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xmlns=""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7" name="TextBox 6">
            <a:extLst>
              <a:ext uri="{FF2B5EF4-FFF2-40B4-BE49-F238E27FC236}">
                <a16:creationId xmlns:a16="http://schemas.microsoft.com/office/drawing/2014/main" xmlns="" id="{DD3AF320-0235-422D-8733-43784D6B6DE9}"/>
              </a:ext>
            </a:extLst>
          </p:cNvPr>
          <p:cNvSpPr txBox="1"/>
          <p:nvPr/>
        </p:nvSpPr>
        <p:spPr>
          <a:xfrm>
            <a:off x="18903157" y="177806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Chiến lược thương hiệu tại thị trường Việt Nam: </a:t>
            </a:r>
            <a:r>
              <a:rPr lang="vi-VN" sz="2400" b="1" dirty="0">
                <a:latin typeface="Montserrat" charset="0"/>
                <a:ea typeface="Montserrat" charset="0"/>
                <a:cs typeface="Montserrat" charset="0"/>
              </a:rPr>
              <a:t>Saint-Gobain</a:t>
            </a:r>
          </a:p>
          <a:p>
            <a:endParaRPr lang="en-US" sz="2400" b="1" dirty="0">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xmlns="" id="{DD3AF320-0235-422D-8733-43784D6B6DE9}"/>
              </a:ext>
            </a:extLst>
          </p:cNvPr>
          <p:cNvSpPr txBox="1"/>
          <p:nvPr/>
        </p:nvSpPr>
        <p:spPr>
          <a:xfrm>
            <a:off x="12758692" y="7720696"/>
            <a:ext cx="4988332"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Chiến lược tái định vị &amp; Phát triển thương hiệu: </a:t>
            </a:r>
            <a:r>
              <a:rPr lang="vi-VN" sz="2400" b="1" dirty="0">
                <a:latin typeface="Montserrat" charset="0"/>
                <a:ea typeface="Montserrat" charset="0"/>
                <a:cs typeface="Montserrat" charset="0"/>
              </a:rPr>
              <a:t>HD Bank</a:t>
            </a:r>
          </a:p>
          <a:p>
            <a:endParaRPr lang="en-US" sz="2400" b="1" dirty="0">
              <a:latin typeface="Montserrat" charset="0"/>
              <a:ea typeface="Montserrat" charset="0"/>
              <a:cs typeface="Montserrat" charset="0"/>
            </a:endParaRPr>
          </a:p>
        </p:txBody>
      </p:sp>
      <p:sp>
        <p:nvSpPr>
          <p:cNvPr id="10" name="Rectangle 9">
            <a:extLst>
              <a:ext uri="{FF2B5EF4-FFF2-40B4-BE49-F238E27FC236}">
                <a16:creationId xmlns:a16="http://schemas.microsoft.com/office/drawing/2014/main" xmlns="" id="{B3F12D54-FB9F-4088-953E-5F56808D03B0}"/>
              </a:ext>
            </a:extLst>
          </p:cNvPr>
          <p:cNvSpPr/>
          <p:nvPr/>
        </p:nvSpPr>
        <p:spPr>
          <a:xfrm>
            <a:off x="12936676" y="9772526"/>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DD3AF320-0235-422D-8733-43784D6B6DE9}"/>
              </a:ext>
            </a:extLst>
          </p:cNvPr>
          <p:cNvSpPr txBox="1"/>
          <p:nvPr/>
        </p:nvSpPr>
        <p:spPr>
          <a:xfrm>
            <a:off x="635228" y="7965506"/>
            <a:ext cx="4937829"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Chiến lược thương hiệu &amp; truyền thông tích hợp: </a:t>
            </a:r>
            <a:r>
              <a:rPr lang="vi-VN" sz="2400" b="1" dirty="0">
                <a:latin typeface="Montserrat" charset="0"/>
                <a:ea typeface="Montserrat" charset="0"/>
                <a:cs typeface="Montserrat" charset="0"/>
              </a:rPr>
              <a:t>Yola</a:t>
            </a:r>
          </a:p>
          <a:p>
            <a:endParaRPr lang="en-US" sz="2400" b="1" dirty="0">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pic>
        <p:nvPicPr>
          <p:cNvPr id="14" name="Shape 1475"/>
          <p:cNvPicPr preferRelativeResize="0"/>
          <p:nvPr/>
        </p:nvPicPr>
        <p:blipFill rotWithShape="1">
          <a:blip r:embed="rId3">
            <a:alphaModFix/>
          </a:blip>
          <a:srcRect l="12077" r="20572"/>
          <a:stretch/>
        </p:blipFill>
        <p:spPr>
          <a:xfrm>
            <a:off x="18249920" y="6355080"/>
            <a:ext cx="6129317" cy="6195060"/>
          </a:xfrm>
          <a:prstGeom prst="rect">
            <a:avLst/>
          </a:prstGeom>
          <a:noFill/>
          <a:ln>
            <a:noFill/>
          </a:ln>
        </p:spPr>
      </p:pic>
      <p:pic>
        <p:nvPicPr>
          <p:cNvPr id="15" name="Picture 14">
            <a:extLst>
              <a:ext uri="{FF2B5EF4-FFF2-40B4-BE49-F238E27FC236}">
                <a16:creationId xmlns:a16="http://schemas.microsoft.com/office/drawing/2014/main" xmlns="" id="{7A91B52E-BC33-A043-8729-DA05D7416A90}"/>
              </a:ext>
            </a:extLst>
          </p:cNvPr>
          <p:cNvPicPr>
            <a:picLocks noChangeAspect="1"/>
          </p:cNvPicPr>
          <p:nvPr/>
        </p:nvPicPr>
        <p:blipFill rotWithShape="1">
          <a:blip r:embed="rId4"/>
          <a:srcRect l="54075" t="30233" r="26183" b="34009"/>
          <a:stretch/>
        </p:blipFill>
        <p:spPr>
          <a:xfrm>
            <a:off x="12212479" y="160020"/>
            <a:ext cx="6080759" cy="619506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r="36796"/>
          <a:stretch/>
        </p:blipFill>
        <p:spPr>
          <a:xfrm>
            <a:off x="6075953" y="6355080"/>
            <a:ext cx="6136526" cy="6195060"/>
          </a:xfrm>
          <a:prstGeom prst="rect">
            <a:avLst/>
          </a:prstGeom>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5649" r="29016"/>
          <a:stretch/>
        </p:blipFill>
        <p:spPr>
          <a:xfrm>
            <a:off x="-2" y="160020"/>
            <a:ext cx="6080762" cy="6195060"/>
          </a:xfrm>
          <a:prstGeom prst="rect">
            <a:avLst/>
          </a:prstGeom>
        </p:spPr>
      </p:pic>
    </p:spTree>
    <p:extLst>
      <p:ext uri="{BB962C8B-B14F-4D97-AF65-F5344CB8AC3E}">
        <p14:creationId xmlns:p14="http://schemas.microsoft.com/office/powerpoint/2010/main" val="595984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sp>
        <p:nvSpPr>
          <p:cNvPr id="6" name="TextBox 5">
            <a:extLst>
              <a:ext uri="{FF2B5EF4-FFF2-40B4-BE49-F238E27FC236}">
                <a16:creationId xmlns:a16="http://schemas.microsoft.com/office/drawing/2014/main" xmlns="" id="{DD3AF320-0235-422D-8733-43784D6B6DE9}"/>
              </a:ext>
            </a:extLst>
          </p:cNvPr>
          <p:cNvSpPr txBox="1"/>
          <p:nvPr/>
        </p:nvSpPr>
        <p:spPr>
          <a:xfrm>
            <a:off x="6794956" y="1778065"/>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Chiến lược định vị &amp; Phát triển thương hiệu: </a:t>
            </a:r>
            <a:r>
              <a:rPr lang="vi-VN" sz="2400" b="1" dirty="0">
                <a:latin typeface="Montserrat" charset="0"/>
                <a:ea typeface="Montserrat" charset="0"/>
                <a:cs typeface="Montserrat" charset="0"/>
              </a:rPr>
              <a:t>Nội thất Hoàn Mỹ</a:t>
            </a:r>
          </a:p>
          <a:p>
            <a:endParaRPr lang="en-US" sz="2400" b="1" dirty="0">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xmlns=""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DD3AF320-0235-422D-8733-43784D6B6DE9}"/>
              </a:ext>
            </a:extLst>
          </p:cNvPr>
          <p:cNvSpPr txBox="1"/>
          <p:nvPr/>
        </p:nvSpPr>
        <p:spPr>
          <a:xfrm>
            <a:off x="18903157" y="177806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Đổi mới nhận diện &amp; Kế hoạch truyền thông thương hiệu: </a:t>
            </a:r>
            <a:r>
              <a:rPr lang="vi-VN" sz="2400" b="1" dirty="0">
                <a:latin typeface="Montserrat" charset="0"/>
                <a:ea typeface="Montserrat" charset="0"/>
                <a:cs typeface="Montserrat" charset="0"/>
              </a:rPr>
              <a:t>IVB</a:t>
            </a:r>
          </a:p>
          <a:p>
            <a:endParaRPr lang="en-US" sz="2400" b="1" dirty="0">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11" name="Rectangle 10">
            <a:extLst>
              <a:ext uri="{FF2B5EF4-FFF2-40B4-BE49-F238E27FC236}">
                <a16:creationId xmlns:a16="http://schemas.microsoft.com/office/drawing/2014/main" xmlns="" id="{B3F12D54-FB9F-4088-953E-5F56808D03B0}"/>
              </a:ext>
            </a:extLst>
          </p:cNvPr>
          <p:cNvSpPr/>
          <p:nvPr/>
        </p:nvSpPr>
        <p:spPr>
          <a:xfrm>
            <a:off x="12879173" y="975126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DD3AF320-0235-422D-8733-43784D6B6DE9}"/>
              </a:ext>
            </a:extLst>
          </p:cNvPr>
          <p:cNvSpPr txBox="1"/>
          <p:nvPr/>
        </p:nvSpPr>
        <p:spPr>
          <a:xfrm>
            <a:off x="635228" y="7965506"/>
            <a:ext cx="5444999"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Thiết kế hệ thống nhận diện thương hiệu: </a:t>
            </a:r>
            <a:r>
              <a:rPr lang="vi-VN" sz="2400" b="1" dirty="0">
                <a:latin typeface="Montserrat" charset="0"/>
                <a:ea typeface="Montserrat" charset="0"/>
                <a:cs typeface="Montserrat" charset="0"/>
              </a:rPr>
              <a:t>Nhật Cường Mobile</a:t>
            </a:r>
          </a:p>
          <a:p>
            <a:endParaRPr lang="en-US" sz="2400" b="1" dirty="0">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pic>
        <p:nvPicPr>
          <p:cNvPr id="23" name="Picture 22"/>
          <p:cNvPicPr>
            <a:picLocks noChangeAspect="1"/>
          </p:cNvPicPr>
          <p:nvPr/>
        </p:nvPicPr>
        <p:blipFill>
          <a:blip r:embed="rId3"/>
          <a:stretch>
            <a:fillRect/>
          </a:stretch>
        </p:blipFill>
        <p:spPr>
          <a:xfrm>
            <a:off x="-14237" y="170180"/>
            <a:ext cx="6108700" cy="6184900"/>
          </a:xfrm>
          <a:prstGeom prst="rect">
            <a:avLst/>
          </a:prstGeom>
        </p:spPr>
      </p:pic>
      <p:sp>
        <p:nvSpPr>
          <p:cNvPr id="27" name="TextBox 26">
            <a:extLst>
              <a:ext uri="{FF2B5EF4-FFF2-40B4-BE49-F238E27FC236}">
                <a16:creationId xmlns:a16="http://schemas.microsoft.com/office/drawing/2014/main" xmlns="" id="{DD3AF320-0235-422D-8733-43784D6B6DE9}"/>
              </a:ext>
            </a:extLst>
          </p:cNvPr>
          <p:cNvSpPr txBox="1"/>
          <p:nvPr/>
        </p:nvSpPr>
        <p:spPr>
          <a:xfrm>
            <a:off x="12879173" y="7699596"/>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Chiến lược định vị &amp; Phát triển thương hiệu: </a:t>
            </a:r>
            <a:r>
              <a:rPr lang="vi-VN" sz="2400" b="1" dirty="0">
                <a:latin typeface="Montserrat" charset="0"/>
                <a:ea typeface="Montserrat" charset="0"/>
                <a:cs typeface="Montserrat" charset="0"/>
              </a:rPr>
              <a:t>On Off</a:t>
            </a:r>
          </a:p>
          <a:p>
            <a:endParaRPr lang="en-US" sz="2400" b="1" dirty="0">
              <a:latin typeface="Montserrat" charset="0"/>
              <a:ea typeface="Montserrat" charset="0"/>
              <a:cs typeface="Montserrat" charset="0"/>
            </a:endParaRPr>
          </a:p>
        </p:txBody>
      </p:sp>
      <p:pic>
        <p:nvPicPr>
          <p:cNvPr id="28" name="Picture 27">
            <a:extLst>
              <a:ext uri="{FF2B5EF4-FFF2-40B4-BE49-F238E27FC236}">
                <a16:creationId xmlns:a16="http://schemas.microsoft.com/office/drawing/2014/main" xmlns="" id="{D37DADA8-603A-B24C-91A9-3507FD62BD6B}"/>
              </a:ext>
            </a:extLst>
          </p:cNvPr>
          <p:cNvPicPr>
            <a:picLocks noChangeAspect="1"/>
          </p:cNvPicPr>
          <p:nvPr/>
        </p:nvPicPr>
        <p:blipFill rotWithShape="1">
          <a:blip r:embed="rId4"/>
          <a:srcRect l="8177" r="25896"/>
          <a:stretch/>
        </p:blipFill>
        <p:spPr>
          <a:xfrm>
            <a:off x="12183762" y="160020"/>
            <a:ext cx="6102864" cy="6195060"/>
          </a:xfrm>
          <a:prstGeom prst="rect">
            <a:avLst/>
          </a:prstGeom>
        </p:spPr>
      </p:pic>
      <p:pic>
        <p:nvPicPr>
          <p:cNvPr id="30" name="Picture 29" descr="Screen Shot 2016-10-21 at 7.21.07 PM.png"/>
          <p:cNvPicPr>
            <a:picLocks noChangeAspect="1"/>
          </p:cNvPicPr>
          <p:nvPr/>
        </p:nvPicPr>
        <p:blipFill rotWithShape="1">
          <a:blip r:embed="rId5">
            <a:extLst>
              <a:ext uri="{28A0092B-C50C-407E-A947-70E740481C1C}">
                <a14:useLocalDpi xmlns:a14="http://schemas.microsoft.com/office/drawing/2010/main" val="0"/>
              </a:ext>
            </a:extLst>
          </a:blip>
          <a:srcRect l="8619" t="740" r="35638" b="333"/>
          <a:stretch/>
        </p:blipFill>
        <p:spPr>
          <a:xfrm>
            <a:off x="6094464" y="6384691"/>
            <a:ext cx="6083681" cy="6175609"/>
          </a:xfrm>
          <a:prstGeom prst="rect">
            <a:avLst/>
          </a:prstGeom>
        </p:spPr>
      </p:pic>
      <p:pic>
        <p:nvPicPr>
          <p:cNvPr id="34" name="Picture 33"/>
          <p:cNvPicPr>
            <a:picLocks noChangeAspect="1"/>
          </p:cNvPicPr>
          <p:nvPr/>
        </p:nvPicPr>
        <p:blipFill>
          <a:blip r:embed="rId6"/>
          <a:stretch>
            <a:fillRect/>
          </a:stretch>
        </p:blipFill>
        <p:spPr>
          <a:xfrm>
            <a:off x="18245138" y="6351270"/>
            <a:ext cx="6134100" cy="6197600"/>
          </a:xfrm>
          <a:prstGeom prst="rect">
            <a:avLst/>
          </a:prstGeom>
        </p:spPr>
      </p:pic>
    </p:spTree>
    <p:extLst>
      <p:ext uri="{BB962C8B-B14F-4D97-AF65-F5344CB8AC3E}">
        <p14:creationId xmlns:p14="http://schemas.microsoft.com/office/powerpoint/2010/main" val="770019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sp>
        <p:nvSpPr>
          <p:cNvPr id="6" name="TextBox 5">
            <a:extLst>
              <a:ext uri="{FF2B5EF4-FFF2-40B4-BE49-F238E27FC236}">
                <a16:creationId xmlns:a16="http://schemas.microsoft.com/office/drawing/2014/main" xmlns="" id="{DD3AF320-0235-422D-8733-43784D6B6DE9}"/>
              </a:ext>
            </a:extLst>
          </p:cNvPr>
          <p:cNvSpPr txBox="1"/>
          <p:nvPr/>
        </p:nvSpPr>
        <p:spPr>
          <a:xfrm>
            <a:off x="6794956" y="1778065"/>
            <a:ext cx="54074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Xây dựng chiến lược kinh doanh tổng thể: </a:t>
            </a:r>
            <a:r>
              <a:rPr lang="vi-VN" sz="2400" b="1" dirty="0">
                <a:latin typeface="Montserrat" charset="0"/>
                <a:ea typeface="Montserrat" charset="0"/>
                <a:cs typeface="Montserrat" charset="0"/>
              </a:rPr>
              <a:t>PV Gas</a:t>
            </a:r>
          </a:p>
          <a:p>
            <a:endParaRPr lang="en-US" sz="2400" b="1" dirty="0">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xmlns=""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DD3AF320-0235-422D-8733-43784D6B6DE9}"/>
              </a:ext>
            </a:extLst>
          </p:cNvPr>
          <p:cNvSpPr txBox="1"/>
          <p:nvPr/>
        </p:nvSpPr>
        <p:spPr>
          <a:xfrm>
            <a:off x="18903158" y="1778066"/>
            <a:ext cx="5317810"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Chiến lược định vị &amp; đổi mới nhận diện thương hiệu: </a:t>
            </a:r>
            <a:r>
              <a:rPr lang="vi-VN" sz="2400" b="1" dirty="0">
                <a:latin typeface="Montserrat" charset="0"/>
                <a:ea typeface="Montserrat" charset="0"/>
                <a:cs typeface="Montserrat" charset="0"/>
              </a:rPr>
              <a:t>Trần Anh</a:t>
            </a:r>
          </a:p>
          <a:p>
            <a:endParaRPr lang="en-US" sz="2400" b="1" dirty="0">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11" name="Rectangle 10">
            <a:extLst>
              <a:ext uri="{FF2B5EF4-FFF2-40B4-BE49-F238E27FC236}">
                <a16:creationId xmlns:a16="http://schemas.microsoft.com/office/drawing/2014/main" xmlns="" id="{B3F12D54-FB9F-4088-953E-5F56808D03B0}"/>
              </a:ext>
            </a:extLst>
          </p:cNvPr>
          <p:cNvSpPr/>
          <p:nvPr/>
        </p:nvSpPr>
        <p:spPr>
          <a:xfrm>
            <a:off x="12879173" y="975126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DD3AF320-0235-422D-8733-43784D6B6DE9}"/>
              </a:ext>
            </a:extLst>
          </p:cNvPr>
          <p:cNvSpPr txBox="1"/>
          <p:nvPr/>
        </p:nvSpPr>
        <p:spPr>
          <a:xfrm>
            <a:off x="635228" y="7965506"/>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Thiết kế không gian &amp; trải nghiệm khách hàng: </a:t>
            </a:r>
            <a:r>
              <a:rPr lang="vi-VN" sz="2400" b="1" dirty="0">
                <a:latin typeface="Montserrat" charset="0"/>
                <a:ea typeface="Montserrat" charset="0"/>
                <a:cs typeface="Montserrat" charset="0"/>
              </a:rPr>
              <a:t>Mobifone</a:t>
            </a:r>
          </a:p>
          <a:p>
            <a:endParaRPr lang="en-US" sz="2400" b="1" dirty="0">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27" name="TextBox 26">
            <a:extLst>
              <a:ext uri="{FF2B5EF4-FFF2-40B4-BE49-F238E27FC236}">
                <a16:creationId xmlns:a16="http://schemas.microsoft.com/office/drawing/2014/main" xmlns="" id="{DD3AF320-0235-422D-8733-43784D6B6DE9}"/>
              </a:ext>
            </a:extLst>
          </p:cNvPr>
          <p:cNvSpPr txBox="1"/>
          <p:nvPr/>
        </p:nvSpPr>
        <p:spPr>
          <a:xfrm>
            <a:off x="12821670" y="7965506"/>
            <a:ext cx="5407453" cy="830997"/>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Định giá thương hiệu: </a:t>
            </a:r>
            <a:r>
              <a:rPr lang="vi-VN" sz="2400" b="1" dirty="0">
                <a:latin typeface="Montserrat" charset="0"/>
                <a:ea typeface="Montserrat" charset="0"/>
                <a:cs typeface="Montserrat" charset="0"/>
              </a:rPr>
              <a:t>TTC Group</a:t>
            </a:r>
          </a:p>
          <a:p>
            <a:endParaRPr lang="en-US" sz="2400" b="1" dirty="0">
              <a:latin typeface="Montserrat" charset="0"/>
              <a:ea typeface="Montserrat" charset="0"/>
              <a:cs typeface="Montserrat" charset="0"/>
            </a:endParaRPr>
          </a:p>
        </p:txBody>
      </p:sp>
      <p:pic>
        <p:nvPicPr>
          <p:cNvPr id="4" name="Picture 3"/>
          <p:cNvPicPr>
            <a:picLocks noChangeAspect="1"/>
          </p:cNvPicPr>
          <p:nvPr/>
        </p:nvPicPr>
        <p:blipFill>
          <a:blip r:embed="rId3"/>
          <a:stretch>
            <a:fillRect/>
          </a:stretch>
        </p:blipFill>
        <p:spPr>
          <a:xfrm>
            <a:off x="0" y="160020"/>
            <a:ext cx="6083300" cy="6197600"/>
          </a:xfrm>
          <a:prstGeom prst="rect">
            <a:avLst/>
          </a:prstGeom>
        </p:spPr>
      </p:pic>
      <p:pic>
        <p:nvPicPr>
          <p:cNvPr id="20" name="Picture 4">
            <a:extLst>
              <a:ext uri="{FF2B5EF4-FFF2-40B4-BE49-F238E27FC236}">
                <a16:creationId xmlns:a16="http://schemas.microsoft.com/office/drawing/2014/main" xmlns="" id="{9FFB1DB1-D994-AD45-BA6A-907AEDA797E8}"/>
              </a:ext>
            </a:extLst>
          </p:cNvPr>
          <p:cNvPicPr>
            <a:picLocks noChangeAspect="1" noChangeArrowheads="1"/>
          </p:cNvPicPr>
          <p:nvPr/>
        </p:nvPicPr>
        <p:blipFill rotWithShape="1">
          <a:blip r:embed="rId4" cstate="print"/>
          <a:srcRect l="30732" r="9302" b="3328"/>
          <a:stretch/>
        </p:blipFill>
        <p:spPr bwMode="auto">
          <a:xfrm>
            <a:off x="12189619" y="160020"/>
            <a:ext cx="6140912" cy="6197600"/>
          </a:xfrm>
          <a:prstGeom prst="rect">
            <a:avLst/>
          </a:prstGeom>
          <a:noFill/>
          <a:ln w="9525">
            <a:noFill/>
            <a:miter lim="800000"/>
            <a:headEnd/>
            <a:tailEnd/>
          </a:ln>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1186" r="23446"/>
          <a:stretch/>
        </p:blipFill>
        <p:spPr>
          <a:xfrm>
            <a:off x="6074271" y="6354970"/>
            <a:ext cx="6128137" cy="6195169"/>
          </a:xfrm>
          <a:prstGeom prst="rect">
            <a:avLst/>
          </a:prstGeom>
        </p:spPr>
      </p:pic>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l="22088" t="18022" r="20795" b="5713"/>
          <a:stretch/>
        </p:blipFill>
        <p:spPr>
          <a:xfrm>
            <a:off x="18276679" y="6354970"/>
            <a:ext cx="6102559" cy="6195169"/>
          </a:xfrm>
          <a:prstGeom prst="rect">
            <a:avLst/>
          </a:prstGeom>
        </p:spPr>
      </p:pic>
    </p:spTree>
    <p:extLst>
      <p:ext uri="{BB962C8B-B14F-4D97-AF65-F5344CB8AC3E}">
        <p14:creationId xmlns:p14="http://schemas.microsoft.com/office/powerpoint/2010/main" val="79030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366" b="468"/>
          <a:stretch/>
        </p:blipFill>
        <p:spPr>
          <a:xfrm>
            <a:off x="0" y="160020"/>
            <a:ext cx="24379239" cy="12390120"/>
          </a:xfrm>
          <a:prstGeom prst="rect">
            <a:avLst/>
          </a:prstGeom>
        </p:spPr>
      </p:pic>
      <p:pic>
        <p:nvPicPr>
          <p:cNvPr id="3" name="Picture 2" descr="PA2-view 2.jpg"/>
          <p:cNvPicPr>
            <a:picLocks noChangeAspect="1"/>
          </p:cNvPicPr>
          <p:nvPr/>
        </p:nvPicPr>
        <p:blipFill rotWithShape="1">
          <a:blip r:embed="rId3" cstate="email">
            <a:extLst>
              <a:ext uri="{28A0092B-C50C-407E-A947-70E740481C1C}">
                <a14:useLocalDpi xmlns:a14="http://schemas.microsoft.com/office/drawing/2010/main" val="0"/>
              </a:ext>
            </a:extLst>
          </a:blip>
          <a:srcRect l="37849"/>
          <a:stretch/>
        </p:blipFill>
        <p:spPr>
          <a:xfrm>
            <a:off x="12189619" y="157480"/>
            <a:ext cx="6092998" cy="6197600"/>
          </a:xfrm>
          <a:prstGeom prst="rect">
            <a:avLst/>
          </a:prstGeom>
        </p:spPr>
      </p:pic>
      <p:sp>
        <p:nvSpPr>
          <p:cNvPr id="4" name="TextBox 3">
            <a:extLst>
              <a:ext uri="{FF2B5EF4-FFF2-40B4-BE49-F238E27FC236}">
                <a16:creationId xmlns:a16="http://schemas.microsoft.com/office/drawing/2014/main" xmlns="" id="{DD3AF320-0235-422D-8733-43784D6B6DE9}"/>
              </a:ext>
            </a:extLst>
          </p:cNvPr>
          <p:cNvSpPr txBox="1"/>
          <p:nvPr/>
        </p:nvSpPr>
        <p:spPr>
          <a:xfrm>
            <a:off x="18997365" y="1778065"/>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Thiết kế không gian &amp; trải nghiệm khách hàng: </a:t>
            </a:r>
            <a:r>
              <a:rPr lang="vi-VN" sz="2400" b="1" dirty="0">
                <a:latin typeface="Montserrat" charset="0"/>
                <a:ea typeface="Montserrat" charset="0"/>
                <a:cs typeface="Montserrat" charset="0"/>
              </a:rPr>
              <a:t>Egroup</a:t>
            </a:r>
          </a:p>
          <a:p>
            <a:endParaRPr lang="en-US" sz="2400" b="1" dirty="0">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DD3AF320-0235-422D-8733-43784D6B6DE9}"/>
              </a:ext>
            </a:extLst>
          </p:cNvPr>
          <p:cNvSpPr txBox="1"/>
          <p:nvPr/>
        </p:nvSpPr>
        <p:spPr>
          <a:xfrm>
            <a:off x="6794957" y="1778065"/>
            <a:ext cx="5119142"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Kế hoạch truyền thông </a:t>
            </a:r>
            <a:r>
              <a:rPr lang="mr-IN" sz="2400" dirty="0">
                <a:latin typeface="Montserrat" charset="0"/>
                <a:ea typeface="Montserrat" charset="0"/>
                <a:cs typeface="Montserrat" charset="0"/>
              </a:rPr>
              <a:t>–</a:t>
            </a:r>
            <a:r>
              <a:rPr lang="vi-VN" sz="2400" dirty="0">
                <a:latin typeface="Montserrat" charset="0"/>
                <a:ea typeface="Montserrat" charset="0"/>
                <a:cs typeface="Montserrat" charset="0"/>
              </a:rPr>
              <a:t> tiếp thị thương hiệu: </a:t>
            </a:r>
            <a:r>
              <a:rPr lang="vi-VN" sz="2400" b="1" dirty="0">
                <a:latin typeface="Montserrat" charset="0"/>
                <a:ea typeface="Montserrat" charset="0"/>
                <a:cs typeface="Montserrat" charset="0"/>
              </a:rPr>
              <a:t>Mộc Châu Milk</a:t>
            </a:r>
          </a:p>
          <a:p>
            <a:endParaRPr lang="en-US" sz="2400" b="1" dirty="0">
              <a:latin typeface="Montserrat" charset="0"/>
              <a:ea typeface="Montserrat" charset="0"/>
              <a:cs typeface="Montserrat" charset="0"/>
            </a:endParaRPr>
          </a:p>
        </p:txBody>
      </p:sp>
      <p:sp>
        <p:nvSpPr>
          <p:cNvPr id="12" name="Rectangle 11">
            <a:extLst>
              <a:ext uri="{FF2B5EF4-FFF2-40B4-BE49-F238E27FC236}">
                <a16:creationId xmlns:a16="http://schemas.microsoft.com/office/drawing/2014/main" xmlns="" id="{B3F12D54-FB9F-4088-953E-5F56808D03B0}"/>
              </a:ext>
            </a:extLst>
          </p:cNvPr>
          <p:cNvSpPr/>
          <p:nvPr/>
        </p:nvSpPr>
        <p:spPr>
          <a:xfrm>
            <a:off x="6794956"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3F12D54-FB9F-4088-953E-5F56808D03B0}"/>
              </a:ext>
            </a:extLst>
          </p:cNvPr>
          <p:cNvSpPr/>
          <p:nvPr/>
        </p:nvSpPr>
        <p:spPr>
          <a:xfrm>
            <a:off x="18997365" y="378677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B3F12D54-FB9F-4088-953E-5F56808D03B0}"/>
              </a:ext>
            </a:extLst>
          </p:cNvPr>
          <p:cNvSpPr/>
          <p:nvPr/>
        </p:nvSpPr>
        <p:spPr>
          <a:xfrm>
            <a:off x="12879173" y="975126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xmlns="" id="{DD3AF320-0235-422D-8733-43784D6B6DE9}"/>
              </a:ext>
            </a:extLst>
          </p:cNvPr>
          <p:cNvSpPr txBox="1"/>
          <p:nvPr/>
        </p:nvSpPr>
        <p:spPr>
          <a:xfrm>
            <a:off x="635228" y="7965506"/>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Chiến lược định vị &amp; Phát triển thương hiệu: </a:t>
            </a:r>
            <a:r>
              <a:rPr lang="vi-VN" sz="2400" b="1" dirty="0">
                <a:latin typeface="Montserrat" charset="0"/>
                <a:ea typeface="Montserrat" charset="0"/>
                <a:cs typeface="Montserrat" charset="0"/>
              </a:rPr>
              <a:t>KIM Dental</a:t>
            </a:r>
          </a:p>
          <a:p>
            <a:endParaRPr lang="en-US" sz="2400" b="1" dirty="0">
              <a:latin typeface="Montserrat" charset="0"/>
              <a:ea typeface="Montserrat" charset="0"/>
              <a:cs typeface="Montserrat" charset="0"/>
            </a:endParaRPr>
          </a:p>
        </p:txBody>
      </p:sp>
      <p:sp>
        <p:nvSpPr>
          <p:cNvPr id="16" name="Rectangle 15">
            <a:extLst>
              <a:ext uri="{FF2B5EF4-FFF2-40B4-BE49-F238E27FC236}">
                <a16:creationId xmlns:a16="http://schemas.microsoft.com/office/drawing/2014/main" xmlns="" id="{B3F12D54-FB9F-4088-953E-5F56808D03B0}"/>
              </a:ext>
            </a:extLst>
          </p:cNvPr>
          <p:cNvSpPr/>
          <p:nvPr/>
        </p:nvSpPr>
        <p:spPr>
          <a:xfrm>
            <a:off x="729436" y="9974218"/>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3081" r="51057"/>
          <a:stretch/>
        </p:blipFill>
        <p:spPr>
          <a:xfrm>
            <a:off x="0" y="157480"/>
            <a:ext cx="6087980" cy="6197600"/>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11377" r="23202"/>
          <a:stretch/>
        </p:blipFill>
        <p:spPr>
          <a:xfrm>
            <a:off x="6087979" y="6355080"/>
            <a:ext cx="6101639" cy="6195060"/>
          </a:xfrm>
          <a:prstGeom prst="rect">
            <a:avLst/>
          </a:prstGeom>
        </p:spPr>
      </p:pic>
      <p:sp>
        <p:nvSpPr>
          <p:cNvPr id="25" name="TextBox 24">
            <a:extLst>
              <a:ext uri="{FF2B5EF4-FFF2-40B4-BE49-F238E27FC236}">
                <a16:creationId xmlns:a16="http://schemas.microsoft.com/office/drawing/2014/main" xmlns="" id="{DD3AF320-0235-422D-8733-43784D6B6DE9}"/>
              </a:ext>
            </a:extLst>
          </p:cNvPr>
          <p:cNvSpPr txBox="1"/>
          <p:nvPr/>
        </p:nvSpPr>
        <p:spPr>
          <a:xfrm>
            <a:off x="12879173" y="7794358"/>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Chuyển giao công cụ xây dựng định vị thương hiệu: </a:t>
            </a:r>
            <a:r>
              <a:rPr lang="vi-VN" sz="2400" b="1" dirty="0">
                <a:latin typeface="Montserrat" charset="0"/>
                <a:ea typeface="Montserrat" charset="0"/>
                <a:cs typeface="Montserrat" charset="0"/>
              </a:rPr>
              <a:t>GPA</a:t>
            </a:r>
          </a:p>
          <a:p>
            <a:endParaRPr lang="en-US" sz="2400" b="1" dirty="0">
              <a:latin typeface="Montserrat" charset="0"/>
              <a:ea typeface="Montserrat" charset="0"/>
              <a:cs typeface="Montserrat"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77597" y="6355080"/>
            <a:ext cx="6101641" cy="6195060"/>
          </a:xfrm>
          <a:prstGeom prst="rect">
            <a:avLst/>
          </a:prstGeom>
        </p:spPr>
      </p:pic>
    </p:spTree>
    <p:extLst>
      <p:ext uri="{BB962C8B-B14F-4D97-AF65-F5344CB8AC3E}">
        <p14:creationId xmlns:p14="http://schemas.microsoft.com/office/powerpoint/2010/main" val="1959678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008"/>
            <a:ext cx="24379238" cy="11529348"/>
          </a:xfrm>
          <a:prstGeom prst="rect">
            <a:avLst/>
          </a:prstGeom>
        </p:spPr>
      </p:pic>
      <p:sp>
        <p:nvSpPr>
          <p:cNvPr id="3" name="TextBox 2">
            <a:extLst>
              <a:ext uri="{FF2B5EF4-FFF2-40B4-BE49-F238E27FC236}">
                <a16:creationId xmlns:a16="http://schemas.microsoft.com/office/drawing/2014/main" xmlns="" id="{784B6D1F-880A-FF4B-821C-23D7DAA8EF7C}"/>
              </a:ext>
            </a:extLst>
          </p:cNvPr>
          <p:cNvSpPr txBox="1"/>
          <p:nvPr/>
        </p:nvSpPr>
        <p:spPr>
          <a:xfrm>
            <a:off x="2235856" y="2804955"/>
            <a:ext cx="10174700" cy="2307939"/>
          </a:xfrm>
          <a:prstGeom prst="rect">
            <a:avLst/>
          </a:prstGeom>
          <a:solidFill>
            <a:srgbClr val="FAFAFA"/>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4799" dirty="0">
                <a:solidFill>
                  <a:schemeClr val="tx1"/>
                </a:solidFill>
                <a:latin typeface="Montserrat" charset="0"/>
                <a:ea typeface="Montserrat" charset="0"/>
                <a:cs typeface="Montserrat" charset="0"/>
              </a:rPr>
              <a:t>Chuyên gia tư vấn chiến lược thương hiệu tại Việt Nam</a:t>
            </a:r>
          </a:p>
          <a:p>
            <a:pPr>
              <a:defRPr/>
            </a:pPr>
            <a:endParaRPr lang="en-US" sz="4799" dirty="0">
              <a:solidFill>
                <a:schemeClr val="tx1"/>
              </a:solidFill>
              <a:latin typeface="Montserrat" charset="0"/>
              <a:ea typeface="Montserrat" charset="0"/>
              <a:cs typeface="Montserrat"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 t="9069" r="482" b="15993"/>
          <a:stretch/>
        </p:blipFill>
        <p:spPr>
          <a:xfrm>
            <a:off x="12573112" y="2804955"/>
            <a:ext cx="9596757" cy="7122299"/>
          </a:xfrm>
          <a:prstGeom prst="rect">
            <a:avLst/>
          </a:prstGeom>
        </p:spPr>
      </p:pic>
      <p:sp>
        <p:nvSpPr>
          <p:cNvPr id="6" name="Rectangle 5"/>
          <p:cNvSpPr/>
          <p:nvPr/>
        </p:nvSpPr>
        <p:spPr>
          <a:xfrm>
            <a:off x="1009516" y="12799474"/>
            <a:ext cx="7550465" cy="461665"/>
          </a:xfrm>
          <a:prstGeom prst="rect">
            <a:avLst/>
          </a:prstGeom>
        </p:spPr>
        <p:txBody>
          <a:bodyPr wrap="none">
            <a:spAutoFit/>
          </a:bodyPr>
          <a:lstStyle/>
          <a:p>
            <a:r>
              <a:rPr lang="vi-VN" sz="2400" b="1">
                <a:solidFill>
                  <a:prstClr val="black"/>
                </a:solidFill>
                <a:latin typeface="Montserrat" charset="0"/>
                <a:ea typeface="Montserrat" charset="0"/>
                <a:cs typeface="Montserrat" charset="0"/>
              </a:rPr>
              <a:t>(Button) Về Mibrand Vietnam</a:t>
            </a:r>
            <a:r>
              <a:rPr lang="en-US" sz="2400" b="1">
                <a:solidFill>
                  <a:prstClr val="black"/>
                </a:solidFill>
                <a:latin typeface="Montserrat" charset="0"/>
                <a:ea typeface="Montserrat" charset="0"/>
                <a:cs typeface="Montserrat" charset="0"/>
              </a:rPr>
              <a:t> </a:t>
            </a:r>
            <a:r>
              <a:rPr lang="vi-VN" sz="2400">
                <a:solidFill>
                  <a:prstClr val="black"/>
                </a:solidFill>
                <a:latin typeface="Montserrat" charset="0"/>
                <a:ea typeface="Montserrat" charset="0"/>
                <a:cs typeface="Montserrat" charset="0"/>
              </a:rPr>
              <a:t>&gt; Link dẫn về </a:t>
            </a:r>
            <a:r>
              <a:rPr lang="en-US" sz="2400">
                <a:solidFill>
                  <a:prstClr val="black"/>
                </a:solidFill>
                <a:latin typeface="Montserrat" charset="0"/>
                <a:ea typeface="Montserrat" charset="0"/>
                <a:cs typeface="Montserrat" charset="0"/>
              </a:rPr>
              <a:t>2.</a:t>
            </a:r>
            <a:r>
              <a:rPr lang="vi-VN" sz="2400">
                <a:solidFill>
                  <a:prstClr val="black"/>
                </a:solidFill>
                <a:latin typeface="Montserrat" charset="0"/>
                <a:ea typeface="Montserrat" charset="0"/>
                <a:cs typeface="Montserrat" charset="0"/>
              </a:rPr>
              <a:t>1.</a:t>
            </a:r>
            <a:endParaRPr lang="en-US" sz="2400" b="1">
              <a:solidFill>
                <a:prstClr val="black"/>
              </a:solidFill>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xmlns="" id="{B9D4EE67-8B9E-4667-9C62-55D825A778EC}"/>
              </a:ext>
            </a:extLst>
          </p:cNvPr>
          <p:cNvSpPr/>
          <p:nvPr/>
        </p:nvSpPr>
        <p:spPr>
          <a:xfrm>
            <a:off x="2235855" y="5190271"/>
            <a:ext cx="9932228" cy="124143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vi-VN" sz="2799" dirty="0">
                <a:solidFill>
                  <a:schemeClr val="accent3"/>
                </a:solidFill>
                <a:latin typeface="Montserrat" charset="0"/>
                <a:ea typeface="Montserrat" charset="0"/>
                <a:cs typeface="Montserrat" charset="0"/>
              </a:rPr>
              <a:t>Mibrand Vietnam giúp gia tăng giá trị thương hiệu, đo lường và theo dõi sự thành công của doanh nghiệp</a:t>
            </a:r>
            <a:endParaRPr lang="en-US" sz="2799" dirty="0">
              <a:solidFill>
                <a:schemeClr val="accent3"/>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B9D4EE67-8B9E-4667-9C62-55D825A778EC}"/>
              </a:ext>
            </a:extLst>
          </p:cNvPr>
          <p:cNvSpPr/>
          <p:nvPr/>
        </p:nvSpPr>
        <p:spPr>
          <a:xfrm>
            <a:off x="2574880" y="6777946"/>
            <a:ext cx="9593204" cy="2181298"/>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100" dirty="0">
                <a:solidFill>
                  <a:schemeClr val="bg1">
                    <a:lumMod val="65000"/>
                  </a:schemeClr>
                </a:solidFill>
                <a:latin typeface="Montserrat" charset="0"/>
                <a:ea typeface="Montserrat" charset="0"/>
                <a:cs typeface="Montserrat" charset="0"/>
              </a:rPr>
              <a:t>Chúng tôi là công ty tư vấn thương hiệu đầu tiên tại Việt Nam đem tới khái niệm đo lường tài sản vô hình của doanh nghiệp thông qua việc định giá thương hiệu. Chúng tôi ở đây để chia sẻ, truyền cảm hứng và giúp các doanh nghiệp gia tăng giá trị thương hiệu của họ một cách bền vững trên thị trường.</a:t>
            </a:r>
            <a:endParaRPr lang="en-US" sz="2100" dirty="0">
              <a:solidFill>
                <a:schemeClr val="bg1">
                  <a:lumMod val="65000"/>
                </a:schemeClr>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B3F12D54-FB9F-4088-953E-5F56808D03B0}"/>
              </a:ext>
            </a:extLst>
          </p:cNvPr>
          <p:cNvSpPr/>
          <p:nvPr/>
        </p:nvSpPr>
        <p:spPr>
          <a:xfrm>
            <a:off x="2235857" y="9563017"/>
            <a:ext cx="3434371" cy="923330"/>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en-US" sz="1800" dirty="0">
              <a:solidFill>
                <a:schemeClr val="bg1"/>
              </a:solidFill>
              <a:latin typeface="Montserrat" charset="0"/>
              <a:ea typeface="Montserrat" charset="0"/>
              <a:cs typeface="Montserrat" charset="0"/>
            </a:endParaRPr>
          </a:p>
          <a:p>
            <a:pPr algn="ctr"/>
            <a:r>
              <a:rPr lang="en-US" sz="1800" dirty="0">
                <a:solidFill>
                  <a:schemeClr val="bg1"/>
                </a:solidFill>
                <a:latin typeface="Montserrat" charset="0"/>
                <a:ea typeface="Montserrat" charset="0"/>
                <a:cs typeface="Montserrat" charset="0"/>
              </a:rPr>
              <a:t>Về Mibrand Vietnam</a:t>
            </a:r>
          </a:p>
          <a:p>
            <a:pPr algn="ctr"/>
            <a:endParaRPr lang="en-US" sz="18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279769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0029"/>
          <a:stretch/>
        </p:blipFill>
        <p:spPr>
          <a:xfrm>
            <a:off x="-1" y="45929"/>
            <a:ext cx="24379239" cy="6189771"/>
          </a:xfrm>
          <a:prstGeom prst="rect">
            <a:avLst/>
          </a:prstGeom>
        </p:spPr>
      </p:pic>
      <p:sp>
        <p:nvSpPr>
          <p:cNvPr id="3" name="TextBox 2">
            <a:extLst>
              <a:ext uri="{FF2B5EF4-FFF2-40B4-BE49-F238E27FC236}">
                <a16:creationId xmlns:a16="http://schemas.microsoft.com/office/drawing/2014/main" xmlns="" id="{DD3AF320-0235-422D-8733-43784D6B6DE9}"/>
              </a:ext>
            </a:extLst>
          </p:cNvPr>
          <p:cNvSpPr txBox="1"/>
          <p:nvPr/>
        </p:nvSpPr>
        <p:spPr>
          <a:xfrm>
            <a:off x="18925176" y="1349026"/>
            <a:ext cx="5106353"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Chuyển giao công cụ xây dựng thương hiệu: </a:t>
            </a:r>
            <a:r>
              <a:rPr lang="vi-VN" sz="2400" b="1" dirty="0">
                <a:latin typeface="Montserrat" charset="0"/>
                <a:ea typeface="Montserrat" charset="0"/>
                <a:cs typeface="Montserrat" charset="0"/>
              </a:rPr>
              <a:t>TNG Group</a:t>
            </a:r>
          </a:p>
          <a:p>
            <a:endParaRPr lang="en-US" sz="2400" b="1" dirty="0">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xmlns="" id="{DD3AF320-0235-422D-8733-43784D6B6DE9}"/>
              </a:ext>
            </a:extLst>
          </p:cNvPr>
          <p:cNvSpPr txBox="1"/>
          <p:nvPr/>
        </p:nvSpPr>
        <p:spPr>
          <a:xfrm>
            <a:off x="6794957" y="1519148"/>
            <a:ext cx="5119142" cy="1200329"/>
          </a:xfrm>
          <a:prstGeom prst="rect">
            <a:avLst/>
          </a:prstGeom>
          <a:solidFill>
            <a:schemeClr val="bg1"/>
          </a:solidFill>
        </p:spPr>
        <p:txBody>
          <a:bodyPr wrap="square" rtlCol="0">
            <a:spAutoFit/>
          </a:bodyPr>
          <a:lstStyle/>
          <a:p>
            <a:r>
              <a:rPr lang="vi-VN" sz="2400" dirty="0">
                <a:latin typeface="Montserrat" charset="0"/>
                <a:ea typeface="Montserrat" charset="0"/>
                <a:cs typeface="Montserrat" charset="0"/>
              </a:rPr>
              <a:t>Chuyển giao công cụ định vị &amp; Phát triển thương hiệu: </a:t>
            </a:r>
            <a:r>
              <a:rPr lang="vi-VN" sz="2400" b="1" dirty="0">
                <a:latin typeface="Montserrat" charset="0"/>
                <a:ea typeface="Montserrat" charset="0"/>
                <a:cs typeface="Montserrat" charset="0"/>
              </a:rPr>
              <a:t>D'Rosie</a:t>
            </a:r>
          </a:p>
          <a:p>
            <a:endParaRPr lang="vi-VN" sz="2400" b="1" dirty="0">
              <a:latin typeface="Montserrat" charset="0"/>
              <a:ea typeface="Montserrat" charset="0"/>
              <a:cs typeface="Montserrat" charset="0"/>
            </a:endParaRPr>
          </a:p>
        </p:txBody>
      </p:sp>
      <p:sp>
        <p:nvSpPr>
          <p:cNvPr id="5" name="Rectangle 4">
            <a:extLst>
              <a:ext uri="{FF2B5EF4-FFF2-40B4-BE49-F238E27FC236}">
                <a16:creationId xmlns:a16="http://schemas.microsoft.com/office/drawing/2014/main" xmlns="" id="{B3F12D54-FB9F-4088-953E-5F56808D03B0}"/>
              </a:ext>
            </a:extLst>
          </p:cNvPr>
          <p:cNvSpPr/>
          <p:nvPr/>
        </p:nvSpPr>
        <p:spPr>
          <a:xfrm>
            <a:off x="6794957" y="3691801"/>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xmlns="" id="{B3F12D54-FB9F-4088-953E-5F56808D03B0}"/>
              </a:ext>
            </a:extLst>
          </p:cNvPr>
          <p:cNvSpPr/>
          <p:nvPr/>
        </p:nvSpPr>
        <p:spPr>
          <a:xfrm>
            <a:off x="18925176" y="3469156"/>
            <a:ext cx="2646224" cy="830997"/>
          </a:xfrm>
          <a:prstGeom prst="rect">
            <a:avLst/>
          </a:prstGeom>
          <a:solidFill>
            <a:schemeClr val="tx2"/>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pPr algn="ctr"/>
            <a:endParaRPr lang="vi-VN" sz="1600" dirty="0">
              <a:solidFill>
                <a:schemeClr val="bg1"/>
              </a:solidFill>
              <a:latin typeface="Montserrat" charset="0"/>
              <a:ea typeface="Montserrat" charset="0"/>
              <a:cs typeface="Montserrat" charset="0"/>
            </a:endParaRPr>
          </a:p>
          <a:p>
            <a:pPr algn="ctr"/>
            <a:r>
              <a:rPr lang="vi-VN" sz="1600" dirty="0">
                <a:solidFill>
                  <a:schemeClr val="bg1"/>
                </a:solidFill>
                <a:latin typeface="Montserrat" charset="0"/>
                <a:ea typeface="Montserrat" charset="0"/>
                <a:cs typeface="Montserrat" charset="0"/>
              </a:rPr>
              <a:t>ĐỌC THÊM</a:t>
            </a:r>
          </a:p>
          <a:p>
            <a:pPr algn="ctr"/>
            <a:endParaRPr lang="en-US" sz="1600" dirty="0">
              <a:solidFill>
                <a:schemeClr val="bg1"/>
              </a:solidFill>
              <a:latin typeface="Montserrat" charset="0"/>
              <a:ea typeface="Montserrat" charset="0"/>
              <a:cs typeface="Montserrat"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0403" r="26934"/>
          <a:stretch/>
        </p:blipFill>
        <p:spPr>
          <a:xfrm>
            <a:off x="0" y="13916"/>
            <a:ext cx="6163424" cy="6250132"/>
          </a:xfrm>
          <a:prstGeom prst="rect">
            <a:avLst/>
          </a:prstGeom>
        </p:spPr>
      </p:pic>
      <p:pic>
        <p:nvPicPr>
          <p:cNvPr id="16" name="Picture 15"/>
          <p:cNvPicPr>
            <a:picLocks noChangeAspect="1"/>
          </p:cNvPicPr>
          <p:nvPr/>
        </p:nvPicPr>
        <p:blipFill>
          <a:blip r:embed="rId4"/>
          <a:stretch>
            <a:fillRect/>
          </a:stretch>
        </p:blipFill>
        <p:spPr>
          <a:xfrm>
            <a:off x="12184943" y="0"/>
            <a:ext cx="6108700" cy="6235700"/>
          </a:xfrm>
          <a:prstGeom prst="rect">
            <a:avLst/>
          </a:prstGeom>
        </p:spPr>
      </p:pic>
    </p:spTree>
    <p:extLst>
      <p:ext uri="{BB962C8B-B14F-4D97-AF65-F5344CB8AC3E}">
        <p14:creationId xmlns:p14="http://schemas.microsoft.com/office/powerpoint/2010/main" val="329496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10" y="725905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433661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2495157" y="5370197"/>
            <a:ext cx="18902932"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IV. Sản phẩm &amp; Dịch vụ</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2072786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p:cNvPicPr>
            <a:picLocks noChangeAspect="1"/>
          </p:cNvPicPr>
          <p:nvPr/>
        </p:nvPicPr>
        <p:blipFill rotWithShape="1">
          <a:blip r:embed="rId2">
            <a:extLst>
              <a:ext uri="{28A0092B-C50C-407E-A947-70E740481C1C}">
                <a14:useLocalDpi xmlns:a14="http://schemas.microsoft.com/office/drawing/2010/main" val="0"/>
              </a:ext>
            </a:extLst>
          </a:blip>
          <a:srcRect b="57048"/>
          <a:stretch/>
        </p:blipFill>
        <p:spPr>
          <a:xfrm>
            <a:off x="-11715" y="6797929"/>
            <a:ext cx="24379238" cy="5762928"/>
          </a:xfrm>
          <a:prstGeom prst="rect">
            <a:avLst/>
          </a:prstGeom>
        </p:spPr>
      </p:pic>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t="14202" b="34932"/>
          <a:stretch/>
        </p:blipFill>
        <p:spPr>
          <a:xfrm>
            <a:off x="-11715" y="1119677"/>
            <a:ext cx="24379238" cy="5458923"/>
          </a:xfrm>
          <a:prstGeom prst="rect">
            <a:avLst/>
          </a:prstGeom>
        </p:spPr>
      </p:pic>
      <p:sp>
        <p:nvSpPr>
          <p:cNvPr id="85" name="Rectangle 84">
            <a:extLst>
              <a:ext uri="{FF2B5EF4-FFF2-40B4-BE49-F238E27FC236}">
                <a16:creationId xmlns:a16="http://schemas.microsoft.com/office/drawing/2014/main" xmlns="" id="{3D8FA402-9827-426C-9622-7156CFF8E599}"/>
              </a:ext>
            </a:extLst>
          </p:cNvPr>
          <p:cNvSpPr/>
          <p:nvPr/>
        </p:nvSpPr>
        <p:spPr>
          <a:xfrm>
            <a:off x="11715" y="1080133"/>
            <a:ext cx="24379238" cy="549846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86" name="Picture 85">
            <a:extLst>
              <a:ext uri="{FF2B5EF4-FFF2-40B4-BE49-F238E27FC236}">
                <a16:creationId xmlns:a16="http://schemas.microsoft.com/office/drawing/2014/main" xmlns=""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87" name="TextBox 86">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88" name="TextBox 87">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89" name="TextBox 88">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90" name="TextBox 89">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1" name="Rectangle 90">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92" name="Rectangle 91">
            <a:extLst>
              <a:ext uri="{FF2B5EF4-FFF2-40B4-BE49-F238E27FC236}">
                <a16:creationId xmlns:a16="http://schemas.microsoft.com/office/drawing/2014/main" xmlns="" id="{4A639ABC-ED58-466E-9EC4-0598E187F336}"/>
              </a:ext>
            </a:extLst>
          </p:cNvPr>
          <p:cNvSpPr/>
          <p:nvPr/>
        </p:nvSpPr>
        <p:spPr>
          <a:xfrm>
            <a:off x="13145328" y="366909"/>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93" name="Rectangle 92">
            <a:extLst>
              <a:ext uri="{FF2B5EF4-FFF2-40B4-BE49-F238E27FC236}">
                <a16:creationId xmlns:a16="http://schemas.microsoft.com/office/drawing/2014/main" xmlns=""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94" name="TextBox 93">
            <a:extLst>
              <a:ext uri="{FF2B5EF4-FFF2-40B4-BE49-F238E27FC236}">
                <a16:creationId xmlns:a16="http://schemas.microsoft.com/office/drawing/2014/main" xmlns="" id="{8B5A6BB2-C08F-4FE5-B6E0-689DAF905470}"/>
              </a:ext>
            </a:extLst>
          </p:cNvPr>
          <p:cNvSpPr txBox="1"/>
          <p:nvPr/>
        </p:nvSpPr>
        <p:spPr>
          <a:xfrm>
            <a:off x="1855191" y="2635288"/>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Sản phẩm &amp; Dịch vụ</a:t>
            </a:r>
            <a:endParaRPr lang="en-US" sz="6399" dirty="0">
              <a:solidFill>
                <a:schemeClr val="bg1"/>
              </a:solidFill>
              <a:latin typeface="Montserrat" charset="0"/>
              <a:ea typeface="Montserrat" charset="0"/>
              <a:cs typeface="Montserrat" charset="0"/>
            </a:endParaRPr>
          </a:p>
        </p:txBody>
      </p:sp>
      <p:sp>
        <p:nvSpPr>
          <p:cNvPr id="95" name="Rectangle 94">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Trang chủ   /   Sản phẩm và dịch vụ</a:t>
            </a:r>
            <a:endParaRPr lang="en-US" sz="2400" dirty="0">
              <a:latin typeface="Montserrat" charset="0"/>
              <a:ea typeface="Montserrat" charset="0"/>
              <a:cs typeface="Montserrat" charset="0"/>
            </a:endParaRPr>
          </a:p>
        </p:txBody>
      </p:sp>
      <p:sp>
        <p:nvSpPr>
          <p:cNvPr id="121" name="Rectangle 120">
            <a:extLst>
              <a:ext uri="{FF2B5EF4-FFF2-40B4-BE49-F238E27FC236}">
                <a16:creationId xmlns:a16="http://schemas.microsoft.com/office/drawing/2014/main" xmlns="" id="{DAFE33D4-22B5-9840-A266-7D649293353D}"/>
              </a:ext>
            </a:extLst>
          </p:cNvPr>
          <p:cNvSpPr/>
          <p:nvPr/>
        </p:nvSpPr>
        <p:spPr>
          <a:xfrm>
            <a:off x="5320810" y="9774099"/>
            <a:ext cx="13761048" cy="113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99" dirty="0" err="1">
                <a:solidFill>
                  <a:sysClr val="windowText" lastClr="000000"/>
                </a:solidFill>
                <a:latin typeface="Montserrat" charset="0"/>
                <a:ea typeface="Montserrat" charset="0"/>
                <a:cs typeface="Montserrat" charset="0"/>
              </a:rPr>
              <a:t>Dịch</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vụ của</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chúng</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tôi</a:t>
            </a:r>
            <a:endParaRPr lang="en-US" sz="5599" dirty="0">
              <a:solidFill>
                <a:sysClr val="windowText" lastClr="000000"/>
              </a:solidFill>
              <a:latin typeface="Montserrat" charset="0"/>
              <a:ea typeface="Montserrat" charset="0"/>
              <a:cs typeface="Montserrat" charset="0"/>
            </a:endParaRPr>
          </a:p>
        </p:txBody>
      </p:sp>
      <p:sp>
        <p:nvSpPr>
          <p:cNvPr id="122" name="TextBox 121">
            <a:extLst>
              <a:ext uri="{FF2B5EF4-FFF2-40B4-BE49-F238E27FC236}">
                <a16:creationId xmlns:a16="http://schemas.microsoft.com/office/drawing/2014/main" xmlns="" id="{6A775352-3C61-43FF-AB39-2481721CBD1E}"/>
              </a:ext>
            </a:extLst>
          </p:cNvPr>
          <p:cNvSpPr txBox="1"/>
          <p:nvPr/>
        </p:nvSpPr>
        <p:spPr>
          <a:xfrm flipH="1">
            <a:off x="3090612" y="11246774"/>
            <a:ext cx="18174583" cy="1107996"/>
          </a:xfrm>
          <a:prstGeom prst="rect">
            <a:avLst/>
          </a:prstGeom>
          <a:solidFill>
            <a:schemeClr val="bg1"/>
          </a:solidFill>
        </p:spPr>
        <p:txBody>
          <a:bodyPr wrap="square" rtlCol="0">
            <a:spAutoFit/>
          </a:bodyPr>
          <a:lstStyle/>
          <a:p>
            <a:pPr algn="ctr"/>
            <a:r>
              <a:rPr lang="vi-VN" sz="2200" dirty="0">
                <a:solidFill>
                  <a:schemeClr val="bg1">
                    <a:lumMod val="65000"/>
                  </a:schemeClr>
                </a:solidFill>
                <a:latin typeface="Montserrat" charset="0"/>
                <a:ea typeface="Montserrat" charset="0"/>
                <a:cs typeface="Montserrat" charset="0"/>
              </a:rPr>
              <a:t>Chúng tôi tiến hành nghiên cứu kỹ càng, tìm hiểu nhu cầu và đưa ra các giải pháp tư vấn xây dựng, quản trị thương hiệu chuyên biệt dành cho mỗi khách hàng. Liên hệ với chúng tôi để nhận tư vấn từ các chuyên gia của Mibrand Vietnam.</a:t>
            </a:r>
          </a:p>
          <a:p>
            <a:pPr algn="ctr"/>
            <a:endParaRPr lang="en-US" sz="2200" dirty="0">
              <a:solidFill>
                <a:schemeClr val="bg1">
                  <a:lumMod val="65000"/>
                </a:schemeClr>
              </a:solidFill>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4A639ABC-ED58-466E-9EC4-0598E187F336}"/>
              </a:ext>
            </a:extLst>
          </p:cNvPr>
          <p:cNvSpPr/>
          <p:nvPr/>
        </p:nvSpPr>
        <p:spPr>
          <a:xfrm>
            <a:off x="15602857" y="342106"/>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5023773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3127" b="13361"/>
          <a:stretch/>
        </p:blipFill>
        <p:spPr>
          <a:xfrm>
            <a:off x="0" y="773722"/>
            <a:ext cx="24379238" cy="5838093"/>
          </a:xfrm>
          <a:prstGeom prst="rect">
            <a:avLst/>
          </a:prstGeom>
        </p:spPr>
      </p:pic>
      <p:sp>
        <p:nvSpPr>
          <p:cNvPr id="5" name="Rectangle 4">
            <a:extLst>
              <a:ext uri="{FF2B5EF4-FFF2-40B4-BE49-F238E27FC236}">
                <a16:creationId xmlns:a16="http://schemas.microsoft.com/office/drawing/2014/main" xmlns="" id="{DAFE33D4-22B5-9840-A266-7D649293353D}"/>
              </a:ext>
            </a:extLst>
          </p:cNvPr>
          <p:cNvSpPr/>
          <p:nvPr/>
        </p:nvSpPr>
        <p:spPr>
          <a:xfrm>
            <a:off x="1863499" y="2619291"/>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Montserrat" charset="0"/>
                <a:ea typeface="Montserrat" charset="0"/>
                <a:cs typeface="Montserrat" charset="0"/>
              </a:rPr>
              <a:t>Nghiên cứu thị trường </a:t>
            </a:r>
          </a:p>
          <a:p>
            <a:pPr algn="ctr"/>
            <a:r>
              <a:rPr lang="vi-VN" sz="2400" dirty="0">
                <a:solidFill>
                  <a:schemeClr val="tx1"/>
                </a:solidFill>
                <a:latin typeface="Montserrat" charset="0"/>
                <a:ea typeface="Montserrat" charset="0"/>
                <a:cs typeface="Montserrat" charset="0"/>
              </a:rPr>
              <a:t>&amp; Đo lường thương hiệu</a:t>
            </a:r>
            <a:endParaRPr lang="en-US" sz="2400" dirty="0">
              <a:solidFill>
                <a:schemeClr val="tx1"/>
              </a:solidFill>
              <a:latin typeface="Montserrat" charset="0"/>
              <a:ea typeface="Montserrat" charset="0"/>
              <a:cs typeface="Montserrat" charset="0"/>
            </a:endParaRPr>
          </a:p>
        </p:txBody>
      </p:sp>
      <p:sp>
        <p:nvSpPr>
          <p:cNvPr id="6" name="TextBox 5">
            <a:extLst>
              <a:ext uri="{FF2B5EF4-FFF2-40B4-BE49-F238E27FC236}">
                <a16:creationId xmlns:a16="http://schemas.microsoft.com/office/drawing/2014/main" xmlns="" id="{6A775352-3C61-43FF-AB39-2481721CBD1E}"/>
              </a:ext>
            </a:extLst>
          </p:cNvPr>
          <p:cNvSpPr txBox="1"/>
          <p:nvPr/>
        </p:nvSpPr>
        <p:spPr>
          <a:xfrm flipH="1">
            <a:off x="2889502" y="3492600"/>
            <a:ext cx="3118987" cy="338554"/>
          </a:xfrm>
          <a:prstGeom prst="rect">
            <a:avLst/>
          </a:prstGeom>
          <a:solidFill>
            <a:schemeClr val="bg1"/>
          </a:solidFill>
        </p:spPr>
        <p:txBody>
          <a:bodyPr wrap="square" rtlCol="0">
            <a:spAutoFit/>
          </a:bodyPr>
          <a:lstStyle/>
          <a:p>
            <a:pPr algn="ctr"/>
            <a:r>
              <a:rPr lang="en-US" sz="1600" dirty="0" err="1">
                <a:solidFill>
                  <a:schemeClr val="bg1">
                    <a:lumMod val="50000"/>
                  </a:schemeClr>
                </a:solidFill>
                <a:latin typeface="Montserrat" charset="0"/>
                <a:ea typeface="Montserrat" charset="0"/>
                <a:cs typeface="Montserrat" charset="0"/>
              </a:rPr>
              <a:t>Dịch</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vụ</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của</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chúng</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tôi</a:t>
            </a:r>
            <a:endParaRPr lang="en-US" sz="1600" dirty="0">
              <a:solidFill>
                <a:schemeClr val="bg1">
                  <a:lumMod val="50000"/>
                </a:schemeClr>
              </a:solidFill>
              <a:latin typeface="Montserrat" charset="0"/>
              <a:ea typeface="Montserrat" charset="0"/>
              <a:cs typeface="Montserrat" charset="0"/>
            </a:endParaRPr>
          </a:p>
        </p:txBody>
      </p:sp>
      <p:sp>
        <p:nvSpPr>
          <p:cNvPr id="7" name="TextBox 6">
            <a:extLst>
              <a:ext uri="{FF2B5EF4-FFF2-40B4-BE49-F238E27FC236}">
                <a16:creationId xmlns:a16="http://schemas.microsoft.com/office/drawing/2014/main" xmlns="" id="{6A775352-3C61-43FF-AB39-2481721CBD1E}"/>
              </a:ext>
            </a:extLst>
          </p:cNvPr>
          <p:cNvSpPr txBox="1"/>
          <p:nvPr/>
        </p:nvSpPr>
        <p:spPr>
          <a:xfrm flipH="1">
            <a:off x="975790" y="4000707"/>
            <a:ext cx="6946408" cy="1200329"/>
          </a:xfrm>
          <a:prstGeom prst="rect">
            <a:avLst/>
          </a:prstGeom>
          <a:solidFill>
            <a:schemeClr val="bg1"/>
          </a:solidFill>
        </p:spPr>
        <p:txBody>
          <a:bodyPr wrap="square" rtlCol="0">
            <a:spAutoFit/>
          </a:bodyPr>
          <a:lstStyle/>
          <a:p>
            <a:pPr algn="ctr"/>
            <a:r>
              <a:rPr lang="vi-VN" sz="1800" dirty="0">
                <a:solidFill>
                  <a:schemeClr val="bg1">
                    <a:lumMod val="65000"/>
                  </a:schemeClr>
                </a:solidFill>
                <a:latin typeface="Montserrat" charset="0"/>
                <a:ea typeface="Montserrat" charset="0"/>
                <a:cs typeface="Montserrat" charset="0"/>
              </a:rPr>
              <a:t>Chúng tôi cung cấp dịch vụ nghiên cứu, khảo sát và phân tích dữ liệu cho doanh nghiệp có nhu cầu nghiên cứu trong các lĩnh vực xây dựng thương hiệu, tiếp thị, truyền thông và quản trị nguồn nhân lực</a:t>
            </a:r>
            <a:endParaRPr lang="en-US" sz="1800" dirty="0">
              <a:solidFill>
                <a:schemeClr val="bg1">
                  <a:lumMod val="65000"/>
                </a:schemeClr>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DAFE33D4-22B5-9840-A266-7D649293353D}"/>
              </a:ext>
            </a:extLst>
          </p:cNvPr>
          <p:cNvSpPr/>
          <p:nvPr/>
        </p:nvSpPr>
        <p:spPr>
          <a:xfrm>
            <a:off x="9580725" y="2619291"/>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Montserrat" charset="0"/>
                <a:ea typeface="Montserrat" charset="0"/>
                <a:cs typeface="Montserrat" charset="0"/>
              </a:rPr>
              <a:t>Tư vấn &amp; Thực thi</a:t>
            </a:r>
          </a:p>
          <a:p>
            <a:pPr algn="ctr"/>
            <a:r>
              <a:rPr lang="vi-VN" sz="2400" dirty="0">
                <a:solidFill>
                  <a:schemeClr val="tx1"/>
                </a:solidFill>
                <a:latin typeface="Montserrat" charset="0"/>
                <a:ea typeface="Montserrat" charset="0"/>
                <a:cs typeface="Montserrat" charset="0"/>
              </a:rPr>
              <a:t>chiến lược Thương hiệu</a:t>
            </a:r>
            <a:endParaRPr lang="en-US" sz="2400" dirty="0">
              <a:solidFill>
                <a:schemeClr val="tx1"/>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xmlns="" id="{6A775352-3C61-43FF-AB39-2481721CBD1E}"/>
              </a:ext>
            </a:extLst>
          </p:cNvPr>
          <p:cNvSpPr txBox="1"/>
          <p:nvPr/>
        </p:nvSpPr>
        <p:spPr>
          <a:xfrm flipH="1">
            <a:off x="10606728" y="3492600"/>
            <a:ext cx="3118987" cy="338554"/>
          </a:xfrm>
          <a:prstGeom prst="rect">
            <a:avLst/>
          </a:prstGeom>
          <a:solidFill>
            <a:schemeClr val="bg1"/>
          </a:solidFill>
        </p:spPr>
        <p:txBody>
          <a:bodyPr wrap="square" rtlCol="0">
            <a:spAutoFit/>
          </a:bodyPr>
          <a:lstStyle/>
          <a:p>
            <a:pPr algn="ctr"/>
            <a:r>
              <a:rPr lang="en-US" sz="1600" dirty="0" err="1">
                <a:solidFill>
                  <a:schemeClr val="bg1">
                    <a:lumMod val="50000"/>
                  </a:schemeClr>
                </a:solidFill>
                <a:latin typeface="Montserrat" charset="0"/>
                <a:ea typeface="Montserrat" charset="0"/>
                <a:cs typeface="Montserrat" charset="0"/>
              </a:rPr>
              <a:t>Dịch</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vụ</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của</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chúng</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tôi</a:t>
            </a:r>
            <a:endParaRPr lang="en-US" sz="1600" dirty="0">
              <a:solidFill>
                <a:schemeClr val="bg1">
                  <a:lumMod val="50000"/>
                </a:schemeClr>
              </a:solidFill>
              <a:latin typeface="Montserrat" charset="0"/>
              <a:ea typeface="Montserrat" charset="0"/>
              <a:cs typeface="Montserrat" charset="0"/>
            </a:endParaRPr>
          </a:p>
        </p:txBody>
      </p:sp>
      <p:sp>
        <p:nvSpPr>
          <p:cNvPr id="10" name="TextBox 9">
            <a:extLst>
              <a:ext uri="{FF2B5EF4-FFF2-40B4-BE49-F238E27FC236}">
                <a16:creationId xmlns:a16="http://schemas.microsoft.com/office/drawing/2014/main" xmlns="" id="{6A775352-3C61-43FF-AB39-2481721CBD1E}"/>
              </a:ext>
            </a:extLst>
          </p:cNvPr>
          <p:cNvSpPr txBox="1"/>
          <p:nvPr/>
        </p:nvSpPr>
        <p:spPr>
          <a:xfrm flipH="1">
            <a:off x="8697986" y="4178921"/>
            <a:ext cx="6936465" cy="923330"/>
          </a:xfrm>
          <a:prstGeom prst="rect">
            <a:avLst/>
          </a:prstGeom>
          <a:solidFill>
            <a:schemeClr val="bg1"/>
          </a:solidFill>
        </p:spPr>
        <p:txBody>
          <a:bodyPr wrap="square" rtlCol="0">
            <a:spAutoFit/>
          </a:bodyPr>
          <a:lstStyle/>
          <a:p>
            <a:pPr algn="ctr"/>
            <a:r>
              <a:rPr lang="vi-VN" sz="1800" dirty="0">
                <a:solidFill>
                  <a:schemeClr val="bg1">
                    <a:lumMod val="65000"/>
                  </a:schemeClr>
                </a:solidFill>
                <a:latin typeface="Montserrat" charset="0"/>
                <a:ea typeface="Montserrat" charset="0"/>
                <a:cs typeface="Montserrat" charset="0"/>
              </a:rPr>
              <a:t>Công việc của chúng tôi giúp khách hàng gia tăng giá trị thương hiệu của họ bằng cách tích hợp chiến lược thương hiệu vào trong chiến lược kinh doanh</a:t>
            </a:r>
            <a:endParaRPr lang="en-US" sz="1800" dirty="0">
              <a:solidFill>
                <a:schemeClr val="bg1">
                  <a:lumMod val="65000"/>
                </a:schemeClr>
              </a:solidFill>
              <a:latin typeface="Montserrat" charset="0"/>
              <a:ea typeface="Montserrat" charset="0"/>
              <a:cs typeface="Montserrat" charset="0"/>
            </a:endParaRPr>
          </a:p>
        </p:txBody>
      </p:sp>
      <p:sp>
        <p:nvSpPr>
          <p:cNvPr id="11" name="Rectangle 10">
            <a:extLst>
              <a:ext uri="{FF2B5EF4-FFF2-40B4-BE49-F238E27FC236}">
                <a16:creationId xmlns:a16="http://schemas.microsoft.com/office/drawing/2014/main" xmlns="" id="{DAFE33D4-22B5-9840-A266-7D649293353D}"/>
              </a:ext>
            </a:extLst>
          </p:cNvPr>
          <p:cNvSpPr/>
          <p:nvPr/>
        </p:nvSpPr>
        <p:spPr>
          <a:xfrm>
            <a:off x="17297951" y="2619291"/>
            <a:ext cx="5170992" cy="73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Montserrat" charset="0"/>
                <a:ea typeface="Montserrat" charset="0"/>
                <a:cs typeface="Montserrat" charset="0"/>
              </a:rPr>
              <a:t>Tư vấn chiến lược tiếp thị - truyền thông thương hiệu</a:t>
            </a:r>
            <a:endParaRPr lang="en-US" sz="2400" dirty="0">
              <a:solidFill>
                <a:schemeClr val="tx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6A775352-3C61-43FF-AB39-2481721CBD1E}"/>
              </a:ext>
            </a:extLst>
          </p:cNvPr>
          <p:cNvSpPr txBox="1"/>
          <p:nvPr/>
        </p:nvSpPr>
        <p:spPr>
          <a:xfrm flipH="1">
            <a:off x="18323954" y="3492600"/>
            <a:ext cx="3118987" cy="338554"/>
          </a:xfrm>
          <a:prstGeom prst="rect">
            <a:avLst/>
          </a:prstGeom>
          <a:solidFill>
            <a:schemeClr val="bg1"/>
          </a:solidFill>
        </p:spPr>
        <p:txBody>
          <a:bodyPr wrap="square" rtlCol="0">
            <a:spAutoFit/>
          </a:bodyPr>
          <a:lstStyle/>
          <a:p>
            <a:pPr algn="ctr"/>
            <a:r>
              <a:rPr lang="en-US" sz="1600" dirty="0" err="1">
                <a:solidFill>
                  <a:schemeClr val="bg1">
                    <a:lumMod val="50000"/>
                  </a:schemeClr>
                </a:solidFill>
                <a:latin typeface="Montserrat" charset="0"/>
                <a:ea typeface="Montserrat" charset="0"/>
                <a:cs typeface="Montserrat" charset="0"/>
              </a:rPr>
              <a:t>Dịch</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vụ</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của</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chúng</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tôi</a:t>
            </a:r>
            <a:endParaRPr lang="en-US" sz="1600" dirty="0">
              <a:solidFill>
                <a:schemeClr val="bg1">
                  <a:lumMod val="50000"/>
                </a:schemeClr>
              </a:solidFill>
              <a:latin typeface="Montserrat" charset="0"/>
              <a:ea typeface="Montserrat" charset="0"/>
              <a:cs typeface="Montserrat" charset="0"/>
            </a:endParaRPr>
          </a:p>
        </p:txBody>
      </p:sp>
      <p:sp>
        <p:nvSpPr>
          <p:cNvPr id="13" name="TextBox 12">
            <a:extLst>
              <a:ext uri="{FF2B5EF4-FFF2-40B4-BE49-F238E27FC236}">
                <a16:creationId xmlns:a16="http://schemas.microsoft.com/office/drawing/2014/main" xmlns="" id="{6A775352-3C61-43FF-AB39-2481721CBD1E}"/>
              </a:ext>
            </a:extLst>
          </p:cNvPr>
          <p:cNvSpPr txBox="1"/>
          <p:nvPr/>
        </p:nvSpPr>
        <p:spPr>
          <a:xfrm flipH="1">
            <a:off x="16358471" y="4156847"/>
            <a:ext cx="7049950" cy="923330"/>
          </a:xfrm>
          <a:prstGeom prst="rect">
            <a:avLst/>
          </a:prstGeom>
          <a:solidFill>
            <a:schemeClr val="bg1"/>
          </a:solidFill>
        </p:spPr>
        <p:txBody>
          <a:bodyPr wrap="square" rtlCol="0">
            <a:spAutoFit/>
          </a:bodyPr>
          <a:lstStyle/>
          <a:p>
            <a:pPr algn="ctr"/>
            <a:r>
              <a:rPr lang="vi-VN" sz="1800" dirty="0">
                <a:solidFill>
                  <a:schemeClr val="bg1">
                    <a:lumMod val="65000"/>
                  </a:schemeClr>
                </a:solidFill>
                <a:latin typeface="Montserrat" charset="0"/>
                <a:ea typeface="Montserrat" charset="0"/>
                <a:cs typeface="Montserrat" charset="0"/>
              </a:rPr>
              <a:t>Với các chuyên gia hàng đầu hoạt động trong lĩnh vực tiếp thị - truyền thông, chúng tôi đã phát triển các chiến dịch hiệu quả cho nhiều khách hàng trong nước và quốc tế</a:t>
            </a:r>
            <a:endParaRPr lang="en-US" sz="1800" dirty="0">
              <a:solidFill>
                <a:schemeClr val="bg1">
                  <a:lumMod val="65000"/>
                </a:schemeClr>
              </a:solidFill>
              <a:latin typeface="Montserrat" charset="0"/>
              <a:ea typeface="Montserrat" charset="0"/>
              <a:cs typeface="Montserrat" charset="0"/>
            </a:endParaRPr>
          </a:p>
        </p:txBody>
      </p:sp>
      <p:pic>
        <p:nvPicPr>
          <p:cNvPr id="14" name="Picture 13">
            <a:extLst>
              <a:ext uri="{FF2B5EF4-FFF2-40B4-BE49-F238E27FC236}">
                <a16:creationId xmlns:a16="http://schemas.microsoft.com/office/drawing/2014/main" xmlns="" id="{178D1240-9FF8-4331-B7CC-B0E59CD7C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401" y="1229198"/>
            <a:ext cx="1333186" cy="1333186"/>
          </a:xfrm>
          <a:prstGeom prst="rect">
            <a:avLst/>
          </a:prstGeom>
          <a:solidFill>
            <a:schemeClr val="bg1"/>
          </a:solidFill>
          <a:ln>
            <a:noFill/>
          </a:ln>
        </p:spPr>
      </p:pic>
      <p:pic>
        <p:nvPicPr>
          <p:cNvPr id="15" name="Picture 14">
            <a:extLst>
              <a:ext uri="{FF2B5EF4-FFF2-40B4-BE49-F238E27FC236}">
                <a16:creationId xmlns:a16="http://schemas.microsoft.com/office/drawing/2014/main" xmlns="" id="{E1810C77-BAAE-4911-A37A-8D503016F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0320" y="1229198"/>
            <a:ext cx="1191799" cy="1191799"/>
          </a:xfrm>
          <a:prstGeom prst="rect">
            <a:avLst/>
          </a:prstGeom>
          <a:solidFill>
            <a:schemeClr val="bg1"/>
          </a:solidFill>
          <a:ln>
            <a:noFill/>
          </a:ln>
        </p:spPr>
      </p:pic>
      <p:pic>
        <p:nvPicPr>
          <p:cNvPr id="16" name="Picture 15">
            <a:extLst>
              <a:ext uri="{FF2B5EF4-FFF2-40B4-BE49-F238E27FC236}">
                <a16:creationId xmlns:a16="http://schemas.microsoft.com/office/drawing/2014/main" xmlns="" id="{2B80BD83-898A-42A5-9F53-724B0E05F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16853" y="1087811"/>
            <a:ext cx="1333186" cy="1333186"/>
          </a:xfrm>
          <a:prstGeom prst="rect">
            <a:avLst/>
          </a:prstGeom>
          <a:solidFill>
            <a:schemeClr val="bg1"/>
          </a:solidFill>
          <a:ln>
            <a:noFill/>
          </a:ln>
        </p:spPr>
      </p:pic>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b="57048"/>
          <a:stretch/>
        </p:blipFill>
        <p:spPr>
          <a:xfrm>
            <a:off x="0" y="5724771"/>
            <a:ext cx="24379238" cy="5762928"/>
          </a:xfrm>
          <a:prstGeom prst="rect">
            <a:avLst/>
          </a:prstGeom>
        </p:spPr>
      </p:pic>
      <p:sp>
        <p:nvSpPr>
          <p:cNvPr id="19" name="Rectangle 18">
            <a:extLst>
              <a:ext uri="{FF2B5EF4-FFF2-40B4-BE49-F238E27FC236}">
                <a16:creationId xmlns:a16="http://schemas.microsoft.com/office/drawing/2014/main" xmlns="" id="{DAFE33D4-22B5-9840-A266-7D649293353D}"/>
              </a:ext>
            </a:extLst>
          </p:cNvPr>
          <p:cNvSpPr/>
          <p:nvPr/>
        </p:nvSpPr>
        <p:spPr>
          <a:xfrm>
            <a:off x="5332525" y="8700941"/>
            <a:ext cx="13761048" cy="113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5599" dirty="0" err="1">
                <a:solidFill>
                  <a:sysClr val="windowText" lastClr="000000"/>
                </a:solidFill>
                <a:latin typeface="Montserrat" charset="0"/>
                <a:ea typeface="Montserrat" charset="0"/>
                <a:cs typeface="Montserrat" charset="0"/>
              </a:rPr>
              <a:t>Sản phẩm </a:t>
            </a:r>
            <a:r>
              <a:rPr lang="en-US" sz="5599" dirty="0" err="1">
                <a:solidFill>
                  <a:sysClr val="windowText" lastClr="000000"/>
                </a:solidFill>
                <a:latin typeface="Montserrat" charset="0"/>
                <a:ea typeface="Montserrat" charset="0"/>
                <a:cs typeface="Montserrat" charset="0"/>
              </a:rPr>
              <a:t>của</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chúng</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tôi</a:t>
            </a:r>
            <a:endParaRPr lang="en-US" sz="5599" dirty="0">
              <a:solidFill>
                <a:sysClr val="windowText" lastClr="000000"/>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xmlns="" id="{6A775352-3C61-43FF-AB39-2481721CBD1E}"/>
              </a:ext>
            </a:extLst>
          </p:cNvPr>
          <p:cNvSpPr txBox="1"/>
          <p:nvPr/>
        </p:nvSpPr>
        <p:spPr>
          <a:xfrm flipH="1">
            <a:off x="3102327" y="10170819"/>
            <a:ext cx="18340614" cy="1107996"/>
          </a:xfrm>
          <a:prstGeom prst="rect">
            <a:avLst/>
          </a:prstGeom>
          <a:solidFill>
            <a:schemeClr val="bg1"/>
          </a:solidFill>
        </p:spPr>
        <p:txBody>
          <a:bodyPr wrap="square" rtlCol="0">
            <a:spAutoFit/>
          </a:bodyPr>
          <a:lstStyle/>
          <a:p>
            <a:pPr algn="ctr"/>
            <a:r>
              <a:rPr lang="vi-VN" sz="2200" dirty="0">
                <a:solidFill>
                  <a:schemeClr val="bg1">
                    <a:lumMod val="65000"/>
                  </a:schemeClr>
                </a:solidFill>
                <a:latin typeface="Montserrat" charset="0"/>
                <a:ea typeface="Montserrat" charset="0"/>
                <a:cs typeface="Montserrat" charset="0"/>
              </a:rPr>
              <a:t>Mibrand Vietnam là đơn vị tiên phong trong việc nghiên cứu &amp; phát triển các sản phẩm hỗ trợ xây dựng, quản trị và đo lường thương hiệu. Các sản phẩm của chúng tôi giúp doanh nghiệp tiết kiệm thời gian và chi phí gấp nhiều lần cách làm truyền thống.</a:t>
            </a:r>
          </a:p>
          <a:p>
            <a:pPr algn="ctr"/>
            <a:endParaRPr lang="en-US" sz="2200" dirty="0">
              <a:solidFill>
                <a:schemeClr val="bg1">
                  <a:lumMod val="65000"/>
                </a:schemeClr>
              </a:solidFill>
              <a:latin typeface="Montserrat" charset="0"/>
              <a:ea typeface="Montserrat" charset="0"/>
              <a:cs typeface="Montserrat" charset="0"/>
            </a:endParaRPr>
          </a:p>
        </p:txBody>
      </p:sp>
      <p:sp>
        <p:nvSpPr>
          <p:cNvPr id="3" name="Rectangle 2"/>
          <p:cNvSpPr/>
          <p:nvPr/>
        </p:nvSpPr>
        <p:spPr>
          <a:xfrm>
            <a:off x="975790" y="12086571"/>
            <a:ext cx="12188825" cy="1338828"/>
          </a:xfrm>
          <a:prstGeom prst="rect">
            <a:avLst/>
          </a:prstGeom>
        </p:spPr>
        <p:txBody>
          <a:bodyPr>
            <a:spAutoFit/>
          </a:bodyPr>
          <a:lstStyle/>
          <a:p>
            <a:pPr lvl="0"/>
            <a:r>
              <a:rPr lang="vi-VN" sz="2100" b="1">
                <a:solidFill>
                  <a:prstClr val="black"/>
                </a:solidFill>
                <a:latin typeface="Montserrat" charset="0"/>
                <a:ea typeface="Montserrat" charset="0"/>
                <a:cs typeface="Montserrat" charset="0"/>
              </a:rPr>
              <a:t>(Button) </a:t>
            </a:r>
          </a:p>
          <a:p>
            <a:pPr marL="457109" lvl="0" indent="-457109">
              <a:buFontTx/>
              <a:buAutoNum type="arabicPeriod"/>
            </a:pPr>
            <a:r>
              <a:rPr lang="en-US" sz="2000" b="1">
                <a:solidFill>
                  <a:prstClr val="black"/>
                </a:solidFill>
                <a:latin typeface="Montserrat" charset="0"/>
                <a:ea typeface="Montserrat" charset="0"/>
                <a:cs typeface="Montserrat" charset="0"/>
              </a:rPr>
              <a:t>Tư vấn &amp; Thực thi chiến lược Thương hiệu </a:t>
            </a:r>
            <a:r>
              <a:rPr lang="vi-VN" sz="2000">
                <a:solidFill>
                  <a:prstClr val="black"/>
                </a:solidFill>
                <a:latin typeface="Montserrat" charset="0"/>
                <a:ea typeface="Montserrat" charset="0"/>
                <a:cs typeface="Montserrat" charset="0"/>
              </a:rPr>
              <a:t>&gt; Link dẫn về 4.1</a:t>
            </a:r>
          </a:p>
          <a:p>
            <a:pPr marL="457109" lvl="0" indent="-457109">
              <a:buFontTx/>
              <a:buAutoNum type="arabicPeriod"/>
            </a:pPr>
            <a:r>
              <a:rPr lang="vi-VN" sz="2000" b="1" dirty="0">
                <a:solidFill>
                  <a:prstClr val="black"/>
                </a:solidFill>
                <a:latin typeface="Montserrat" charset="0"/>
                <a:ea typeface="Montserrat" charset="0"/>
                <a:cs typeface="Montserrat" charset="0"/>
              </a:rPr>
              <a:t>Tư vấn kế hoạch tiếp thị - truyền thông thương hiệu</a:t>
            </a:r>
            <a:r>
              <a:rPr lang="en-US" sz="2000" b="1" dirty="0">
                <a:solidFill>
                  <a:prstClr val="black"/>
                </a:solidFill>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Link dẫn về 4.1</a:t>
            </a:r>
          </a:p>
          <a:p>
            <a:pPr marL="457109" lvl="0" indent="-457109">
              <a:buFontTx/>
              <a:buAutoNum type="arabicPeriod"/>
            </a:pPr>
            <a:r>
              <a:rPr lang="en-US" sz="2000" b="1">
                <a:solidFill>
                  <a:srgbClr val="000000"/>
                </a:solidFill>
                <a:latin typeface="Montserrat" charset="0"/>
                <a:ea typeface="Montserrat" charset="0"/>
                <a:cs typeface="Montserrat" charset="0"/>
              </a:rPr>
              <a:t>Nghiên cứu thị trường &amp; Đo lường thương hiệu</a:t>
            </a:r>
            <a:r>
              <a:rPr lang="en-US" sz="2000">
                <a:solidFill>
                  <a:srgbClr val="000000"/>
                </a:solidFill>
                <a:latin typeface="Montserrat" charset="0"/>
                <a:ea typeface="Montserrat" charset="0"/>
                <a:cs typeface="Montserrat" charset="0"/>
              </a:rPr>
              <a:t> &gt; </a:t>
            </a:r>
            <a:r>
              <a:rPr lang="vi-VN" sz="2000">
                <a:solidFill>
                  <a:srgbClr val="000000"/>
                </a:solidFill>
                <a:latin typeface="Montserrat" charset="0"/>
                <a:ea typeface="Montserrat" charset="0"/>
                <a:cs typeface="Montserrat" charset="0"/>
              </a:rPr>
              <a:t>Link dẫn về 4.1</a:t>
            </a:r>
          </a:p>
        </p:txBody>
      </p:sp>
    </p:spTree>
    <p:extLst>
      <p:ext uri="{BB962C8B-B14F-4D97-AF65-F5344CB8AC3E}">
        <p14:creationId xmlns:p14="http://schemas.microsoft.com/office/powerpoint/2010/main" val="522319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2">
            <a:extLst>
              <a:ext uri="{28A0092B-C50C-407E-A947-70E740481C1C}">
                <a14:useLocalDpi xmlns:a14="http://schemas.microsoft.com/office/drawing/2010/main" val="0"/>
              </a:ext>
            </a:extLst>
          </a:blip>
          <a:srcRect b="845"/>
          <a:stretch/>
        </p:blipFill>
        <p:spPr>
          <a:xfrm>
            <a:off x="0" y="318975"/>
            <a:ext cx="24379238" cy="13035517"/>
          </a:xfrm>
          <a:prstGeom prst="rect">
            <a:avLst/>
          </a:prstGeom>
        </p:spPr>
      </p:pic>
      <p:sp>
        <p:nvSpPr>
          <p:cNvPr id="37" name="TextBox 36">
            <a:extLst>
              <a:ext uri="{FF2B5EF4-FFF2-40B4-BE49-F238E27FC236}">
                <a16:creationId xmlns:a16="http://schemas.microsoft.com/office/drawing/2014/main" xmlns="" id="{784B6D1F-880A-FF4B-821C-23D7DAA8EF7C}"/>
              </a:ext>
            </a:extLst>
          </p:cNvPr>
          <p:cNvSpPr txBox="1"/>
          <p:nvPr/>
        </p:nvSpPr>
        <p:spPr>
          <a:xfrm>
            <a:off x="13627818" y="3872971"/>
            <a:ext cx="9537702" cy="2554417"/>
          </a:xfrm>
          <a:prstGeom prst="rect">
            <a:avLst/>
          </a:prstGeom>
          <a:solidFill>
            <a:srgbClr val="FBFBFB"/>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6000" b="1" dirty="0">
                <a:solidFill>
                  <a:schemeClr val="tx1"/>
                </a:solidFill>
                <a:latin typeface="Montserrat" charset="0"/>
                <a:ea typeface="Montserrat" charset="0"/>
                <a:cs typeface="Montserrat" charset="0"/>
              </a:rPr>
              <a:t>BRAND BEAT SCORE</a:t>
            </a:r>
          </a:p>
          <a:p>
            <a:pPr>
              <a:defRPr/>
            </a:pPr>
            <a:r>
              <a:rPr lang="vi-VN" sz="4800" dirty="0">
                <a:solidFill>
                  <a:schemeClr val="tx1"/>
                </a:solidFill>
                <a:latin typeface="Montserrat" charset="0"/>
                <a:ea typeface="Montserrat" charset="0"/>
                <a:cs typeface="Montserrat" charset="0"/>
              </a:rPr>
              <a:t>Công cụ đánh giá hiệu quả truyền thông thương hiệu</a:t>
            </a:r>
          </a:p>
        </p:txBody>
      </p:sp>
      <p:sp>
        <p:nvSpPr>
          <p:cNvPr id="38" name="Rectangle 37"/>
          <p:cNvSpPr/>
          <p:nvPr/>
        </p:nvSpPr>
        <p:spPr>
          <a:xfrm>
            <a:off x="13627818" y="6564374"/>
            <a:ext cx="9537702" cy="2400657"/>
          </a:xfrm>
          <a:prstGeom prst="rect">
            <a:avLst/>
          </a:prstGeom>
          <a:solidFill>
            <a:srgbClr val="FBFBFB"/>
          </a:solidFill>
        </p:spPr>
        <p:txBody>
          <a:bodyPr wrap="square">
            <a:spAutoFit/>
          </a:bodyPr>
          <a:lstStyle/>
          <a:p>
            <a:pPr algn="just">
              <a:lnSpc>
                <a:spcPct val="150000"/>
              </a:lnSpc>
            </a:pPr>
            <a:r>
              <a:rPr lang="en-US" sz="2000" dirty="0">
                <a:solidFill>
                  <a:schemeClr val="tx1">
                    <a:lumMod val="65000"/>
                    <a:lumOff val="35000"/>
                  </a:schemeClr>
                </a:solidFill>
                <a:latin typeface="Montserrat" charset="0"/>
                <a:ea typeface="Montserrat" charset="0"/>
                <a:cs typeface="Montserrat" charset="0"/>
              </a:rPr>
              <a:t>Brand Beat Score được xây dựng và phát triển dựa trên kiến thức tổng hợp từ </a:t>
            </a:r>
            <a:r>
              <a:rPr lang="vi-VN" sz="2000" dirty="0">
                <a:solidFill>
                  <a:schemeClr val="tx1">
                    <a:lumMod val="65000"/>
                    <a:lumOff val="35000"/>
                  </a:schemeClr>
                </a:solidFill>
                <a:latin typeface="Montserrat" charset="0"/>
                <a:ea typeface="Montserrat" charset="0"/>
                <a:cs typeface="Montserrat" charset="0"/>
              </a:rPr>
              <a:t>các chuyên gia</a:t>
            </a:r>
            <a:r>
              <a:rPr lang="en-US" sz="2000" dirty="0">
                <a:solidFill>
                  <a:schemeClr val="tx1">
                    <a:lumMod val="65000"/>
                    <a:lumOff val="35000"/>
                  </a:schemeClr>
                </a:solidFill>
                <a:latin typeface="Montserrat" charset="0"/>
                <a:ea typeface="Montserrat" charset="0"/>
                <a:cs typeface="Montserrat" charset="0"/>
              </a:rPr>
              <a:t> truyền thông - </a:t>
            </a:r>
            <a:r>
              <a:rPr lang="vi-VN" sz="2000" dirty="0">
                <a:solidFill>
                  <a:schemeClr val="tx1">
                    <a:lumMod val="65000"/>
                    <a:lumOff val="35000"/>
                  </a:schemeClr>
                </a:solidFill>
                <a:latin typeface="Montserrat" charset="0"/>
                <a:ea typeface="Montserrat" charset="0"/>
                <a:cs typeface="Montserrat" charset="0"/>
              </a:rPr>
              <a:t>tiếp thị,</a:t>
            </a:r>
            <a:r>
              <a:rPr lang="en-US" sz="2000" dirty="0">
                <a:solidFill>
                  <a:schemeClr val="tx1">
                    <a:lumMod val="65000"/>
                    <a:lumOff val="35000"/>
                  </a:schemeClr>
                </a:solidFill>
                <a:latin typeface="Montserrat" charset="0"/>
                <a:ea typeface="Montserrat" charset="0"/>
                <a:cs typeface="Montserrat" charset="0"/>
              </a:rPr>
              <a:t> không chỉ giúp đánh giá hiệu quả truyền thông th</a:t>
            </a:r>
            <a:r>
              <a:rPr lang="vi-VN" sz="2000" dirty="0">
                <a:solidFill>
                  <a:schemeClr val="tx1">
                    <a:lumMod val="65000"/>
                    <a:lumOff val="35000"/>
                  </a:schemeClr>
                </a:solidFill>
                <a:latin typeface="Montserrat" charset="0"/>
                <a:ea typeface="Montserrat" charset="0"/>
                <a:cs typeface="Montserrat" charset="0"/>
              </a:rPr>
              <a:t>ươ</a:t>
            </a:r>
            <a:r>
              <a:rPr lang="en-US" sz="2000" dirty="0">
                <a:solidFill>
                  <a:schemeClr val="tx1">
                    <a:lumMod val="65000"/>
                    <a:lumOff val="35000"/>
                  </a:schemeClr>
                </a:solidFill>
                <a:latin typeface="Montserrat" charset="0"/>
                <a:ea typeface="Montserrat" charset="0"/>
                <a:cs typeface="Montserrat" charset="0"/>
              </a:rPr>
              <a:t>ng hiệu nhanh chóng mà còn giúp doanh nghiệp thấu hiểu khách hàng </a:t>
            </a:r>
            <a:r>
              <a:rPr lang="vi-VN" sz="2000" dirty="0">
                <a:solidFill>
                  <a:schemeClr val="tx1">
                    <a:lumMod val="65000"/>
                    <a:lumOff val="35000"/>
                  </a:schemeClr>
                </a:solidFill>
                <a:latin typeface="Montserrat" charset="0"/>
                <a:ea typeface="Montserrat" charset="0"/>
                <a:cs typeface="Montserrat" charset="0"/>
              </a:rPr>
              <a:t>để</a:t>
            </a:r>
            <a:r>
              <a:rPr lang="en-US" sz="2000" dirty="0">
                <a:solidFill>
                  <a:schemeClr val="tx1">
                    <a:lumMod val="65000"/>
                    <a:lumOff val="35000"/>
                  </a:schemeClr>
                </a:solidFill>
                <a:latin typeface="Montserrat" charset="0"/>
                <a:ea typeface="Montserrat" charset="0"/>
                <a:cs typeface="Montserrat" charset="0"/>
              </a:rPr>
              <a:t> định hướng hoàn thiện hoạt động truyền thông và từng bước tốI </a:t>
            </a:r>
            <a:r>
              <a:rPr lang="vi-VN" sz="2000" dirty="0">
                <a:solidFill>
                  <a:schemeClr val="tx1">
                    <a:lumMod val="65000"/>
                    <a:lumOff val="35000"/>
                  </a:schemeClr>
                </a:solidFill>
                <a:latin typeface="Montserrat" charset="0"/>
                <a:ea typeface="Montserrat" charset="0"/>
                <a:cs typeface="Montserrat" charset="0"/>
              </a:rPr>
              <a:t>ưu</a:t>
            </a:r>
            <a:r>
              <a:rPr lang="en-US" sz="2000" dirty="0">
                <a:solidFill>
                  <a:schemeClr val="tx1">
                    <a:lumMod val="65000"/>
                    <a:lumOff val="35000"/>
                  </a:schemeClr>
                </a:solidFill>
                <a:latin typeface="Montserrat" charset="0"/>
                <a:ea typeface="Montserrat" charset="0"/>
                <a:cs typeface="Montserrat" charset="0"/>
              </a:rPr>
              <a:t> hóa giá trị th</a:t>
            </a:r>
            <a:r>
              <a:rPr lang="vi-VN" sz="2000" dirty="0">
                <a:solidFill>
                  <a:schemeClr val="tx1">
                    <a:lumMod val="65000"/>
                    <a:lumOff val="35000"/>
                  </a:schemeClr>
                </a:solidFill>
                <a:latin typeface="Montserrat" charset="0"/>
                <a:ea typeface="Montserrat" charset="0"/>
                <a:cs typeface="Montserrat" charset="0"/>
              </a:rPr>
              <a:t>ươ</a:t>
            </a:r>
            <a:r>
              <a:rPr lang="en-US" sz="2000" dirty="0">
                <a:solidFill>
                  <a:schemeClr val="tx1">
                    <a:lumMod val="65000"/>
                    <a:lumOff val="35000"/>
                  </a:schemeClr>
                </a:solidFill>
                <a:latin typeface="Montserrat" charset="0"/>
                <a:ea typeface="Montserrat" charset="0"/>
                <a:cs typeface="Montserrat" charset="0"/>
              </a:rPr>
              <a:t>ng hiệu trong tương lai. </a:t>
            </a:r>
          </a:p>
        </p:txBody>
      </p:sp>
      <p:sp>
        <p:nvSpPr>
          <p:cNvPr id="39" name="Rectangle 38">
            <a:extLst>
              <a:ext uri="{FF2B5EF4-FFF2-40B4-BE49-F238E27FC236}">
                <a16:creationId xmlns:a16="http://schemas.microsoft.com/office/drawing/2014/main" xmlns="" id="{B3F12D54-FB9F-4088-953E-5F56808D03B0}"/>
              </a:ext>
            </a:extLst>
          </p:cNvPr>
          <p:cNvSpPr/>
          <p:nvPr/>
        </p:nvSpPr>
        <p:spPr>
          <a:xfrm>
            <a:off x="13627818" y="9229607"/>
            <a:ext cx="3841420" cy="1200329"/>
          </a:xfrm>
          <a:prstGeom prst="rect">
            <a:avLst/>
          </a:prstGeom>
          <a:solidFill>
            <a:srgbClr val="184274"/>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DOWNLOAD BRAND BEAT SCORE SALEKITS</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4658" r="3478"/>
          <a:stretch/>
        </p:blipFill>
        <p:spPr>
          <a:xfrm>
            <a:off x="0" y="318974"/>
            <a:ext cx="12163648" cy="13035517"/>
          </a:xfrm>
          <a:prstGeom prst="rect">
            <a:avLst/>
          </a:prstGeom>
        </p:spPr>
      </p:pic>
    </p:spTree>
    <p:extLst>
      <p:ext uri="{BB962C8B-B14F-4D97-AF65-F5344CB8AC3E}">
        <p14:creationId xmlns:p14="http://schemas.microsoft.com/office/powerpoint/2010/main" val="239497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0068" b="845"/>
          <a:stretch/>
        </p:blipFill>
        <p:spPr>
          <a:xfrm>
            <a:off x="0" y="297710"/>
            <a:ext cx="12173061" cy="13035517"/>
          </a:xfrm>
          <a:prstGeom prst="rect">
            <a:avLst/>
          </a:prstGeom>
        </p:spPr>
      </p:pic>
      <p:sp>
        <p:nvSpPr>
          <p:cNvPr id="3" name="TextBox 2">
            <a:extLst>
              <a:ext uri="{FF2B5EF4-FFF2-40B4-BE49-F238E27FC236}">
                <a16:creationId xmlns:a16="http://schemas.microsoft.com/office/drawing/2014/main" xmlns="" id="{784B6D1F-880A-FF4B-821C-23D7DAA8EF7C}"/>
              </a:ext>
            </a:extLst>
          </p:cNvPr>
          <p:cNvSpPr txBox="1"/>
          <p:nvPr/>
        </p:nvSpPr>
        <p:spPr>
          <a:xfrm>
            <a:off x="1264978" y="4135180"/>
            <a:ext cx="10293976" cy="2492990"/>
          </a:xfrm>
          <a:prstGeom prst="rect">
            <a:avLst/>
          </a:prstGeom>
          <a:solidFill>
            <a:srgbClr val="FBFBFB"/>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6000" b="1" dirty="0">
                <a:solidFill>
                  <a:schemeClr val="tx1"/>
                </a:solidFill>
                <a:latin typeface="Montserrat" charset="0"/>
                <a:ea typeface="Montserrat" charset="0"/>
                <a:cs typeface="Montserrat" charset="0"/>
              </a:rPr>
              <a:t>BRANDING 4.0 </a:t>
            </a:r>
          </a:p>
          <a:p>
            <a:pPr>
              <a:defRPr/>
            </a:pPr>
            <a:r>
              <a:rPr lang="vi-VN" sz="4800" dirty="0">
                <a:solidFill>
                  <a:schemeClr val="tx1"/>
                </a:solidFill>
                <a:latin typeface="Montserrat" charset="0"/>
                <a:ea typeface="Montserrat" charset="0"/>
                <a:cs typeface="Montserrat" charset="0"/>
              </a:rPr>
              <a:t>Công cụ xây dựng chiến lược </a:t>
            </a:r>
          </a:p>
          <a:p>
            <a:pPr algn="just">
              <a:defRPr/>
            </a:pPr>
            <a:r>
              <a:rPr lang="vi-VN" sz="4800" dirty="0">
                <a:solidFill>
                  <a:schemeClr val="tx1"/>
                </a:solidFill>
                <a:latin typeface="Montserrat" charset="0"/>
                <a:ea typeface="Montserrat" charset="0"/>
                <a:cs typeface="Montserrat" charset="0"/>
              </a:rPr>
              <a:t>định vị &amp; phát triển thương hiệu </a:t>
            </a:r>
          </a:p>
        </p:txBody>
      </p:sp>
      <p:sp>
        <p:nvSpPr>
          <p:cNvPr id="4" name="Rectangle 3"/>
          <p:cNvSpPr/>
          <p:nvPr/>
        </p:nvSpPr>
        <p:spPr>
          <a:xfrm>
            <a:off x="1264978" y="6818657"/>
            <a:ext cx="10802679" cy="2123658"/>
          </a:xfrm>
          <a:prstGeom prst="rect">
            <a:avLst/>
          </a:prstGeom>
          <a:solidFill>
            <a:srgbClr val="FBFBFB"/>
          </a:solidFill>
        </p:spPr>
        <p:txBody>
          <a:bodyPr wrap="square">
            <a:spAutoFit/>
          </a:bodyPr>
          <a:lstStyle/>
          <a:p>
            <a:pPr algn="just">
              <a:lnSpc>
                <a:spcPct val="150000"/>
              </a:lnSpc>
            </a:pPr>
            <a:r>
              <a:rPr lang="vi-VN" sz="2200" dirty="0">
                <a:solidFill>
                  <a:schemeClr val="tx1">
                    <a:lumMod val="65000"/>
                    <a:lumOff val="35000"/>
                  </a:schemeClr>
                </a:solidFill>
                <a:latin typeface="Montserrat" charset="0"/>
                <a:ea typeface="Montserrat" charset="0"/>
                <a:cs typeface="Montserrat" charset="0"/>
              </a:rPr>
              <a:t>Sản phẩm </a:t>
            </a:r>
            <a:r>
              <a:rPr lang="en-US" sz="2200" dirty="0">
                <a:solidFill>
                  <a:schemeClr val="tx1">
                    <a:lumMod val="65000"/>
                    <a:lumOff val="35000"/>
                  </a:schemeClr>
                </a:solidFill>
                <a:latin typeface="Montserrat" charset="0"/>
                <a:ea typeface="Montserrat" charset="0"/>
                <a:cs typeface="Montserrat" charset="0"/>
              </a:rPr>
              <a:t>Branding 4.0 Toolkit được </a:t>
            </a:r>
            <a:r>
              <a:rPr lang="vi-VN" sz="2200" dirty="0">
                <a:solidFill>
                  <a:schemeClr val="tx1">
                    <a:lumMod val="65000"/>
                    <a:lumOff val="35000"/>
                  </a:schemeClr>
                </a:solidFill>
                <a:latin typeface="Montserrat" charset="0"/>
                <a:ea typeface="Montserrat" charset="0"/>
                <a:cs typeface="Montserrat" charset="0"/>
              </a:rPr>
              <a:t>Mibrand Vietnam</a:t>
            </a:r>
            <a:r>
              <a:rPr lang="en-US" sz="2200" dirty="0">
                <a:solidFill>
                  <a:schemeClr val="tx1">
                    <a:lumMod val="65000"/>
                    <a:lumOff val="35000"/>
                  </a:schemeClr>
                </a:solidFill>
                <a:latin typeface="Montserrat" charset="0"/>
                <a:ea typeface="Montserrat" charset="0"/>
                <a:cs typeface="Montserrat" charset="0"/>
              </a:rPr>
              <a:t> phát triển </a:t>
            </a:r>
            <a:r>
              <a:rPr lang="vi-VN" sz="2200" dirty="0">
                <a:solidFill>
                  <a:schemeClr val="tx1">
                    <a:lumMod val="65000"/>
                    <a:lumOff val="35000"/>
                  </a:schemeClr>
                </a:solidFill>
                <a:latin typeface="Montserrat" charset="0"/>
                <a:ea typeface="Montserrat" charset="0"/>
                <a:cs typeface="Montserrat" charset="0"/>
              </a:rPr>
              <a:t>nhằm trao quyền hoạch định chiến lược thương hiệu vào tay nội bộ doanh nghiệp dưới sự hướng dẫn từ các chuyên gia tư vấn. </a:t>
            </a:r>
            <a:r>
              <a:rPr lang="en-US" sz="2200" dirty="0">
                <a:solidFill>
                  <a:schemeClr val="tx1">
                    <a:lumMod val="65000"/>
                    <a:lumOff val="35000"/>
                  </a:schemeClr>
                </a:solidFill>
                <a:latin typeface="Montserrat" charset="0"/>
                <a:ea typeface="Montserrat" charset="0"/>
                <a:cs typeface="Montserrat" charset="0"/>
              </a:rPr>
              <a:t>Branding 4.0 Toolkit dẫn dắt </a:t>
            </a:r>
            <a:r>
              <a:rPr lang="vi-VN" sz="2200" dirty="0">
                <a:solidFill>
                  <a:schemeClr val="tx1">
                    <a:lumMod val="65000"/>
                    <a:lumOff val="35000"/>
                  </a:schemeClr>
                </a:solidFill>
                <a:latin typeface="Montserrat" charset="0"/>
                <a:ea typeface="Montserrat" charset="0"/>
                <a:cs typeface="Montserrat" charset="0"/>
              </a:rPr>
              <a:t>doanh nghiệp </a:t>
            </a:r>
            <a:r>
              <a:rPr lang="en-US" sz="2200" dirty="0">
                <a:solidFill>
                  <a:schemeClr val="tx1">
                    <a:lumMod val="65000"/>
                    <a:lumOff val="35000"/>
                  </a:schemeClr>
                </a:solidFill>
                <a:latin typeface="Montserrat" charset="0"/>
                <a:ea typeface="Montserrat" charset="0"/>
                <a:cs typeface="Montserrat" charset="0"/>
              </a:rPr>
              <a:t>phát triển kinh doanh theo định hướng th</a:t>
            </a:r>
            <a:r>
              <a:rPr lang="vi-VN" sz="2200" dirty="0">
                <a:solidFill>
                  <a:schemeClr val="tx1">
                    <a:lumMod val="65000"/>
                    <a:lumOff val="35000"/>
                  </a:schemeClr>
                </a:solidFill>
                <a:latin typeface="Montserrat" charset="0"/>
                <a:ea typeface="Montserrat" charset="0"/>
                <a:cs typeface="Montserrat" charset="0"/>
              </a:rPr>
              <a:t>ươ</a:t>
            </a:r>
            <a:r>
              <a:rPr lang="en-US" sz="2200" dirty="0">
                <a:solidFill>
                  <a:schemeClr val="tx1">
                    <a:lumMod val="65000"/>
                    <a:lumOff val="35000"/>
                  </a:schemeClr>
                </a:solidFill>
                <a:latin typeface="Montserrat" charset="0"/>
                <a:ea typeface="Montserrat" charset="0"/>
                <a:cs typeface="Montserrat" charset="0"/>
              </a:rPr>
              <a:t>̛ng hiệu.</a:t>
            </a:r>
          </a:p>
        </p:txBody>
      </p:sp>
      <p:sp>
        <p:nvSpPr>
          <p:cNvPr id="5" name="Rectangle 4">
            <a:extLst>
              <a:ext uri="{FF2B5EF4-FFF2-40B4-BE49-F238E27FC236}">
                <a16:creationId xmlns:a16="http://schemas.microsoft.com/office/drawing/2014/main" xmlns="" id="{B3F12D54-FB9F-4088-953E-5F56808D03B0}"/>
              </a:ext>
            </a:extLst>
          </p:cNvPr>
          <p:cNvSpPr/>
          <p:nvPr/>
        </p:nvSpPr>
        <p:spPr>
          <a:xfrm>
            <a:off x="1421642" y="9260268"/>
            <a:ext cx="3841420" cy="1200329"/>
          </a:xfrm>
          <a:prstGeom prst="rect">
            <a:avLst/>
          </a:prstGeom>
          <a:solidFill>
            <a:srgbClr val="C00000"/>
          </a:solidFill>
        </p:spPr>
        <p:txBody>
          <a:bodyPr wrap="square">
            <a:spAutoFit/>
          </a:bodyPr>
          <a:lstStyle/>
          <a:p>
            <a:pPr algn="ctr"/>
            <a:endParaRPr lang="en-US" sz="1800">
              <a:solidFill>
                <a:schemeClr val="bg1"/>
              </a:solidFill>
              <a:latin typeface="Montserrat" charset="0"/>
              <a:ea typeface="Montserrat" charset="0"/>
              <a:cs typeface="Montserrat" charset="0"/>
            </a:endParaRPr>
          </a:p>
          <a:p>
            <a:pPr algn="ctr"/>
            <a:r>
              <a:rPr lang="vi-VN" sz="1800">
                <a:solidFill>
                  <a:schemeClr val="bg1"/>
                </a:solidFill>
                <a:latin typeface="Montserrat" charset="0"/>
                <a:ea typeface="Montserrat" charset="0"/>
                <a:cs typeface="Montserrat" charset="0"/>
              </a:rPr>
              <a:t>DOWNLOAD BRANDING 4.0 SALEKITS</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Montserrat" charset="0"/>
              <a:ea typeface="Montserrat" charset="0"/>
              <a:cs typeface="Montserrat"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7562"/>
          <a:stretch/>
        </p:blipFill>
        <p:spPr>
          <a:xfrm>
            <a:off x="12067657" y="297710"/>
            <a:ext cx="12290943" cy="13035517"/>
          </a:xfrm>
          <a:prstGeom prst="rect">
            <a:avLst/>
          </a:prstGeom>
        </p:spPr>
      </p:pic>
    </p:spTree>
    <p:extLst>
      <p:ext uri="{BB962C8B-B14F-4D97-AF65-F5344CB8AC3E}">
        <p14:creationId xmlns:p14="http://schemas.microsoft.com/office/powerpoint/2010/main" val="1565666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8085785" y="2991531"/>
            <a:ext cx="3903633" cy="1199880"/>
          </a:xfrm>
          <a:prstGeom prst="rect">
            <a:avLst/>
          </a:prstGeom>
        </p:spPr>
        <p:txBody>
          <a:bodyPr wrap="none">
            <a:spAutoFit/>
          </a:bodyPr>
          <a:lstStyle/>
          <a:p>
            <a:pPr algn="ctr" defTabSz="1206275"/>
            <a:r>
              <a:rPr lang="en-US" sz="7197" b="1">
                <a:solidFill>
                  <a:schemeClr val="bg1"/>
                </a:solidFill>
                <a:latin typeface="Lato Light"/>
                <a:cs typeface="Arial" panose="020B0604020202020204" pitchFamily="34" charset="0"/>
              </a:rPr>
              <a:t>HD Bank</a:t>
            </a:r>
          </a:p>
        </p:txBody>
      </p:sp>
      <p:sp>
        <p:nvSpPr>
          <p:cNvPr id="34" name="TextBox 33">
            <a:extLst>
              <a:ext uri="{FF2B5EF4-FFF2-40B4-BE49-F238E27FC236}">
                <a16:creationId xmlns:a16="http://schemas.microsoft.com/office/drawing/2014/main" xmlns="" id="{DF15EDDF-3D63-46E0-8F86-01FBF8D27A13}"/>
              </a:ext>
            </a:extLst>
          </p:cNvPr>
          <p:cNvSpPr txBox="1"/>
          <p:nvPr/>
        </p:nvSpPr>
        <p:spPr>
          <a:xfrm>
            <a:off x="7612388" y="3639857"/>
            <a:ext cx="4910979" cy="769441"/>
          </a:xfrm>
          <a:prstGeom prst="rect">
            <a:avLst/>
          </a:prstGeom>
          <a:noFill/>
        </p:spPr>
        <p:txBody>
          <a:bodyPr wrap="square" rtlCol="0">
            <a:spAutoFit/>
          </a:bodyPr>
          <a:lstStyle/>
          <a:p>
            <a:pPr algn="ctr" defTabSz="1206275"/>
            <a:r>
              <a:rPr lang="en-US" sz="2200">
                <a:solidFill>
                  <a:schemeClr val="bg1"/>
                </a:solidFill>
                <a:latin typeface="Lato Light"/>
                <a:cs typeface="Arial" panose="020B0604020202020204" pitchFamily="34" charset="0"/>
              </a:rPr>
              <a:t>Chiến l</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ợc định vị &amp; phát triển th</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ơng hiệu HD Bank</a:t>
            </a:r>
          </a:p>
        </p:txBody>
      </p:sp>
      <p:sp>
        <p:nvSpPr>
          <p:cNvPr id="35" name="TextBox 34">
            <a:extLst>
              <a:ext uri="{FF2B5EF4-FFF2-40B4-BE49-F238E27FC236}">
                <a16:creationId xmlns:a16="http://schemas.microsoft.com/office/drawing/2014/main" xmlns="" id="{8824A3F6-9B88-4F2C-AEB9-F07DB8B0260B}"/>
              </a:ext>
            </a:extLst>
          </p:cNvPr>
          <p:cNvSpPr txBox="1"/>
          <p:nvPr/>
        </p:nvSpPr>
        <p:spPr>
          <a:xfrm>
            <a:off x="8092117" y="7768566"/>
            <a:ext cx="3898804" cy="830997"/>
          </a:xfrm>
          <a:prstGeom prst="rect">
            <a:avLst/>
          </a:prstGeom>
          <a:noFill/>
        </p:spPr>
        <p:txBody>
          <a:bodyPr wrap="square" rtlCol="0">
            <a:spAutoFit/>
          </a:bodyPr>
          <a:lstStyle/>
          <a:p>
            <a:pPr algn="ctr"/>
            <a:r>
              <a:rPr lang="en-US" sz="2400">
                <a:solidFill>
                  <a:schemeClr val="bg1"/>
                </a:solidFill>
                <a:latin typeface="Lato Light"/>
              </a:rPr>
              <a:t>Brand Positioning &amp; Development Stategy</a:t>
            </a:r>
          </a:p>
        </p:txBody>
      </p:sp>
      <p:pic>
        <p:nvPicPr>
          <p:cNvPr id="3" name="Picture 2">
            <a:extLst>
              <a:ext uri="{FF2B5EF4-FFF2-40B4-BE49-F238E27FC236}">
                <a16:creationId xmlns:a16="http://schemas.microsoft.com/office/drawing/2014/main" xmlns="" id="{25E854D9-6835-0649-BEB8-35CE8AEEADD2}"/>
              </a:ext>
            </a:extLst>
          </p:cNvPr>
          <p:cNvPicPr>
            <a:picLocks noChangeAspect="1"/>
          </p:cNvPicPr>
          <p:nvPr/>
        </p:nvPicPr>
        <p:blipFill rotWithShape="1">
          <a:blip r:embed="rId3">
            <a:extLst>
              <a:ext uri="{28A0092B-C50C-407E-A947-70E740481C1C}">
                <a14:useLocalDpi xmlns:a14="http://schemas.microsoft.com/office/drawing/2010/main" val="0"/>
              </a:ext>
            </a:extLst>
          </a:blip>
          <a:srcRect l="49000"/>
          <a:stretch/>
        </p:blipFill>
        <p:spPr>
          <a:xfrm>
            <a:off x="11945827" y="1339"/>
            <a:ext cx="12433411" cy="13028511"/>
          </a:xfrm>
          <a:prstGeom prst="rect">
            <a:avLst/>
          </a:prstGeom>
        </p:spPr>
      </p:pic>
      <p:sp>
        <p:nvSpPr>
          <p:cNvPr id="19" name="Rectangle 18">
            <a:extLst>
              <a:ext uri="{FF2B5EF4-FFF2-40B4-BE49-F238E27FC236}">
                <a16:creationId xmlns:a16="http://schemas.microsoft.com/office/drawing/2014/main" xmlns="" id="{1C80E2DA-B734-2F44-90D3-021D3034A16D}"/>
              </a:ext>
            </a:extLst>
          </p:cNvPr>
          <p:cNvSpPr/>
          <p:nvPr/>
        </p:nvSpPr>
        <p:spPr>
          <a:xfrm>
            <a:off x="5683015" y="4819218"/>
            <a:ext cx="4696305" cy="742403"/>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r>
              <a:rPr lang="en-US" sz="2200">
                <a:solidFill>
                  <a:schemeClr val="accent3"/>
                </a:solidFill>
              </a:rPr>
              <a:t>Company Name</a:t>
            </a:r>
          </a:p>
        </p:txBody>
      </p:sp>
      <p:sp>
        <p:nvSpPr>
          <p:cNvPr id="9" name="Rectangle 8">
            <a:extLst>
              <a:ext uri="{FF2B5EF4-FFF2-40B4-BE49-F238E27FC236}">
                <a16:creationId xmlns:a16="http://schemas.microsoft.com/office/drawing/2014/main" xmlns="" id="{B3F12D54-FB9F-4088-953E-5F56808D03B0}"/>
              </a:ext>
            </a:extLst>
          </p:cNvPr>
          <p:cNvSpPr/>
          <p:nvPr/>
        </p:nvSpPr>
        <p:spPr>
          <a:xfrm>
            <a:off x="12426114" y="9553125"/>
            <a:ext cx="3597431" cy="923330"/>
          </a:xfrm>
          <a:prstGeom prst="rect">
            <a:avLst/>
          </a:prstGeom>
          <a:solidFill>
            <a:srgbClr val="2F3747"/>
          </a:solidFill>
        </p:spPr>
        <p:txBody>
          <a:bodyPr wrap="square">
            <a:spAutoFit/>
          </a:bodyPr>
          <a:lstStyle/>
          <a:p>
            <a:pPr algn="ctr"/>
            <a:endParaRPr lang="en-US" sz="1800">
              <a:solidFill>
                <a:schemeClr val="bg1"/>
              </a:solidFill>
              <a:latin typeface="Lato Light"/>
            </a:endParaRPr>
          </a:p>
          <a:p>
            <a:pPr algn="ctr"/>
            <a:r>
              <a:rPr lang="vi-VN" sz="1800">
                <a:solidFill>
                  <a:schemeClr val="bg1"/>
                </a:solidFill>
                <a:latin typeface="Montserrat" charset="0"/>
                <a:ea typeface="Montserrat" charset="0"/>
                <a:cs typeface="Montserrat" charset="0"/>
              </a:rPr>
              <a:t>GỬI YÊU CẦU</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Lato Light"/>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3737" r="30127"/>
          <a:stretch/>
        </p:blipFill>
        <p:spPr>
          <a:xfrm>
            <a:off x="975170" y="-2238"/>
            <a:ext cx="10970657" cy="13028511"/>
          </a:xfrm>
          <a:prstGeom prst="rect">
            <a:avLst/>
          </a:prstGeom>
        </p:spPr>
      </p:pic>
      <p:sp>
        <p:nvSpPr>
          <p:cNvPr id="8" name="Rectangle 7"/>
          <p:cNvSpPr/>
          <p:nvPr/>
        </p:nvSpPr>
        <p:spPr>
          <a:xfrm>
            <a:off x="975170" y="13122656"/>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GỬI YÊU CẦU </a:t>
            </a:r>
            <a:r>
              <a:rPr lang="vi-VN" sz="2100">
                <a:solidFill>
                  <a:prstClr val="black"/>
                </a:solidFill>
                <a:latin typeface="Montserrat" charset="0"/>
                <a:ea typeface="Montserrat" charset="0"/>
                <a:cs typeface="Montserrat" charset="0"/>
              </a:rPr>
              <a:t>&gt; Gửi vào Email: contacus@mibrand.vn </a:t>
            </a:r>
            <a:endParaRPr lang="en-US" sz="2100">
              <a:solidFill>
                <a:prstClr val="black"/>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FCBA7045-3887-6F47-95EC-77CE877E4B82}"/>
              </a:ext>
            </a:extLst>
          </p:cNvPr>
          <p:cNvSpPr txBox="1"/>
          <p:nvPr/>
        </p:nvSpPr>
        <p:spPr>
          <a:xfrm>
            <a:off x="12425799" y="590909"/>
            <a:ext cx="11473467" cy="953979"/>
          </a:xfrm>
          <a:prstGeom prst="rect">
            <a:avLst/>
          </a:prstGeom>
          <a:solidFill>
            <a:srgbClr val="FBFBFB"/>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5599" dirty="0" err="1">
                <a:latin typeface="Montserrat" charset="0"/>
                <a:ea typeface="Montserrat" charset="0"/>
                <a:cs typeface="Montserrat" charset="0"/>
              </a:rPr>
              <a:t>Gửi yêu cầu tư vấn</a:t>
            </a:r>
            <a:endParaRPr lang="en-US" sz="5599" dirty="0">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CFFD0DE8-94F5-5049-9B12-1CDF1F9EF703}"/>
              </a:ext>
            </a:extLst>
          </p:cNvPr>
          <p:cNvSpPr txBox="1"/>
          <p:nvPr/>
        </p:nvSpPr>
        <p:spPr>
          <a:xfrm>
            <a:off x="12425802" y="1813742"/>
            <a:ext cx="11473465" cy="415498"/>
          </a:xfrm>
          <a:prstGeom prst="rect">
            <a:avLst/>
          </a:prstGeom>
          <a:solidFill>
            <a:srgbClr val="FBFBFB"/>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Mibrand Vietnam sẽ liên lạc lại với bạn trong thời gian sớm nhất</a:t>
            </a:r>
          </a:p>
        </p:txBody>
      </p:sp>
      <p:sp>
        <p:nvSpPr>
          <p:cNvPr id="13" name="TextBox 12">
            <a:extLst>
              <a:ext uri="{FF2B5EF4-FFF2-40B4-BE49-F238E27FC236}">
                <a16:creationId xmlns:a16="http://schemas.microsoft.com/office/drawing/2014/main" xmlns="" id="{CFFD0DE8-94F5-5049-9B12-1CDF1F9EF703}"/>
              </a:ext>
            </a:extLst>
          </p:cNvPr>
          <p:cNvSpPr txBox="1"/>
          <p:nvPr/>
        </p:nvSpPr>
        <p:spPr>
          <a:xfrm>
            <a:off x="12523367"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Tên:</a:t>
            </a:r>
          </a:p>
        </p:txBody>
      </p:sp>
      <p:sp>
        <p:nvSpPr>
          <p:cNvPr id="14" name="TextBox 13">
            <a:extLst>
              <a:ext uri="{FF2B5EF4-FFF2-40B4-BE49-F238E27FC236}">
                <a16:creationId xmlns:a16="http://schemas.microsoft.com/office/drawing/2014/main" xmlns="" id="{CFFD0DE8-94F5-5049-9B12-1CDF1F9EF703}"/>
              </a:ext>
            </a:extLst>
          </p:cNvPr>
          <p:cNvSpPr txBox="1"/>
          <p:nvPr/>
        </p:nvSpPr>
        <p:spPr>
          <a:xfrm>
            <a:off x="17744233"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Email:</a:t>
            </a:r>
          </a:p>
        </p:txBody>
      </p:sp>
      <p:sp>
        <p:nvSpPr>
          <p:cNvPr id="15" name="TextBox 14">
            <a:extLst>
              <a:ext uri="{FF2B5EF4-FFF2-40B4-BE49-F238E27FC236}">
                <a16:creationId xmlns:a16="http://schemas.microsoft.com/office/drawing/2014/main" xmlns="" id="{CFFD0DE8-94F5-5049-9B12-1CDF1F9EF703}"/>
              </a:ext>
            </a:extLst>
          </p:cNvPr>
          <p:cNvSpPr txBox="1"/>
          <p:nvPr/>
        </p:nvSpPr>
        <p:spPr>
          <a:xfrm>
            <a:off x="12520304"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Số điện thoại:</a:t>
            </a:r>
          </a:p>
        </p:txBody>
      </p:sp>
      <p:sp>
        <p:nvSpPr>
          <p:cNvPr id="16" name="TextBox 15">
            <a:extLst>
              <a:ext uri="{FF2B5EF4-FFF2-40B4-BE49-F238E27FC236}">
                <a16:creationId xmlns:a16="http://schemas.microsoft.com/office/drawing/2014/main" xmlns="" id="{CFFD0DE8-94F5-5049-9B12-1CDF1F9EF703}"/>
              </a:ext>
            </a:extLst>
          </p:cNvPr>
          <p:cNvSpPr txBox="1"/>
          <p:nvPr/>
        </p:nvSpPr>
        <p:spPr>
          <a:xfrm>
            <a:off x="17744231"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Công ty:</a:t>
            </a:r>
          </a:p>
        </p:txBody>
      </p:sp>
      <p:sp>
        <p:nvSpPr>
          <p:cNvPr id="17" name="TextBox 16">
            <a:extLst>
              <a:ext uri="{FF2B5EF4-FFF2-40B4-BE49-F238E27FC236}">
                <a16:creationId xmlns:a16="http://schemas.microsoft.com/office/drawing/2014/main" xmlns="" id="{CFFD0DE8-94F5-5049-9B12-1CDF1F9EF703}"/>
              </a:ext>
            </a:extLst>
          </p:cNvPr>
          <p:cNvSpPr txBox="1"/>
          <p:nvPr/>
        </p:nvSpPr>
        <p:spPr>
          <a:xfrm>
            <a:off x="12520302" y="6304269"/>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Thông điệp/ yêu cầu tư vấn:</a:t>
            </a:r>
          </a:p>
        </p:txBody>
      </p:sp>
    </p:spTree>
    <p:extLst>
      <p:ext uri="{BB962C8B-B14F-4D97-AF65-F5344CB8AC3E}">
        <p14:creationId xmlns:p14="http://schemas.microsoft.com/office/powerpoint/2010/main" val="139870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292255"/>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10" y="725905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9674735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4080116" y="4364357"/>
            <a:ext cx="15687307" cy="3785011"/>
          </a:xfrm>
          <a:prstGeom prst="rect">
            <a:avLst/>
          </a:prstGeom>
          <a:noFill/>
        </p:spPr>
        <p:txBody>
          <a:bodyPr wrap="none" rtlCol="0">
            <a:spAutoFit/>
          </a:bodyPr>
          <a:lstStyle/>
          <a:p>
            <a:pPr algn="ctr"/>
            <a:r>
              <a:rPr lang="vi-VN" sz="11998" b="1" dirty="0">
                <a:latin typeface="Montserrat" charset="0"/>
                <a:ea typeface="Montserrat" charset="0"/>
                <a:cs typeface="Montserrat" charset="0"/>
              </a:rPr>
              <a:t>4.1 Dịch vụ </a:t>
            </a:r>
          </a:p>
          <a:p>
            <a:pPr algn="ctr"/>
            <a:r>
              <a:rPr lang="vi-VN" sz="11998" b="1" dirty="0">
                <a:latin typeface="Montserrat" charset="0"/>
                <a:ea typeface="Montserrat" charset="0"/>
                <a:cs typeface="Montserrat" charset="0"/>
              </a:rPr>
              <a:t>tư vấn thương hiệu</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88953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1569B13-70BB-A44F-BC79-404F8E20E5AA}"/>
              </a:ext>
            </a:extLst>
          </p:cNvPr>
          <p:cNvPicPr>
            <a:picLocks noChangeAspect="1"/>
          </p:cNvPicPr>
          <p:nvPr/>
        </p:nvPicPr>
        <p:blipFill rotWithShape="1">
          <a:blip r:embed="rId3">
            <a:extLst>
              <a:ext uri="{28A0092B-C50C-407E-A947-70E740481C1C}">
                <a14:useLocalDpi xmlns:a14="http://schemas.microsoft.com/office/drawing/2010/main" val="0"/>
              </a:ext>
            </a:extLst>
          </a:blip>
          <a:srcRect t="4215"/>
          <a:stretch/>
        </p:blipFill>
        <p:spPr>
          <a:xfrm>
            <a:off x="0" y="1339"/>
            <a:ext cx="24379238" cy="12828830"/>
          </a:xfrm>
          <a:prstGeom prst="rect">
            <a:avLst/>
          </a:prstGeom>
        </p:spPr>
      </p:pic>
      <p:sp>
        <p:nvSpPr>
          <p:cNvPr id="10" name="TextBox 9">
            <a:extLst>
              <a:ext uri="{FF2B5EF4-FFF2-40B4-BE49-F238E27FC236}">
                <a16:creationId xmlns:a16="http://schemas.microsoft.com/office/drawing/2014/main" xmlns="" id="{86FCCEF8-D94C-914D-A44F-57CAF945EA20}"/>
              </a:ext>
            </a:extLst>
          </p:cNvPr>
          <p:cNvSpPr txBox="1"/>
          <p:nvPr/>
        </p:nvSpPr>
        <p:spPr>
          <a:xfrm>
            <a:off x="16055550" y="8232205"/>
            <a:ext cx="202969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r>
              <a:rPr lang="en-US" sz="4799" b="1" dirty="0">
                <a:latin typeface="Montserrat" charset="0"/>
                <a:ea typeface="Montserrat" charset="0"/>
                <a:cs typeface="Montserrat" charset="0"/>
              </a:rPr>
              <a:t>100+</a:t>
            </a:r>
          </a:p>
        </p:txBody>
      </p:sp>
      <p:sp>
        <p:nvSpPr>
          <p:cNvPr id="12" name="TextBox 11">
            <a:extLst>
              <a:ext uri="{FF2B5EF4-FFF2-40B4-BE49-F238E27FC236}">
                <a16:creationId xmlns:a16="http://schemas.microsoft.com/office/drawing/2014/main" xmlns="" id="{EDD2924A-20C5-6A49-8C69-77B6C66FE1C2}"/>
              </a:ext>
            </a:extLst>
          </p:cNvPr>
          <p:cNvSpPr txBox="1"/>
          <p:nvPr/>
        </p:nvSpPr>
        <p:spPr>
          <a:xfrm>
            <a:off x="13040716" y="8186066"/>
            <a:ext cx="2524001"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200+</a:t>
            </a:r>
          </a:p>
        </p:txBody>
      </p:sp>
      <p:sp>
        <p:nvSpPr>
          <p:cNvPr id="13" name="TextBox 12">
            <a:extLst>
              <a:ext uri="{FF2B5EF4-FFF2-40B4-BE49-F238E27FC236}">
                <a16:creationId xmlns:a16="http://schemas.microsoft.com/office/drawing/2014/main" xmlns="" id="{5FA00128-CA9D-5147-9AC9-20EDBE1F3E52}"/>
              </a:ext>
            </a:extLst>
          </p:cNvPr>
          <p:cNvSpPr txBox="1"/>
          <p:nvPr/>
        </p:nvSpPr>
        <p:spPr>
          <a:xfrm>
            <a:off x="13037391" y="9213240"/>
            <a:ext cx="2403351"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800" dirty="0" err="1">
                <a:latin typeface="Montserrat" charset="0"/>
                <a:ea typeface="Montserrat" charset="0"/>
                <a:cs typeface="Montserrat" charset="0"/>
              </a:rPr>
              <a:t>Hội</a:t>
            </a:r>
            <a:r>
              <a:rPr lang="en-US" sz="1800" dirty="0">
                <a:latin typeface="Montserrat" charset="0"/>
                <a:ea typeface="Montserrat" charset="0"/>
                <a:cs typeface="Montserrat" charset="0"/>
              </a:rPr>
              <a:t> </a:t>
            </a:r>
            <a:r>
              <a:rPr lang="en-US" sz="1800" dirty="0" err="1">
                <a:latin typeface="Montserrat" charset="0"/>
                <a:ea typeface="Montserrat" charset="0"/>
                <a:cs typeface="Montserrat" charset="0"/>
              </a:rPr>
              <a:t>thảo</a:t>
            </a:r>
            <a:r>
              <a:rPr lang="en-US" sz="1800" dirty="0">
                <a:latin typeface="Montserrat" charset="0"/>
                <a:ea typeface="Montserrat" charset="0"/>
                <a:cs typeface="Montserrat" charset="0"/>
              </a:rPr>
              <a:t> </a:t>
            </a:r>
            <a:r>
              <a:rPr lang="en-US" sz="1800" dirty="0" err="1">
                <a:latin typeface="Montserrat" charset="0"/>
                <a:ea typeface="Montserrat" charset="0"/>
                <a:cs typeface="Montserrat" charset="0"/>
              </a:rPr>
              <a:t>tư</a:t>
            </a:r>
            <a:r>
              <a:rPr lang="en-US" sz="1800" dirty="0">
                <a:latin typeface="Montserrat" charset="0"/>
                <a:ea typeface="Montserrat" charset="0"/>
                <a:cs typeface="Montserrat" charset="0"/>
              </a:rPr>
              <a:t> </a:t>
            </a:r>
            <a:r>
              <a:rPr lang="en-US" sz="1800" dirty="0" err="1">
                <a:latin typeface="Montserrat" charset="0"/>
                <a:ea typeface="Montserrat" charset="0"/>
                <a:cs typeface="Montserrat" charset="0"/>
              </a:rPr>
              <a:t>vấn </a:t>
            </a:r>
            <a:r>
              <a:rPr lang="vi-VN" sz="1800" dirty="0" err="1">
                <a:latin typeface="Montserrat" charset="0"/>
                <a:ea typeface="Montserrat" charset="0"/>
                <a:cs typeface="Montserrat" charset="0"/>
              </a:rPr>
              <a:t>thương hiệu</a:t>
            </a:r>
          </a:p>
          <a:p>
            <a:pPr algn="ctr"/>
            <a:endParaRPr lang="en-US" sz="1800" dirty="0">
              <a:latin typeface="Montserrat" charset="0"/>
              <a:ea typeface="Montserrat" charset="0"/>
              <a:cs typeface="Montserrat" charset="0"/>
            </a:endParaRPr>
          </a:p>
        </p:txBody>
      </p:sp>
      <p:sp>
        <p:nvSpPr>
          <p:cNvPr id="14" name="TextBox 13">
            <a:extLst>
              <a:ext uri="{FF2B5EF4-FFF2-40B4-BE49-F238E27FC236}">
                <a16:creationId xmlns:a16="http://schemas.microsoft.com/office/drawing/2014/main" xmlns="" id="{64B2E9AD-AF76-4D48-A1DE-1E53DFF5AFFB}"/>
              </a:ext>
            </a:extLst>
          </p:cNvPr>
          <p:cNvSpPr txBox="1"/>
          <p:nvPr/>
        </p:nvSpPr>
        <p:spPr>
          <a:xfrm>
            <a:off x="18582040" y="8238114"/>
            <a:ext cx="2069836"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20+</a:t>
            </a:r>
          </a:p>
        </p:txBody>
      </p:sp>
      <p:sp>
        <p:nvSpPr>
          <p:cNvPr id="15" name="TextBox 14">
            <a:extLst>
              <a:ext uri="{FF2B5EF4-FFF2-40B4-BE49-F238E27FC236}">
                <a16:creationId xmlns:a16="http://schemas.microsoft.com/office/drawing/2014/main" xmlns="" id="{64C5A234-D952-954B-B3EE-EFC2EA575535}"/>
              </a:ext>
            </a:extLst>
          </p:cNvPr>
          <p:cNvSpPr txBox="1"/>
          <p:nvPr/>
        </p:nvSpPr>
        <p:spPr>
          <a:xfrm>
            <a:off x="18216018" y="9244011"/>
            <a:ext cx="2801881" cy="646331"/>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1800" dirty="0" err="1">
                <a:latin typeface="Montserrat" charset="0"/>
                <a:ea typeface="Montserrat" charset="0"/>
                <a:cs typeface="Montserrat" charset="0"/>
              </a:rPr>
              <a:t>Ngành nghề </a:t>
            </a:r>
          </a:p>
          <a:p>
            <a:pPr algn="ctr"/>
            <a:r>
              <a:rPr lang="vi-VN" sz="1800" dirty="0" err="1">
                <a:latin typeface="Montserrat" charset="0"/>
                <a:ea typeface="Montserrat" charset="0"/>
                <a:cs typeface="Montserrat" charset="0"/>
              </a:rPr>
              <a:t>&amp; lĩnh vực</a:t>
            </a:r>
            <a:endParaRPr lang="en-US" sz="1800" dirty="0">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E9A43F4-DA53-244C-B960-426122329EAA}"/>
              </a:ext>
            </a:extLst>
          </p:cNvPr>
          <p:cNvSpPr txBox="1"/>
          <p:nvPr/>
        </p:nvSpPr>
        <p:spPr>
          <a:xfrm>
            <a:off x="21148675" y="8191975"/>
            <a:ext cx="2397068" cy="830868"/>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799" b="1" dirty="0">
                <a:latin typeface="Montserrat" charset="0"/>
                <a:ea typeface="Montserrat" charset="0"/>
                <a:cs typeface="Montserrat" charset="0"/>
              </a:rPr>
              <a:t>18+</a:t>
            </a:r>
          </a:p>
        </p:txBody>
      </p:sp>
      <p:sp>
        <p:nvSpPr>
          <p:cNvPr id="22" name="TextBox 21">
            <a:extLst>
              <a:ext uri="{FF2B5EF4-FFF2-40B4-BE49-F238E27FC236}">
                <a16:creationId xmlns:a16="http://schemas.microsoft.com/office/drawing/2014/main" xmlns="" id="{E98653F6-9C13-5648-A05D-4D9554522902}"/>
              </a:ext>
            </a:extLst>
          </p:cNvPr>
          <p:cNvSpPr txBox="1"/>
          <p:nvPr/>
        </p:nvSpPr>
        <p:spPr>
          <a:xfrm>
            <a:off x="21101873" y="9213240"/>
            <a:ext cx="2344268" cy="923330"/>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1800" dirty="0">
                <a:latin typeface="Montserrat" charset="0"/>
                <a:ea typeface="Montserrat" charset="0"/>
                <a:cs typeface="Montserrat" charset="0"/>
              </a:rPr>
              <a:t>Chuyên gia tư vấn thương hiệu tại Việt Nam</a:t>
            </a:r>
            <a:endParaRPr lang="en-US" sz="1800" dirty="0">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xmlns="" id="{26A8C56F-D6AC-B140-B37C-DEE0878C406E}"/>
              </a:ext>
            </a:extLst>
          </p:cNvPr>
          <p:cNvSpPr txBox="1"/>
          <p:nvPr/>
        </p:nvSpPr>
        <p:spPr>
          <a:xfrm>
            <a:off x="13110392" y="6050205"/>
            <a:ext cx="10472404" cy="1323439"/>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defRPr/>
            </a:pPr>
            <a:r>
              <a:rPr lang="en-US" sz="2000" dirty="0">
                <a:solidFill>
                  <a:schemeClr val="bg1"/>
                </a:solidFill>
                <a:latin typeface="Montserrat" charset="0"/>
                <a:ea typeface="Montserrat" charset="0"/>
                <a:cs typeface="Montserrat" charset="0"/>
              </a:rPr>
              <a:t>Chúng tôi không chỉ là đơn vị tư vấn, chúng tôi đồng hành với khách hàng trong quá trình tìm kiếm giải pháp kinh doanh hiệu quả, những tiềm năng thị trường và cơ hội mới cho thương hiệu </a:t>
            </a:r>
            <a:r>
              <a:rPr lang="vi-VN" sz="2000" dirty="0">
                <a:solidFill>
                  <a:schemeClr val="bg1"/>
                </a:solidFill>
                <a:latin typeface="Montserrat" charset="0"/>
                <a:ea typeface="Montserrat" charset="0"/>
                <a:cs typeface="Montserrat" charset="0"/>
              </a:rPr>
              <a:t>nhằm mục đích tăng cường giá trị thương hiệu bền vững cho các doanh nghiệp.</a:t>
            </a:r>
            <a:endParaRPr lang="en-US" sz="2000" dirty="0">
              <a:solidFill>
                <a:schemeClr val="bg1"/>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xmlns="" id="{784B6D1F-880A-FF4B-821C-23D7DAA8EF7C}"/>
              </a:ext>
            </a:extLst>
          </p:cNvPr>
          <p:cNvSpPr txBox="1"/>
          <p:nvPr/>
        </p:nvSpPr>
        <p:spPr>
          <a:xfrm>
            <a:off x="13163031" y="3785120"/>
            <a:ext cx="10838017" cy="2307939"/>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4799" dirty="0">
                <a:solidFill>
                  <a:schemeClr val="bg1"/>
                </a:solidFill>
                <a:latin typeface="Montserrat" charset="0"/>
                <a:ea typeface="Montserrat" charset="0"/>
                <a:cs typeface="Montserrat" charset="0"/>
              </a:rPr>
              <a:t>Thành tựu của chúng tôi trong lĩnh vực tư vấn thương hiệu</a:t>
            </a:r>
          </a:p>
          <a:p>
            <a:pPr>
              <a:defRPr/>
            </a:pPr>
            <a:endParaRPr lang="en-US" sz="4799" dirty="0">
              <a:solidFill>
                <a:schemeClr val="bg1"/>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47022719-52DF-4AE6-9BEB-5FEBE1EA1892}"/>
              </a:ext>
            </a:extLst>
          </p:cNvPr>
          <p:cNvSpPr txBox="1"/>
          <p:nvPr/>
        </p:nvSpPr>
        <p:spPr>
          <a:xfrm>
            <a:off x="15564717" y="9244011"/>
            <a:ext cx="2885854" cy="646331"/>
          </a:xfrm>
          <a:prstGeom prst="rect">
            <a:avLst/>
          </a:prstGeom>
          <a:solidFill>
            <a:srgbClr val="343C4D"/>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1800" dirty="0">
                <a:latin typeface="Montserrat" charset="0"/>
                <a:ea typeface="Montserrat" charset="0"/>
                <a:cs typeface="Montserrat" charset="0"/>
              </a:rPr>
              <a:t>Khách hàng trong nước và quốc tế</a:t>
            </a:r>
            <a:endParaRPr lang="en-US" sz="1800" dirty="0">
              <a:latin typeface="Montserrat" charset="0"/>
              <a:ea typeface="Montserrat" charset="0"/>
              <a:cs typeface="Montserrat" charset="0"/>
            </a:endParaRPr>
          </a:p>
        </p:txBody>
      </p:sp>
      <p:pic>
        <p:nvPicPr>
          <p:cNvPr id="2" name="Picture 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3481" t="4324" r="5876"/>
          <a:stretch/>
        </p:blipFill>
        <p:spPr>
          <a:xfrm>
            <a:off x="0" y="1339"/>
            <a:ext cx="12269155" cy="1282883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1090982"/>
            <a:ext cx="3385347" cy="1605500"/>
          </a:xfrm>
          <a:prstGeom prst="rect">
            <a:avLst/>
          </a:prstGeom>
        </p:spPr>
      </p:pic>
      <p:sp>
        <p:nvSpPr>
          <p:cNvPr id="17" name="Rectangle 16">
            <a:extLst>
              <a:ext uri="{FF2B5EF4-FFF2-40B4-BE49-F238E27FC236}">
                <a16:creationId xmlns:a16="http://schemas.microsoft.com/office/drawing/2014/main" xmlns="" id="{B3F12D54-FB9F-4088-953E-5F56808D03B0}"/>
              </a:ext>
            </a:extLst>
          </p:cNvPr>
          <p:cNvSpPr/>
          <p:nvPr/>
        </p:nvSpPr>
        <p:spPr>
          <a:xfrm>
            <a:off x="13439553" y="11001242"/>
            <a:ext cx="3402420" cy="830997"/>
          </a:xfrm>
          <a:prstGeom prst="rect">
            <a:avLst/>
          </a:prstGeom>
          <a:solidFill>
            <a:schemeClr val="bg1">
              <a:lumMod val="50000"/>
            </a:schemeClr>
          </a:solidFill>
        </p:spPr>
        <p:txBody>
          <a:bodyPr wrap="square">
            <a:spAutoFit/>
          </a:bodyPr>
          <a:lstStyle/>
          <a:p>
            <a:pPr algn="ctr"/>
            <a:r>
              <a:rPr lang="vi-VN" sz="2400" dirty="0">
                <a:solidFill>
                  <a:schemeClr val="bg1"/>
                </a:solidFill>
                <a:latin typeface="Montserrat" charset="0"/>
                <a:ea typeface="Montserrat" charset="0"/>
                <a:cs typeface="Montserrat" charset="0"/>
              </a:rPr>
              <a:t>HỒ SƠ NĂNG LỰC MIBRAND VIETNAM</a:t>
            </a:r>
          </a:p>
        </p:txBody>
      </p:sp>
      <p:sp>
        <p:nvSpPr>
          <p:cNvPr id="7" name="Rectangle 6"/>
          <p:cNvSpPr/>
          <p:nvPr/>
        </p:nvSpPr>
        <p:spPr>
          <a:xfrm>
            <a:off x="190731" y="13006002"/>
            <a:ext cx="15373985" cy="461665"/>
          </a:xfrm>
          <a:prstGeom prst="rect">
            <a:avLst/>
          </a:prstGeom>
        </p:spPr>
        <p:txBody>
          <a:bodyPr wrap="square">
            <a:spAutoFit/>
          </a:bodyPr>
          <a:lstStyle/>
          <a:p>
            <a:r>
              <a:rPr lang="vi-VN" sz="2400" b="1">
                <a:solidFill>
                  <a:prstClr val="black"/>
                </a:solidFill>
                <a:latin typeface="Montserrat" charset="0"/>
                <a:ea typeface="Montserrat" charset="0"/>
                <a:cs typeface="Montserrat" charset="0"/>
              </a:rPr>
              <a:t>(Button) </a:t>
            </a:r>
            <a:r>
              <a:rPr lang="en-US" sz="2400" b="1">
                <a:solidFill>
                  <a:prstClr val="black"/>
                </a:solidFill>
                <a:latin typeface="Montserrat" charset="0"/>
                <a:ea typeface="Montserrat" charset="0"/>
                <a:cs typeface="Montserrat" charset="0"/>
              </a:rPr>
              <a:t>Hồ sơ năng lực của chúng tôi </a:t>
            </a:r>
            <a:r>
              <a:rPr lang="vi-VN" sz="2400">
                <a:solidFill>
                  <a:prstClr val="black"/>
                </a:solidFill>
                <a:latin typeface="Montserrat" charset="0"/>
                <a:ea typeface="Montserrat" charset="0"/>
                <a:cs typeface="Montserrat" charset="0"/>
              </a:rPr>
              <a:t>&gt; Link dẫn về III. </a:t>
            </a:r>
            <a:endParaRPr lang="en-US" sz="2400" b="1">
              <a:solidFill>
                <a:prstClr val="black"/>
              </a:solidFill>
              <a:latin typeface="Montserrat" charset="0"/>
              <a:ea typeface="Montserrat" charset="0"/>
              <a:cs typeface="Montserrat" charset="0"/>
            </a:endParaRPr>
          </a:p>
        </p:txBody>
      </p:sp>
    </p:spTree>
    <p:extLst>
      <p:ext uri="{BB962C8B-B14F-4D97-AF65-F5344CB8AC3E}">
        <p14:creationId xmlns:p14="http://schemas.microsoft.com/office/powerpoint/2010/main" val="12789975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5512" b="31376"/>
          <a:stretch/>
        </p:blipFill>
        <p:spPr>
          <a:xfrm>
            <a:off x="0" y="1112243"/>
            <a:ext cx="24367522" cy="5384810"/>
          </a:xfrm>
          <a:prstGeom prst="rect">
            <a:avLst/>
          </a:prstGeom>
        </p:spPr>
      </p:pic>
      <p:sp>
        <p:nvSpPr>
          <p:cNvPr id="85" name="Rectangle 84">
            <a:extLst>
              <a:ext uri="{FF2B5EF4-FFF2-40B4-BE49-F238E27FC236}">
                <a16:creationId xmlns:a16="http://schemas.microsoft.com/office/drawing/2014/main" xmlns="" id="{3D8FA402-9827-426C-9622-7156CFF8E599}"/>
              </a:ext>
            </a:extLst>
          </p:cNvPr>
          <p:cNvSpPr/>
          <p:nvPr/>
        </p:nvSpPr>
        <p:spPr>
          <a:xfrm>
            <a:off x="17573" y="1073985"/>
            <a:ext cx="24367522" cy="542306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86" name="Picture 85">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87" name="TextBox 86">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88" name="TextBox 87">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89" name="TextBox 88">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90" name="TextBox 89">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1" name="Rectangle 90">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92" name="Rectangle 91">
            <a:extLst>
              <a:ext uri="{FF2B5EF4-FFF2-40B4-BE49-F238E27FC236}">
                <a16:creationId xmlns:a16="http://schemas.microsoft.com/office/drawing/2014/main" xmlns="" id="{4A639ABC-ED58-466E-9EC4-0598E187F336}"/>
              </a:ext>
            </a:extLst>
          </p:cNvPr>
          <p:cNvSpPr/>
          <p:nvPr/>
        </p:nvSpPr>
        <p:spPr>
          <a:xfrm>
            <a:off x="13145328" y="366909"/>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93" name="Rectangle 92">
            <a:extLst>
              <a:ext uri="{FF2B5EF4-FFF2-40B4-BE49-F238E27FC236}">
                <a16:creationId xmlns:a16="http://schemas.microsoft.com/office/drawing/2014/main" xmlns=""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94" name="TextBox 93">
            <a:extLst>
              <a:ext uri="{FF2B5EF4-FFF2-40B4-BE49-F238E27FC236}">
                <a16:creationId xmlns:a16="http://schemas.microsoft.com/office/drawing/2014/main" xmlns="" id="{8B5A6BB2-C08F-4FE5-B6E0-689DAF905470}"/>
              </a:ext>
            </a:extLst>
          </p:cNvPr>
          <p:cNvSpPr txBox="1"/>
          <p:nvPr/>
        </p:nvSpPr>
        <p:spPr>
          <a:xfrm>
            <a:off x="1855191" y="2635288"/>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Dịch vụ tư vấn thương hiệu Mibrand Vietnam</a:t>
            </a:r>
            <a:endParaRPr lang="en-US" sz="6399" dirty="0">
              <a:solidFill>
                <a:schemeClr val="bg1"/>
              </a:solidFill>
              <a:latin typeface="Montserrat" charset="0"/>
              <a:ea typeface="Montserrat" charset="0"/>
              <a:cs typeface="Montserrat" charset="0"/>
            </a:endParaRPr>
          </a:p>
        </p:txBody>
      </p:sp>
      <p:sp>
        <p:nvSpPr>
          <p:cNvPr id="95" name="Rectangle 94">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Trang chủ   /   Sản phẩm và dịch vụ / Dịch vụ của chúng tôi</a:t>
            </a:r>
            <a:endParaRPr lang="en-US" sz="2400" dirty="0">
              <a:latin typeface="Montserrat" charset="0"/>
              <a:ea typeface="Montserrat" charset="0"/>
              <a:cs typeface="Montserrat" charset="0"/>
            </a:endParaRPr>
          </a:p>
        </p:txBody>
      </p:sp>
      <p:sp>
        <p:nvSpPr>
          <p:cNvPr id="14" name="Rectangle 13"/>
          <p:cNvSpPr/>
          <p:nvPr/>
        </p:nvSpPr>
        <p:spPr>
          <a:xfrm>
            <a:off x="2433635" y="9485785"/>
            <a:ext cx="19803068" cy="3416320"/>
          </a:xfrm>
          <a:prstGeom prst="rect">
            <a:avLst/>
          </a:prstGeom>
        </p:spPr>
        <p:txBody>
          <a:bodyPr wrap="square">
            <a:spAutoFit/>
          </a:bodyPr>
          <a:lstStyle/>
          <a:p>
            <a:pPr marL="12700" marR="5080" algn="ctr">
              <a:lnSpc>
                <a:spcPct val="150000"/>
              </a:lnSpc>
            </a:pPr>
            <a:r>
              <a:rPr lang="en-US" sz="2400" b="1" spc="10" dirty="0" err="1">
                <a:latin typeface="Montserrat" charset="0"/>
                <a:ea typeface="Montserrat" charset="0"/>
                <a:cs typeface="Montserrat" charset="0"/>
              </a:rPr>
              <a:t>Mibrand Việt Nam</a:t>
            </a:r>
            <a:r>
              <a:rPr lang="en-US" sz="2400" spc="10" dirty="0" err="1">
                <a:latin typeface="Montserrat" charset="0"/>
                <a:ea typeface="Montserrat" charset="0"/>
                <a:cs typeface="Montserrat" charset="0"/>
              </a:rPr>
              <a:t> hướng </a:t>
            </a:r>
            <a:r>
              <a:rPr lang="vi-VN" sz="2400" spc="10" dirty="0" err="1">
                <a:latin typeface="Montserrat" charset="0"/>
                <a:ea typeface="Montserrat" charset="0"/>
                <a:cs typeface="Montserrat" charset="0"/>
              </a:rPr>
              <a:t>tới</a:t>
            </a:r>
            <a:r>
              <a:rPr lang="en-US" sz="2400" spc="10" dirty="0" err="1">
                <a:latin typeface="Montserrat" charset="0"/>
                <a:ea typeface="Montserrat" charset="0"/>
                <a:cs typeface="Montserrat" charset="0"/>
              </a:rPr>
              <a:t> mục tiêu trở thành Công ty cung cấp các dịch vụ Tư vấn xây dựng và quản trị Thương Hiệu hàng đầu Việt Nam. Tại Mibrand, chúng tôi tin rằng: Kinh doanh theo định hướng Thương Hiệu (Brand-driven business) là giải pháp giúp doanh nghiệp xây dựng một lợi thế cạnh tranh bền vững trên thị trường. </a:t>
            </a:r>
          </a:p>
          <a:p>
            <a:pPr marL="12700" marR="5080" algn="ctr">
              <a:lnSpc>
                <a:spcPct val="150000"/>
              </a:lnSpc>
            </a:pPr>
            <a:endParaRPr lang="en-US" sz="2400" spc="10" dirty="0" err="1">
              <a:latin typeface="Montserrat" charset="0"/>
              <a:ea typeface="Montserrat" charset="0"/>
              <a:cs typeface="Montserrat" charset="0"/>
            </a:endParaRPr>
          </a:p>
          <a:p>
            <a:pPr marL="12700" marR="5080" algn="ctr">
              <a:lnSpc>
                <a:spcPct val="150000"/>
              </a:lnSpc>
            </a:pPr>
            <a:r>
              <a:rPr lang="en-US" sz="2400" spc="10" dirty="0" err="1">
                <a:latin typeface="Montserrat" charset="0"/>
                <a:ea typeface="Montserrat" charset="0"/>
                <a:cs typeface="Montserrat" charset="0"/>
              </a:rPr>
              <a:t>Chúng tôi tiến hành nghiên cứu kỹ càng, tìm hiểu nhu cầu và đưa ra các giải pháp tư vấn xây dựng, quản trị thương hiệu chuyên biệt dành cho mỗi khách hàng </a:t>
            </a:r>
            <a:r>
              <a:rPr lang="vi-VN" sz="2400" spc="10" dirty="0" err="1">
                <a:latin typeface="Montserrat" charset="0"/>
                <a:ea typeface="Montserrat" charset="0"/>
                <a:cs typeface="Montserrat" charset="0"/>
              </a:rPr>
              <a:t>mà chúng tôi hợp tác</a:t>
            </a:r>
            <a:r>
              <a:rPr lang="en-US" sz="2400" spc="10" dirty="0" err="1">
                <a:latin typeface="Montserrat" charset="0"/>
                <a:ea typeface="Montserrat" charset="0"/>
                <a:cs typeface="Montserrat" charset="0"/>
              </a:rPr>
              <a:t>.</a:t>
            </a:r>
          </a:p>
        </p:txBody>
      </p:sp>
      <p:sp>
        <p:nvSpPr>
          <p:cNvPr id="15" name="Rectangle 14"/>
          <p:cNvSpPr/>
          <p:nvPr/>
        </p:nvSpPr>
        <p:spPr>
          <a:xfrm>
            <a:off x="2433635" y="7401173"/>
            <a:ext cx="19535398" cy="1569660"/>
          </a:xfrm>
          <a:prstGeom prst="rect">
            <a:avLst/>
          </a:prstGeom>
          <a:noFill/>
        </p:spPr>
        <p:txBody>
          <a:bodyPr wrap="square">
            <a:spAutoFit/>
          </a:bodyPr>
          <a:lstStyle/>
          <a:p>
            <a:pPr algn="ctr"/>
            <a:r>
              <a:rPr lang="vi-VN" sz="4800" dirty="0">
                <a:latin typeface="Montserrat" charset="0"/>
                <a:ea typeface="Montserrat" charset="0"/>
                <a:cs typeface="Montserrat" charset="0"/>
              </a:rPr>
              <a:t>Tổng quan năng lực tư vấn và thực thi Chiến lược Thương hiệu</a:t>
            </a:r>
          </a:p>
          <a:p>
            <a:pPr algn="ctr"/>
            <a:r>
              <a:rPr lang="vi-VN" sz="4800" dirty="0">
                <a:latin typeface="Montserrat" charset="0"/>
                <a:ea typeface="Montserrat" charset="0"/>
                <a:cs typeface="Montserrat" charset="0"/>
              </a:rPr>
              <a:t>Mibrand Vietnam</a:t>
            </a:r>
          </a:p>
        </p:txBody>
      </p:sp>
      <p:sp>
        <p:nvSpPr>
          <p:cNvPr id="16" name="Rectangle 15">
            <a:extLst>
              <a:ext uri="{FF2B5EF4-FFF2-40B4-BE49-F238E27FC236}">
                <a16:creationId xmlns:a16="http://schemas.microsoft.com/office/drawing/2014/main" xmlns="" id="{4A639ABC-ED58-466E-9EC4-0598E187F336}"/>
              </a:ext>
            </a:extLst>
          </p:cNvPr>
          <p:cNvSpPr/>
          <p:nvPr/>
        </p:nvSpPr>
        <p:spPr>
          <a:xfrm>
            <a:off x="15602857" y="320841"/>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21193214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21957"/>
            <a:ext cx="24379239" cy="11703196"/>
          </a:xfrm>
          <a:prstGeom prst="rect">
            <a:avLst/>
          </a:prstGeom>
        </p:spPr>
      </p:pic>
    </p:spTree>
    <p:extLst>
      <p:ext uri="{BB962C8B-B14F-4D97-AF65-F5344CB8AC3E}">
        <p14:creationId xmlns:p14="http://schemas.microsoft.com/office/powerpoint/2010/main" val="14486325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6715"/>
          <a:stretch/>
        </p:blipFill>
        <p:spPr>
          <a:xfrm>
            <a:off x="0" y="1"/>
            <a:ext cx="24379238" cy="13716000"/>
          </a:xfrm>
          <a:prstGeom prst="rect">
            <a:avLst/>
          </a:prstGeom>
        </p:spPr>
      </p:pic>
    </p:spTree>
    <p:extLst>
      <p:ext uri="{BB962C8B-B14F-4D97-AF65-F5344CB8AC3E}">
        <p14:creationId xmlns:p14="http://schemas.microsoft.com/office/powerpoint/2010/main" val="5994708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3357804" y="5828047"/>
            <a:ext cx="24826" cy="696239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6330563" y="5828047"/>
            <a:ext cx="6825" cy="696239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232198" y="5749024"/>
            <a:ext cx="25515" cy="7041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172176" y="5755111"/>
            <a:ext cx="11042" cy="7041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462214" y="1240501"/>
            <a:ext cx="9442008" cy="923330"/>
          </a:xfrm>
          <a:prstGeom prst="rect">
            <a:avLst/>
          </a:prstGeom>
          <a:noFill/>
        </p:spPr>
        <p:txBody>
          <a:bodyPr wrap="none">
            <a:spAutoFit/>
          </a:bodyPr>
          <a:lstStyle/>
          <a:p>
            <a:pPr algn="ctr"/>
            <a:r>
              <a:rPr lang="vi-VN" sz="5400" dirty="0">
                <a:latin typeface="Montserrat" charset="0"/>
                <a:ea typeface="Montserrat" charset="0"/>
                <a:cs typeface="Montserrat" charset="0"/>
              </a:rPr>
              <a:t>Các công cụ của chúng tôi</a:t>
            </a:r>
          </a:p>
        </p:txBody>
      </p:sp>
      <p:sp>
        <p:nvSpPr>
          <p:cNvPr id="3" name="TextBox 31"/>
          <p:cNvSpPr txBox="1">
            <a:spLocks noChangeArrowheads="1"/>
          </p:cNvSpPr>
          <p:nvPr/>
        </p:nvSpPr>
        <p:spPr bwMode="auto">
          <a:xfrm>
            <a:off x="684684" y="6388819"/>
            <a:ext cx="2686155"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vi-VN" sz="2400" b="1" smtClean="0">
                <a:latin typeface="Montserrat" charset="0"/>
                <a:ea typeface="Montserrat" charset="0"/>
                <a:cs typeface="Montserrat" charset="0"/>
              </a:rPr>
              <a:t>NGHIÊN CỨU</a:t>
            </a:r>
          </a:p>
          <a:p>
            <a:pPr algn="ctr" eaLnBrk="1" hangingPunct="1"/>
            <a:r>
              <a:rPr lang="vi-VN" sz="2400" b="1" dirty="0">
                <a:latin typeface="Montserrat" charset="0"/>
                <a:ea typeface="Montserrat" charset="0"/>
                <a:cs typeface="Montserrat" charset="0"/>
              </a:rPr>
              <a:t>THƯƠNG HIỆU</a:t>
            </a:r>
            <a:endParaRPr lang="id-ID" sz="2400" b="1" dirty="0">
              <a:latin typeface="Montserrat" charset="0"/>
              <a:ea typeface="Montserrat" charset="0"/>
              <a:cs typeface="Montserrat" charset="0"/>
            </a:endParaRPr>
          </a:p>
        </p:txBody>
      </p:sp>
      <p:sp>
        <p:nvSpPr>
          <p:cNvPr id="4" name="Freeform 149"/>
          <p:cNvSpPr>
            <a:spLocks noChangeArrowheads="1"/>
          </p:cNvSpPr>
          <p:nvPr/>
        </p:nvSpPr>
        <p:spPr bwMode="auto">
          <a:xfrm>
            <a:off x="1766261" y="5262881"/>
            <a:ext cx="523002" cy="740170"/>
          </a:xfrm>
          <a:custGeom>
            <a:avLst/>
            <a:gdLst>
              <a:gd name="T0" fmla="*/ 280 w 281"/>
              <a:gd name="T1" fmla="*/ 162 h 634"/>
              <a:gd name="T2" fmla="*/ 280 w 281"/>
              <a:gd name="T3" fmla="*/ 162 h 634"/>
              <a:gd name="T4" fmla="*/ 133 w 281"/>
              <a:gd name="T5" fmla="*/ 0 h 634"/>
              <a:gd name="T6" fmla="*/ 0 w 281"/>
              <a:gd name="T7" fmla="*/ 162 h 634"/>
              <a:gd name="T8" fmla="*/ 118 w 281"/>
              <a:gd name="T9" fmla="*/ 309 h 634"/>
              <a:gd name="T10" fmla="*/ 118 w 281"/>
              <a:gd name="T11" fmla="*/ 309 h 634"/>
              <a:gd name="T12" fmla="*/ 118 w 281"/>
              <a:gd name="T13" fmla="*/ 604 h 634"/>
              <a:gd name="T14" fmla="*/ 133 w 281"/>
              <a:gd name="T15" fmla="*/ 633 h 634"/>
              <a:gd name="T16" fmla="*/ 162 w 281"/>
              <a:gd name="T17" fmla="*/ 604 h 634"/>
              <a:gd name="T18" fmla="*/ 162 w 281"/>
              <a:gd name="T19" fmla="*/ 309 h 634"/>
              <a:gd name="T20" fmla="*/ 162 w 281"/>
              <a:gd name="T21" fmla="*/ 309 h 634"/>
              <a:gd name="T22" fmla="*/ 280 w 281"/>
              <a:gd name="T23" fmla="*/ 162 h 634"/>
              <a:gd name="T24" fmla="*/ 133 w 281"/>
              <a:gd name="T25" fmla="*/ 280 h 634"/>
              <a:gd name="T26" fmla="*/ 133 w 281"/>
              <a:gd name="T27" fmla="*/ 280 h 634"/>
              <a:gd name="T28" fmla="*/ 45 w 281"/>
              <a:gd name="T29" fmla="*/ 162 h 634"/>
              <a:gd name="T30" fmla="*/ 133 w 281"/>
              <a:gd name="T31" fmla="*/ 44 h 634"/>
              <a:gd name="T32" fmla="*/ 236 w 281"/>
              <a:gd name="T33" fmla="*/ 162 h 634"/>
              <a:gd name="T34" fmla="*/ 133 w 281"/>
              <a:gd name="T35" fmla="*/ 28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634">
                <a:moveTo>
                  <a:pt x="280" y="162"/>
                </a:moveTo>
                <a:lnTo>
                  <a:pt x="280" y="162"/>
                </a:lnTo>
                <a:cubicBezTo>
                  <a:pt x="280" y="74"/>
                  <a:pt x="207" y="0"/>
                  <a:pt x="133" y="0"/>
                </a:cubicBezTo>
                <a:cubicBezTo>
                  <a:pt x="59" y="0"/>
                  <a:pt x="0" y="74"/>
                  <a:pt x="0" y="162"/>
                </a:cubicBezTo>
                <a:cubicBezTo>
                  <a:pt x="0" y="236"/>
                  <a:pt x="45" y="295"/>
                  <a:pt x="118" y="309"/>
                </a:cubicBezTo>
                <a:lnTo>
                  <a:pt x="118" y="309"/>
                </a:lnTo>
                <a:cubicBezTo>
                  <a:pt x="118" y="604"/>
                  <a:pt x="118" y="604"/>
                  <a:pt x="118" y="604"/>
                </a:cubicBezTo>
                <a:cubicBezTo>
                  <a:pt x="118" y="619"/>
                  <a:pt x="133" y="633"/>
                  <a:pt x="133" y="633"/>
                </a:cubicBezTo>
                <a:cubicBezTo>
                  <a:pt x="148" y="633"/>
                  <a:pt x="162" y="619"/>
                  <a:pt x="162" y="604"/>
                </a:cubicBezTo>
                <a:cubicBezTo>
                  <a:pt x="162" y="309"/>
                  <a:pt x="162" y="309"/>
                  <a:pt x="162" y="309"/>
                </a:cubicBezTo>
                <a:lnTo>
                  <a:pt x="162" y="309"/>
                </a:lnTo>
                <a:cubicBezTo>
                  <a:pt x="221" y="295"/>
                  <a:pt x="280" y="236"/>
                  <a:pt x="280" y="162"/>
                </a:cubicBezTo>
                <a:close/>
                <a:moveTo>
                  <a:pt x="133" y="280"/>
                </a:moveTo>
                <a:lnTo>
                  <a:pt x="133" y="280"/>
                </a:lnTo>
                <a:cubicBezTo>
                  <a:pt x="89" y="280"/>
                  <a:pt x="45" y="221"/>
                  <a:pt x="45" y="162"/>
                </a:cubicBezTo>
                <a:cubicBezTo>
                  <a:pt x="45" y="89"/>
                  <a:pt x="89" y="44"/>
                  <a:pt x="133" y="44"/>
                </a:cubicBezTo>
                <a:cubicBezTo>
                  <a:pt x="192" y="44"/>
                  <a:pt x="236" y="89"/>
                  <a:pt x="236" y="162"/>
                </a:cubicBezTo>
                <a:cubicBezTo>
                  <a:pt x="236" y="221"/>
                  <a:pt x="192" y="280"/>
                  <a:pt x="133" y="280"/>
                </a:cubicBezTo>
                <a:close/>
              </a:path>
            </a:pathLst>
          </a:custGeom>
          <a:solidFill>
            <a:srgbClr val="C00000"/>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6" name="TextBox 31"/>
          <p:cNvSpPr txBox="1">
            <a:spLocks noChangeArrowheads="1"/>
          </p:cNvSpPr>
          <p:nvPr/>
        </p:nvSpPr>
        <p:spPr bwMode="auto">
          <a:xfrm>
            <a:off x="3533595" y="6391373"/>
            <a:ext cx="2732766"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vi-VN" sz="2400" b="1" dirty="0">
                <a:latin typeface="Montserrat" charset="0"/>
                <a:ea typeface="Montserrat" charset="0"/>
                <a:cs typeface="Montserrat" charset="0"/>
              </a:rPr>
              <a:t>ĐỊNH VỊ </a:t>
            </a:r>
          </a:p>
          <a:p>
            <a:pPr algn="ctr" eaLnBrk="1" hangingPunct="1"/>
            <a:r>
              <a:rPr lang="vi-VN" sz="2400" b="1" dirty="0">
                <a:latin typeface="Montserrat" charset="0"/>
                <a:ea typeface="Montserrat" charset="0"/>
                <a:cs typeface="Montserrat" charset="0"/>
              </a:rPr>
              <a:t>THƯƠNG HIỆU</a:t>
            </a:r>
            <a:endParaRPr lang="id-ID" sz="2400" b="1" dirty="0">
              <a:latin typeface="Montserrat" charset="0"/>
              <a:ea typeface="Montserrat" charset="0"/>
              <a:cs typeface="Montserrat" charset="0"/>
            </a:endParaRPr>
          </a:p>
        </p:txBody>
      </p:sp>
      <p:sp>
        <p:nvSpPr>
          <p:cNvPr id="7" name="Freeform 161"/>
          <p:cNvSpPr>
            <a:spLocks noChangeArrowheads="1"/>
          </p:cNvSpPr>
          <p:nvPr/>
        </p:nvSpPr>
        <p:spPr bwMode="auto">
          <a:xfrm>
            <a:off x="4610219" y="5259929"/>
            <a:ext cx="606214" cy="743122"/>
          </a:xfrm>
          <a:custGeom>
            <a:avLst/>
            <a:gdLst>
              <a:gd name="T0" fmla="*/ 236 w 472"/>
              <a:gd name="T1" fmla="*/ 0 h 619"/>
              <a:gd name="T2" fmla="*/ 236 w 472"/>
              <a:gd name="T3" fmla="*/ 0 h 619"/>
              <a:gd name="T4" fmla="*/ 0 w 472"/>
              <a:gd name="T5" fmla="*/ 235 h 619"/>
              <a:gd name="T6" fmla="*/ 236 w 472"/>
              <a:gd name="T7" fmla="*/ 618 h 619"/>
              <a:gd name="T8" fmla="*/ 471 w 472"/>
              <a:gd name="T9" fmla="*/ 235 h 619"/>
              <a:gd name="T10" fmla="*/ 236 w 472"/>
              <a:gd name="T11" fmla="*/ 0 h 619"/>
              <a:gd name="T12" fmla="*/ 236 w 472"/>
              <a:gd name="T13" fmla="*/ 559 h 619"/>
              <a:gd name="T14" fmla="*/ 236 w 472"/>
              <a:gd name="T15" fmla="*/ 559 h 619"/>
              <a:gd name="T16" fmla="*/ 45 w 472"/>
              <a:gd name="T17" fmla="*/ 235 h 619"/>
              <a:gd name="T18" fmla="*/ 236 w 472"/>
              <a:gd name="T19" fmla="*/ 29 h 619"/>
              <a:gd name="T20" fmla="*/ 427 w 472"/>
              <a:gd name="T21" fmla="*/ 235 h 619"/>
              <a:gd name="T22" fmla="*/ 236 w 472"/>
              <a:gd name="T23" fmla="*/ 559 h 619"/>
              <a:gd name="T24" fmla="*/ 236 w 472"/>
              <a:gd name="T25" fmla="*/ 132 h 619"/>
              <a:gd name="T26" fmla="*/ 236 w 472"/>
              <a:gd name="T27" fmla="*/ 132 h 619"/>
              <a:gd name="T28" fmla="*/ 133 w 472"/>
              <a:gd name="T29" fmla="*/ 235 h 619"/>
              <a:gd name="T30" fmla="*/ 236 w 472"/>
              <a:gd name="T31" fmla="*/ 323 h 619"/>
              <a:gd name="T32" fmla="*/ 339 w 472"/>
              <a:gd name="T33" fmla="*/ 235 h 619"/>
              <a:gd name="T34" fmla="*/ 236 w 472"/>
              <a:gd name="T35" fmla="*/ 132 h 619"/>
              <a:gd name="T36" fmla="*/ 236 w 472"/>
              <a:gd name="T37" fmla="*/ 294 h 619"/>
              <a:gd name="T38" fmla="*/ 236 w 472"/>
              <a:gd name="T39" fmla="*/ 294 h 619"/>
              <a:gd name="T40" fmla="*/ 177 w 472"/>
              <a:gd name="T41" fmla="*/ 235 h 619"/>
              <a:gd name="T42" fmla="*/ 236 w 472"/>
              <a:gd name="T43" fmla="*/ 176 h 619"/>
              <a:gd name="T44" fmla="*/ 295 w 472"/>
              <a:gd name="T45" fmla="*/ 235 h 619"/>
              <a:gd name="T46" fmla="*/ 236 w 472"/>
              <a:gd name="T47" fmla="*/ 294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2" h="619">
                <a:moveTo>
                  <a:pt x="236" y="0"/>
                </a:moveTo>
                <a:lnTo>
                  <a:pt x="236" y="0"/>
                </a:lnTo>
                <a:cubicBezTo>
                  <a:pt x="104" y="0"/>
                  <a:pt x="0" y="103"/>
                  <a:pt x="0" y="235"/>
                </a:cubicBezTo>
                <a:cubicBezTo>
                  <a:pt x="0" y="323"/>
                  <a:pt x="192" y="618"/>
                  <a:pt x="236" y="618"/>
                </a:cubicBezTo>
                <a:cubicBezTo>
                  <a:pt x="280" y="618"/>
                  <a:pt x="471" y="323"/>
                  <a:pt x="471" y="235"/>
                </a:cubicBezTo>
                <a:cubicBezTo>
                  <a:pt x="471" y="103"/>
                  <a:pt x="368" y="0"/>
                  <a:pt x="236" y="0"/>
                </a:cubicBezTo>
                <a:close/>
                <a:moveTo>
                  <a:pt x="236" y="559"/>
                </a:moveTo>
                <a:lnTo>
                  <a:pt x="236" y="559"/>
                </a:lnTo>
                <a:cubicBezTo>
                  <a:pt x="207" y="559"/>
                  <a:pt x="45" y="309"/>
                  <a:pt x="45" y="235"/>
                </a:cubicBezTo>
                <a:cubicBezTo>
                  <a:pt x="45" y="117"/>
                  <a:pt x="133" y="29"/>
                  <a:pt x="236" y="29"/>
                </a:cubicBezTo>
                <a:cubicBezTo>
                  <a:pt x="339" y="29"/>
                  <a:pt x="427" y="117"/>
                  <a:pt x="427" y="235"/>
                </a:cubicBezTo>
                <a:cubicBezTo>
                  <a:pt x="427" y="309"/>
                  <a:pt x="266" y="559"/>
                  <a:pt x="236" y="559"/>
                </a:cubicBezTo>
                <a:close/>
                <a:moveTo>
                  <a:pt x="236" y="132"/>
                </a:moveTo>
                <a:lnTo>
                  <a:pt x="236" y="132"/>
                </a:lnTo>
                <a:cubicBezTo>
                  <a:pt x="177" y="132"/>
                  <a:pt x="133" y="176"/>
                  <a:pt x="133" y="235"/>
                </a:cubicBezTo>
                <a:cubicBezTo>
                  <a:pt x="133" y="279"/>
                  <a:pt x="177" y="323"/>
                  <a:pt x="236" y="323"/>
                </a:cubicBezTo>
                <a:cubicBezTo>
                  <a:pt x="295" y="323"/>
                  <a:pt x="339" y="279"/>
                  <a:pt x="339" y="235"/>
                </a:cubicBezTo>
                <a:cubicBezTo>
                  <a:pt x="339" y="176"/>
                  <a:pt x="295" y="132"/>
                  <a:pt x="236" y="132"/>
                </a:cubicBezTo>
                <a:close/>
                <a:moveTo>
                  <a:pt x="236" y="294"/>
                </a:moveTo>
                <a:lnTo>
                  <a:pt x="236" y="294"/>
                </a:lnTo>
                <a:cubicBezTo>
                  <a:pt x="207" y="294"/>
                  <a:pt x="177" y="264"/>
                  <a:pt x="177" y="235"/>
                </a:cubicBezTo>
                <a:cubicBezTo>
                  <a:pt x="177" y="191"/>
                  <a:pt x="207" y="176"/>
                  <a:pt x="236" y="176"/>
                </a:cubicBezTo>
                <a:cubicBezTo>
                  <a:pt x="266" y="176"/>
                  <a:pt x="295" y="191"/>
                  <a:pt x="295" y="235"/>
                </a:cubicBezTo>
                <a:cubicBezTo>
                  <a:pt x="295" y="264"/>
                  <a:pt x="266" y="294"/>
                  <a:pt x="236" y="294"/>
                </a:cubicBezTo>
                <a:close/>
              </a:path>
            </a:pathLst>
          </a:custGeom>
          <a:solidFill>
            <a:schemeClr val="tx1"/>
          </a:solidFill>
          <a:ln>
            <a:noFill/>
          </a:ln>
          <a:effectLst/>
          <a:extLst/>
        </p:spPr>
        <p:txBody>
          <a:bodyPr wrap="none" anchor="ctr"/>
          <a:lstStyle/>
          <a:p>
            <a:pPr>
              <a:defRPr/>
            </a:pPr>
            <a:endParaRPr lang="en-US" sz="2800">
              <a:latin typeface="Montserrat" charset="0"/>
              <a:ea typeface="Montserrat" charset="0"/>
              <a:cs typeface="Montserrat" charset="0"/>
            </a:endParaRPr>
          </a:p>
        </p:txBody>
      </p:sp>
      <p:sp>
        <p:nvSpPr>
          <p:cNvPr id="9" name="Freeform 61"/>
          <p:cNvSpPr>
            <a:spLocks noChangeArrowheads="1"/>
          </p:cNvSpPr>
          <p:nvPr/>
        </p:nvSpPr>
        <p:spPr bwMode="auto">
          <a:xfrm>
            <a:off x="7427300" y="5259929"/>
            <a:ext cx="731291" cy="743121"/>
          </a:xfrm>
          <a:custGeom>
            <a:avLst/>
            <a:gdLst>
              <a:gd name="T0" fmla="*/ 162 w 561"/>
              <a:gd name="T1" fmla="*/ 309 h 545"/>
              <a:gd name="T2" fmla="*/ 0 w 561"/>
              <a:gd name="T3" fmla="*/ 382 h 545"/>
              <a:gd name="T4" fmla="*/ 89 w 561"/>
              <a:gd name="T5" fmla="*/ 544 h 545"/>
              <a:gd name="T6" fmla="*/ 236 w 561"/>
              <a:gd name="T7" fmla="*/ 471 h 545"/>
              <a:gd name="T8" fmla="*/ 162 w 561"/>
              <a:gd name="T9" fmla="*/ 309 h 545"/>
              <a:gd name="T10" fmla="*/ 206 w 561"/>
              <a:gd name="T11" fmla="*/ 471 h 545"/>
              <a:gd name="T12" fmla="*/ 89 w 561"/>
              <a:gd name="T13" fmla="*/ 500 h 545"/>
              <a:gd name="T14" fmla="*/ 44 w 561"/>
              <a:gd name="T15" fmla="*/ 382 h 545"/>
              <a:gd name="T16" fmla="*/ 162 w 561"/>
              <a:gd name="T17" fmla="*/ 353 h 545"/>
              <a:gd name="T18" fmla="*/ 206 w 561"/>
              <a:gd name="T19" fmla="*/ 471 h 545"/>
              <a:gd name="T20" fmla="*/ 162 w 561"/>
              <a:gd name="T21" fmla="*/ 0 h 545"/>
              <a:gd name="T22" fmla="*/ 0 w 561"/>
              <a:gd name="T23" fmla="*/ 73 h 545"/>
              <a:gd name="T24" fmla="*/ 89 w 561"/>
              <a:gd name="T25" fmla="*/ 235 h 545"/>
              <a:gd name="T26" fmla="*/ 236 w 561"/>
              <a:gd name="T27" fmla="*/ 147 h 545"/>
              <a:gd name="T28" fmla="*/ 162 w 561"/>
              <a:gd name="T29" fmla="*/ 0 h 545"/>
              <a:gd name="T30" fmla="*/ 206 w 561"/>
              <a:gd name="T31" fmla="*/ 147 h 545"/>
              <a:gd name="T32" fmla="*/ 89 w 561"/>
              <a:gd name="T33" fmla="*/ 191 h 545"/>
              <a:gd name="T34" fmla="*/ 44 w 561"/>
              <a:gd name="T35" fmla="*/ 73 h 545"/>
              <a:gd name="T36" fmla="*/ 162 w 561"/>
              <a:gd name="T37" fmla="*/ 29 h 545"/>
              <a:gd name="T38" fmla="*/ 206 w 561"/>
              <a:gd name="T39" fmla="*/ 147 h 545"/>
              <a:gd name="T40" fmla="*/ 471 w 561"/>
              <a:gd name="T41" fmla="*/ 309 h 545"/>
              <a:gd name="T42" fmla="*/ 324 w 561"/>
              <a:gd name="T43" fmla="*/ 382 h 545"/>
              <a:gd name="T44" fmla="*/ 398 w 561"/>
              <a:gd name="T45" fmla="*/ 544 h 545"/>
              <a:gd name="T46" fmla="*/ 560 w 561"/>
              <a:gd name="T47" fmla="*/ 471 h 545"/>
              <a:gd name="T48" fmla="*/ 471 w 561"/>
              <a:gd name="T49" fmla="*/ 309 h 545"/>
              <a:gd name="T50" fmla="*/ 515 w 561"/>
              <a:gd name="T51" fmla="*/ 471 h 545"/>
              <a:gd name="T52" fmla="*/ 398 w 561"/>
              <a:gd name="T53" fmla="*/ 500 h 545"/>
              <a:gd name="T54" fmla="*/ 353 w 561"/>
              <a:gd name="T55" fmla="*/ 382 h 545"/>
              <a:gd name="T56" fmla="*/ 471 w 561"/>
              <a:gd name="T57" fmla="*/ 353 h 545"/>
              <a:gd name="T58" fmla="*/ 515 w 561"/>
              <a:gd name="T59" fmla="*/ 471 h 545"/>
              <a:gd name="T60" fmla="*/ 471 w 561"/>
              <a:gd name="T61" fmla="*/ 0 h 545"/>
              <a:gd name="T62" fmla="*/ 324 w 561"/>
              <a:gd name="T63" fmla="*/ 73 h 545"/>
              <a:gd name="T64" fmla="*/ 398 w 561"/>
              <a:gd name="T65" fmla="*/ 235 h 545"/>
              <a:gd name="T66" fmla="*/ 560 w 561"/>
              <a:gd name="T67" fmla="*/ 147 h 545"/>
              <a:gd name="T68" fmla="*/ 471 w 561"/>
              <a:gd name="T69" fmla="*/ 0 h 545"/>
              <a:gd name="T70" fmla="*/ 515 w 561"/>
              <a:gd name="T71" fmla="*/ 147 h 545"/>
              <a:gd name="T72" fmla="*/ 398 w 561"/>
              <a:gd name="T73" fmla="*/ 191 h 545"/>
              <a:gd name="T74" fmla="*/ 353 w 561"/>
              <a:gd name="T75" fmla="*/ 73 h 545"/>
              <a:gd name="T76" fmla="*/ 471 w 561"/>
              <a:gd name="T77" fmla="*/ 29 h 545"/>
              <a:gd name="T78" fmla="*/ 515 w 561"/>
              <a:gd name="T79" fmla="*/ 147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1" h="545">
                <a:moveTo>
                  <a:pt x="162" y="309"/>
                </a:moveTo>
                <a:lnTo>
                  <a:pt x="162" y="309"/>
                </a:lnTo>
                <a:cubicBezTo>
                  <a:pt x="89" y="309"/>
                  <a:pt x="89" y="309"/>
                  <a:pt x="89" y="309"/>
                </a:cubicBezTo>
                <a:cubicBezTo>
                  <a:pt x="44" y="309"/>
                  <a:pt x="0" y="339"/>
                  <a:pt x="0" y="382"/>
                </a:cubicBezTo>
                <a:cubicBezTo>
                  <a:pt x="0" y="471"/>
                  <a:pt x="0" y="471"/>
                  <a:pt x="0" y="471"/>
                </a:cubicBezTo>
                <a:cubicBezTo>
                  <a:pt x="0" y="515"/>
                  <a:pt x="44" y="544"/>
                  <a:pt x="89" y="544"/>
                </a:cubicBezTo>
                <a:cubicBezTo>
                  <a:pt x="162" y="544"/>
                  <a:pt x="162" y="544"/>
                  <a:pt x="162" y="544"/>
                </a:cubicBezTo>
                <a:cubicBezTo>
                  <a:pt x="206" y="544"/>
                  <a:pt x="236" y="515"/>
                  <a:pt x="236" y="471"/>
                </a:cubicBezTo>
                <a:cubicBezTo>
                  <a:pt x="236" y="382"/>
                  <a:pt x="236" y="382"/>
                  <a:pt x="236" y="382"/>
                </a:cubicBezTo>
                <a:cubicBezTo>
                  <a:pt x="236" y="339"/>
                  <a:pt x="206" y="309"/>
                  <a:pt x="162" y="309"/>
                </a:cubicBezTo>
                <a:close/>
                <a:moveTo>
                  <a:pt x="206" y="471"/>
                </a:moveTo>
                <a:lnTo>
                  <a:pt x="206" y="471"/>
                </a:lnTo>
                <a:cubicBezTo>
                  <a:pt x="206" y="486"/>
                  <a:pt x="177" y="500"/>
                  <a:pt x="162" y="500"/>
                </a:cubicBezTo>
                <a:cubicBezTo>
                  <a:pt x="89" y="500"/>
                  <a:pt x="89" y="500"/>
                  <a:pt x="89" y="500"/>
                </a:cubicBezTo>
                <a:cubicBezTo>
                  <a:pt x="59" y="500"/>
                  <a:pt x="44" y="486"/>
                  <a:pt x="44" y="471"/>
                </a:cubicBezTo>
                <a:cubicBezTo>
                  <a:pt x="44" y="382"/>
                  <a:pt x="44" y="382"/>
                  <a:pt x="44" y="382"/>
                </a:cubicBezTo>
                <a:cubicBezTo>
                  <a:pt x="44" y="368"/>
                  <a:pt x="59" y="353"/>
                  <a:pt x="89" y="353"/>
                </a:cubicBezTo>
                <a:cubicBezTo>
                  <a:pt x="162" y="353"/>
                  <a:pt x="162" y="353"/>
                  <a:pt x="162" y="353"/>
                </a:cubicBezTo>
                <a:cubicBezTo>
                  <a:pt x="177" y="353"/>
                  <a:pt x="206" y="368"/>
                  <a:pt x="206" y="382"/>
                </a:cubicBezTo>
                <a:lnTo>
                  <a:pt x="206" y="471"/>
                </a:lnTo>
                <a:close/>
                <a:moveTo>
                  <a:pt x="162" y="0"/>
                </a:moveTo>
                <a:lnTo>
                  <a:pt x="162" y="0"/>
                </a:lnTo>
                <a:cubicBezTo>
                  <a:pt x="89" y="0"/>
                  <a:pt x="89" y="0"/>
                  <a:pt x="89" y="0"/>
                </a:cubicBezTo>
                <a:cubicBezTo>
                  <a:pt x="44" y="0"/>
                  <a:pt x="0" y="29"/>
                  <a:pt x="0" y="73"/>
                </a:cubicBezTo>
                <a:cubicBezTo>
                  <a:pt x="0" y="147"/>
                  <a:pt x="0" y="147"/>
                  <a:pt x="0" y="147"/>
                </a:cubicBezTo>
                <a:cubicBezTo>
                  <a:pt x="0" y="191"/>
                  <a:pt x="44" y="235"/>
                  <a:pt x="89" y="235"/>
                </a:cubicBezTo>
                <a:cubicBezTo>
                  <a:pt x="162" y="235"/>
                  <a:pt x="162" y="235"/>
                  <a:pt x="162" y="235"/>
                </a:cubicBezTo>
                <a:cubicBezTo>
                  <a:pt x="206" y="235"/>
                  <a:pt x="236" y="191"/>
                  <a:pt x="236" y="147"/>
                </a:cubicBezTo>
                <a:cubicBezTo>
                  <a:pt x="236" y="73"/>
                  <a:pt x="236" y="73"/>
                  <a:pt x="236" y="73"/>
                </a:cubicBezTo>
                <a:cubicBezTo>
                  <a:pt x="236" y="29"/>
                  <a:pt x="206" y="0"/>
                  <a:pt x="162" y="0"/>
                </a:cubicBezTo>
                <a:close/>
                <a:moveTo>
                  <a:pt x="206" y="147"/>
                </a:moveTo>
                <a:lnTo>
                  <a:pt x="206" y="147"/>
                </a:lnTo>
                <a:cubicBezTo>
                  <a:pt x="206" y="177"/>
                  <a:pt x="177" y="191"/>
                  <a:pt x="162" y="191"/>
                </a:cubicBezTo>
                <a:cubicBezTo>
                  <a:pt x="89" y="191"/>
                  <a:pt x="89" y="191"/>
                  <a:pt x="89" y="191"/>
                </a:cubicBezTo>
                <a:cubicBezTo>
                  <a:pt x="59" y="191"/>
                  <a:pt x="44" y="177"/>
                  <a:pt x="44" y="147"/>
                </a:cubicBezTo>
                <a:cubicBezTo>
                  <a:pt x="44" y="73"/>
                  <a:pt x="44" y="73"/>
                  <a:pt x="44" y="73"/>
                </a:cubicBezTo>
                <a:cubicBezTo>
                  <a:pt x="44" y="59"/>
                  <a:pt x="59" y="29"/>
                  <a:pt x="89" y="29"/>
                </a:cubicBezTo>
                <a:cubicBezTo>
                  <a:pt x="162" y="29"/>
                  <a:pt x="162" y="29"/>
                  <a:pt x="162" y="29"/>
                </a:cubicBezTo>
                <a:cubicBezTo>
                  <a:pt x="177" y="29"/>
                  <a:pt x="206" y="59"/>
                  <a:pt x="206" y="73"/>
                </a:cubicBezTo>
                <a:lnTo>
                  <a:pt x="206" y="147"/>
                </a:lnTo>
                <a:close/>
                <a:moveTo>
                  <a:pt x="471" y="309"/>
                </a:moveTo>
                <a:lnTo>
                  <a:pt x="471" y="309"/>
                </a:lnTo>
                <a:cubicBezTo>
                  <a:pt x="398" y="309"/>
                  <a:pt x="398" y="309"/>
                  <a:pt x="398" y="309"/>
                </a:cubicBezTo>
                <a:cubicBezTo>
                  <a:pt x="353" y="309"/>
                  <a:pt x="324" y="339"/>
                  <a:pt x="324" y="382"/>
                </a:cubicBezTo>
                <a:cubicBezTo>
                  <a:pt x="324" y="471"/>
                  <a:pt x="324" y="471"/>
                  <a:pt x="324" y="471"/>
                </a:cubicBezTo>
                <a:cubicBezTo>
                  <a:pt x="324" y="515"/>
                  <a:pt x="353" y="544"/>
                  <a:pt x="398" y="544"/>
                </a:cubicBezTo>
                <a:cubicBezTo>
                  <a:pt x="471" y="544"/>
                  <a:pt x="471" y="544"/>
                  <a:pt x="471" y="544"/>
                </a:cubicBezTo>
                <a:cubicBezTo>
                  <a:pt x="515" y="544"/>
                  <a:pt x="560" y="515"/>
                  <a:pt x="560" y="471"/>
                </a:cubicBezTo>
                <a:cubicBezTo>
                  <a:pt x="560" y="382"/>
                  <a:pt x="560" y="382"/>
                  <a:pt x="560" y="382"/>
                </a:cubicBezTo>
                <a:cubicBezTo>
                  <a:pt x="560" y="339"/>
                  <a:pt x="515" y="309"/>
                  <a:pt x="471" y="309"/>
                </a:cubicBezTo>
                <a:close/>
                <a:moveTo>
                  <a:pt x="515" y="471"/>
                </a:moveTo>
                <a:lnTo>
                  <a:pt x="515" y="471"/>
                </a:lnTo>
                <a:cubicBezTo>
                  <a:pt x="515" y="486"/>
                  <a:pt x="501" y="500"/>
                  <a:pt x="471" y="500"/>
                </a:cubicBezTo>
                <a:cubicBezTo>
                  <a:pt x="398" y="500"/>
                  <a:pt x="398" y="500"/>
                  <a:pt x="398" y="500"/>
                </a:cubicBezTo>
                <a:cubicBezTo>
                  <a:pt x="383" y="500"/>
                  <a:pt x="353" y="486"/>
                  <a:pt x="353" y="471"/>
                </a:cubicBezTo>
                <a:cubicBezTo>
                  <a:pt x="353" y="382"/>
                  <a:pt x="353" y="382"/>
                  <a:pt x="353" y="382"/>
                </a:cubicBezTo>
                <a:cubicBezTo>
                  <a:pt x="353" y="368"/>
                  <a:pt x="383" y="353"/>
                  <a:pt x="398" y="353"/>
                </a:cubicBezTo>
                <a:cubicBezTo>
                  <a:pt x="471" y="353"/>
                  <a:pt x="471" y="353"/>
                  <a:pt x="471" y="353"/>
                </a:cubicBezTo>
                <a:cubicBezTo>
                  <a:pt x="501" y="353"/>
                  <a:pt x="515" y="368"/>
                  <a:pt x="515" y="382"/>
                </a:cubicBezTo>
                <a:lnTo>
                  <a:pt x="515" y="471"/>
                </a:lnTo>
                <a:close/>
                <a:moveTo>
                  <a:pt x="471" y="0"/>
                </a:moveTo>
                <a:lnTo>
                  <a:pt x="471" y="0"/>
                </a:lnTo>
                <a:cubicBezTo>
                  <a:pt x="398" y="0"/>
                  <a:pt x="398" y="0"/>
                  <a:pt x="398" y="0"/>
                </a:cubicBezTo>
                <a:cubicBezTo>
                  <a:pt x="353" y="0"/>
                  <a:pt x="324" y="29"/>
                  <a:pt x="324" y="73"/>
                </a:cubicBezTo>
                <a:cubicBezTo>
                  <a:pt x="324" y="147"/>
                  <a:pt x="324" y="147"/>
                  <a:pt x="324" y="147"/>
                </a:cubicBezTo>
                <a:cubicBezTo>
                  <a:pt x="324" y="191"/>
                  <a:pt x="353" y="235"/>
                  <a:pt x="398" y="235"/>
                </a:cubicBezTo>
                <a:cubicBezTo>
                  <a:pt x="471" y="235"/>
                  <a:pt x="471" y="235"/>
                  <a:pt x="471" y="235"/>
                </a:cubicBezTo>
                <a:cubicBezTo>
                  <a:pt x="515" y="235"/>
                  <a:pt x="560" y="191"/>
                  <a:pt x="560" y="147"/>
                </a:cubicBezTo>
                <a:cubicBezTo>
                  <a:pt x="560" y="73"/>
                  <a:pt x="560" y="73"/>
                  <a:pt x="560" y="73"/>
                </a:cubicBezTo>
                <a:cubicBezTo>
                  <a:pt x="560" y="29"/>
                  <a:pt x="515" y="0"/>
                  <a:pt x="471" y="0"/>
                </a:cubicBezTo>
                <a:close/>
                <a:moveTo>
                  <a:pt x="515" y="147"/>
                </a:moveTo>
                <a:lnTo>
                  <a:pt x="515" y="147"/>
                </a:lnTo>
                <a:cubicBezTo>
                  <a:pt x="515" y="177"/>
                  <a:pt x="501" y="191"/>
                  <a:pt x="471" y="191"/>
                </a:cubicBezTo>
                <a:cubicBezTo>
                  <a:pt x="398" y="191"/>
                  <a:pt x="398" y="191"/>
                  <a:pt x="398" y="191"/>
                </a:cubicBezTo>
                <a:cubicBezTo>
                  <a:pt x="383" y="191"/>
                  <a:pt x="353" y="177"/>
                  <a:pt x="353" y="147"/>
                </a:cubicBezTo>
                <a:cubicBezTo>
                  <a:pt x="353" y="73"/>
                  <a:pt x="353" y="73"/>
                  <a:pt x="353" y="73"/>
                </a:cubicBezTo>
                <a:cubicBezTo>
                  <a:pt x="353" y="59"/>
                  <a:pt x="383" y="29"/>
                  <a:pt x="398" y="29"/>
                </a:cubicBezTo>
                <a:cubicBezTo>
                  <a:pt x="471" y="29"/>
                  <a:pt x="471" y="29"/>
                  <a:pt x="471" y="29"/>
                </a:cubicBezTo>
                <a:cubicBezTo>
                  <a:pt x="501" y="29"/>
                  <a:pt x="515" y="59"/>
                  <a:pt x="515" y="73"/>
                </a:cubicBezTo>
                <a:lnTo>
                  <a:pt x="515" y="147"/>
                </a:lnTo>
                <a:close/>
              </a:path>
            </a:pathLst>
          </a:custGeom>
          <a:solidFill>
            <a:srgbClr val="C00000"/>
          </a:solidFill>
          <a:ln>
            <a:noFill/>
          </a:ln>
          <a:effectLst/>
          <a:extLst/>
        </p:spPr>
        <p:txBody>
          <a:bodyPr wrap="none" anchor="ctr"/>
          <a:lstStyle/>
          <a:p>
            <a:pPr>
              <a:defRPr/>
            </a:pPr>
            <a:endParaRPr lang="en-US" sz="2800">
              <a:latin typeface="Montserrat" charset="0"/>
              <a:ea typeface="Montserrat" charset="0"/>
              <a:cs typeface="Montserrat" charset="0"/>
            </a:endParaRPr>
          </a:p>
        </p:txBody>
      </p:sp>
      <p:sp>
        <p:nvSpPr>
          <p:cNvPr id="11" name="TextBox 31"/>
          <p:cNvSpPr txBox="1">
            <a:spLocks noChangeArrowheads="1"/>
          </p:cNvSpPr>
          <p:nvPr/>
        </p:nvSpPr>
        <p:spPr bwMode="auto">
          <a:xfrm>
            <a:off x="6429117" y="6388819"/>
            <a:ext cx="2732766"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vi-VN" sz="2400" b="1" dirty="0">
                <a:latin typeface="Montserrat" charset="0"/>
                <a:ea typeface="Montserrat" charset="0"/>
                <a:cs typeface="Montserrat" charset="0"/>
              </a:rPr>
              <a:t>KIẾN TRÚC THƯƠNG HIỆU</a:t>
            </a:r>
            <a:endParaRPr lang="id-ID" sz="2400" b="1" dirty="0">
              <a:latin typeface="Montserrat" charset="0"/>
              <a:ea typeface="Montserrat" charset="0"/>
              <a:cs typeface="Montserrat" charset="0"/>
            </a:endParaRPr>
          </a:p>
        </p:txBody>
      </p:sp>
      <p:sp>
        <p:nvSpPr>
          <p:cNvPr id="12" name="TextBox 31"/>
          <p:cNvSpPr txBox="1">
            <a:spLocks noChangeArrowheads="1"/>
          </p:cNvSpPr>
          <p:nvPr/>
        </p:nvSpPr>
        <p:spPr bwMode="auto">
          <a:xfrm>
            <a:off x="9320400" y="6388565"/>
            <a:ext cx="2756703"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vi-VN" sz="2400" b="1" dirty="0">
                <a:latin typeface="Montserrat" charset="0"/>
                <a:ea typeface="Montserrat" charset="0"/>
                <a:cs typeface="Montserrat" charset="0"/>
              </a:rPr>
              <a:t>PHÁT TRIỂN THƯƠNG HIỆU</a:t>
            </a:r>
            <a:endParaRPr lang="id-ID" sz="2400" b="1" dirty="0">
              <a:latin typeface="Montserrat" charset="0"/>
              <a:ea typeface="Montserrat" charset="0"/>
              <a:cs typeface="Montserrat" charset="0"/>
            </a:endParaRPr>
          </a:p>
        </p:txBody>
      </p:sp>
      <p:sp>
        <p:nvSpPr>
          <p:cNvPr id="13" name="Freeform 160"/>
          <p:cNvSpPr>
            <a:spLocks noChangeArrowheads="1"/>
          </p:cNvSpPr>
          <p:nvPr/>
        </p:nvSpPr>
        <p:spPr bwMode="auto">
          <a:xfrm>
            <a:off x="10329520" y="5259929"/>
            <a:ext cx="738464" cy="743121"/>
          </a:xfrm>
          <a:custGeom>
            <a:avLst/>
            <a:gdLst>
              <a:gd name="T0" fmla="*/ 501 w 517"/>
              <a:gd name="T1" fmla="*/ 235 h 619"/>
              <a:gd name="T2" fmla="*/ 501 w 517"/>
              <a:gd name="T3" fmla="*/ 235 h 619"/>
              <a:gd name="T4" fmla="*/ 442 w 517"/>
              <a:gd name="T5" fmla="*/ 117 h 619"/>
              <a:gd name="T6" fmla="*/ 427 w 517"/>
              <a:gd name="T7" fmla="*/ 117 h 619"/>
              <a:gd name="T8" fmla="*/ 309 w 517"/>
              <a:gd name="T9" fmla="*/ 117 h 619"/>
              <a:gd name="T10" fmla="*/ 309 w 517"/>
              <a:gd name="T11" fmla="*/ 73 h 619"/>
              <a:gd name="T12" fmla="*/ 236 w 517"/>
              <a:gd name="T13" fmla="*/ 0 h 619"/>
              <a:gd name="T14" fmla="*/ 192 w 517"/>
              <a:gd name="T15" fmla="*/ 0 h 619"/>
              <a:gd name="T16" fmla="*/ 118 w 517"/>
              <a:gd name="T17" fmla="*/ 73 h 619"/>
              <a:gd name="T18" fmla="*/ 118 w 517"/>
              <a:gd name="T19" fmla="*/ 117 h 619"/>
              <a:gd name="T20" fmla="*/ 45 w 517"/>
              <a:gd name="T21" fmla="*/ 117 h 619"/>
              <a:gd name="T22" fmla="*/ 0 w 517"/>
              <a:gd name="T23" fmla="*/ 147 h 619"/>
              <a:gd name="T24" fmla="*/ 0 w 517"/>
              <a:gd name="T25" fmla="*/ 353 h 619"/>
              <a:gd name="T26" fmla="*/ 45 w 517"/>
              <a:gd name="T27" fmla="*/ 382 h 619"/>
              <a:gd name="T28" fmla="*/ 118 w 517"/>
              <a:gd name="T29" fmla="*/ 382 h 619"/>
              <a:gd name="T30" fmla="*/ 118 w 517"/>
              <a:gd name="T31" fmla="*/ 544 h 619"/>
              <a:gd name="T32" fmla="*/ 192 w 517"/>
              <a:gd name="T33" fmla="*/ 618 h 619"/>
              <a:gd name="T34" fmla="*/ 236 w 517"/>
              <a:gd name="T35" fmla="*/ 618 h 619"/>
              <a:gd name="T36" fmla="*/ 309 w 517"/>
              <a:gd name="T37" fmla="*/ 544 h 619"/>
              <a:gd name="T38" fmla="*/ 309 w 517"/>
              <a:gd name="T39" fmla="*/ 382 h 619"/>
              <a:gd name="T40" fmla="*/ 427 w 517"/>
              <a:gd name="T41" fmla="*/ 382 h 619"/>
              <a:gd name="T42" fmla="*/ 427 w 517"/>
              <a:gd name="T43" fmla="*/ 382 h 619"/>
              <a:gd name="T44" fmla="*/ 442 w 517"/>
              <a:gd name="T45" fmla="*/ 382 h 619"/>
              <a:gd name="T46" fmla="*/ 501 w 517"/>
              <a:gd name="T47" fmla="*/ 264 h 619"/>
              <a:gd name="T48" fmla="*/ 516 w 517"/>
              <a:gd name="T49" fmla="*/ 250 h 619"/>
              <a:gd name="T50" fmla="*/ 501 w 517"/>
              <a:gd name="T51" fmla="*/ 235 h 619"/>
              <a:gd name="T52" fmla="*/ 162 w 517"/>
              <a:gd name="T53" fmla="*/ 73 h 619"/>
              <a:gd name="T54" fmla="*/ 162 w 517"/>
              <a:gd name="T55" fmla="*/ 73 h 619"/>
              <a:gd name="T56" fmla="*/ 192 w 517"/>
              <a:gd name="T57" fmla="*/ 29 h 619"/>
              <a:gd name="T58" fmla="*/ 236 w 517"/>
              <a:gd name="T59" fmla="*/ 29 h 619"/>
              <a:gd name="T60" fmla="*/ 280 w 517"/>
              <a:gd name="T61" fmla="*/ 73 h 619"/>
              <a:gd name="T62" fmla="*/ 280 w 517"/>
              <a:gd name="T63" fmla="*/ 117 h 619"/>
              <a:gd name="T64" fmla="*/ 162 w 517"/>
              <a:gd name="T65" fmla="*/ 117 h 619"/>
              <a:gd name="T66" fmla="*/ 162 w 517"/>
              <a:gd name="T67" fmla="*/ 73 h 619"/>
              <a:gd name="T68" fmla="*/ 280 w 517"/>
              <a:gd name="T69" fmla="*/ 544 h 619"/>
              <a:gd name="T70" fmla="*/ 280 w 517"/>
              <a:gd name="T71" fmla="*/ 544 h 619"/>
              <a:gd name="T72" fmla="*/ 236 w 517"/>
              <a:gd name="T73" fmla="*/ 588 h 619"/>
              <a:gd name="T74" fmla="*/ 192 w 517"/>
              <a:gd name="T75" fmla="*/ 588 h 619"/>
              <a:gd name="T76" fmla="*/ 162 w 517"/>
              <a:gd name="T77" fmla="*/ 544 h 619"/>
              <a:gd name="T78" fmla="*/ 162 w 517"/>
              <a:gd name="T79" fmla="*/ 382 h 619"/>
              <a:gd name="T80" fmla="*/ 280 w 517"/>
              <a:gd name="T81" fmla="*/ 382 h 619"/>
              <a:gd name="T82" fmla="*/ 280 w 517"/>
              <a:gd name="T83" fmla="*/ 544 h 619"/>
              <a:gd name="T84" fmla="*/ 427 w 517"/>
              <a:gd name="T85" fmla="*/ 338 h 619"/>
              <a:gd name="T86" fmla="*/ 427 w 517"/>
              <a:gd name="T87" fmla="*/ 338 h 619"/>
              <a:gd name="T88" fmla="*/ 413 w 517"/>
              <a:gd name="T89" fmla="*/ 353 h 619"/>
              <a:gd name="T90" fmla="*/ 59 w 517"/>
              <a:gd name="T91" fmla="*/ 353 h 619"/>
              <a:gd name="T92" fmla="*/ 45 w 517"/>
              <a:gd name="T93" fmla="*/ 323 h 619"/>
              <a:gd name="T94" fmla="*/ 45 w 517"/>
              <a:gd name="T95" fmla="*/ 176 h 619"/>
              <a:gd name="T96" fmla="*/ 59 w 517"/>
              <a:gd name="T97" fmla="*/ 147 h 619"/>
              <a:gd name="T98" fmla="*/ 413 w 517"/>
              <a:gd name="T99" fmla="*/ 147 h 619"/>
              <a:gd name="T100" fmla="*/ 427 w 517"/>
              <a:gd name="T101" fmla="*/ 162 h 619"/>
              <a:gd name="T102" fmla="*/ 472 w 517"/>
              <a:gd name="T103" fmla="*/ 250 h 619"/>
              <a:gd name="T104" fmla="*/ 427 w 517"/>
              <a:gd name="T105" fmla="*/ 338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lnTo>
                  <a:pt x="427" y="382"/>
                </a:ln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tx1"/>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20" name="Freeform 67"/>
          <p:cNvSpPr>
            <a:spLocks noChangeArrowheads="1"/>
          </p:cNvSpPr>
          <p:nvPr/>
        </p:nvSpPr>
        <p:spPr bwMode="auto">
          <a:xfrm>
            <a:off x="13287411" y="5259929"/>
            <a:ext cx="650177" cy="743121"/>
          </a:xfrm>
          <a:custGeom>
            <a:avLst/>
            <a:gdLst>
              <a:gd name="T0" fmla="*/ 603 w 634"/>
              <a:gd name="T1" fmla="*/ 500 h 619"/>
              <a:gd name="T2" fmla="*/ 603 w 634"/>
              <a:gd name="T3" fmla="*/ 500 h 619"/>
              <a:gd name="T4" fmla="*/ 544 w 634"/>
              <a:gd name="T5" fmla="*/ 500 h 619"/>
              <a:gd name="T6" fmla="*/ 544 w 634"/>
              <a:gd name="T7" fmla="*/ 177 h 619"/>
              <a:gd name="T8" fmla="*/ 515 w 634"/>
              <a:gd name="T9" fmla="*/ 206 h 619"/>
              <a:gd name="T10" fmla="*/ 515 w 634"/>
              <a:gd name="T11" fmla="*/ 500 h 619"/>
              <a:gd name="T12" fmla="*/ 147 w 634"/>
              <a:gd name="T13" fmla="*/ 500 h 619"/>
              <a:gd name="T14" fmla="*/ 574 w 634"/>
              <a:gd name="T15" fmla="*/ 59 h 619"/>
              <a:gd name="T16" fmla="*/ 544 w 634"/>
              <a:gd name="T17" fmla="*/ 29 h 619"/>
              <a:gd name="T18" fmla="*/ 117 w 634"/>
              <a:gd name="T19" fmla="*/ 471 h 619"/>
              <a:gd name="T20" fmla="*/ 117 w 634"/>
              <a:gd name="T21" fmla="*/ 118 h 619"/>
              <a:gd name="T22" fmla="*/ 397 w 634"/>
              <a:gd name="T23" fmla="*/ 118 h 619"/>
              <a:gd name="T24" fmla="*/ 426 w 634"/>
              <a:gd name="T25" fmla="*/ 73 h 619"/>
              <a:gd name="T26" fmla="*/ 117 w 634"/>
              <a:gd name="T27" fmla="*/ 73 h 619"/>
              <a:gd name="T28" fmla="*/ 117 w 634"/>
              <a:gd name="T29" fmla="*/ 15 h 619"/>
              <a:gd name="T30" fmla="*/ 103 w 634"/>
              <a:gd name="T31" fmla="*/ 0 h 619"/>
              <a:gd name="T32" fmla="*/ 73 w 634"/>
              <a:gd name="T33" fmla="*/ 15 h 619"/>
              <a:gd name="T34" fmla="*/ 73 w 634"/>
              <a:gd name="T35" fmla="*/ 73 h 619"/>
              <a:gd name="T36" fmla="*/ 14 w 634"/>
              <a:gd name="T37" fmla="*/ 73 h 619"/>
              <a:gd name="T38" fmla="*/ 0 w 634"/>
              <a:gd name="T39" fmla="*/ 88 h 619"/>
              <a:gd name="T40" fmla="*/ 14 w 634"/>
              <a:gd name="T41" fmla="*/ 118 h 619"/>
              <a:gd name="T42" fmla="*/ 73 w 634"/>
              <a:gd name="T43" fmla="*/ 118 h 619"/>
              <a:gd name="T44" fmla="*/ 73 w 634"/>
              <a:gd name="T45" fmla="*/ 500 h 619"/>
              <a:gd name="T46" fmla="*/ 73 w 634"/>
              <a:gd name="T47" fmla="*/ 545 h 619"/>
              <a:gd name="T48" fmla="*/ 117 w 634"/>
              <a:gd name="T49" fmla="*/ 545 h 619"/>
              <a:gd name="T50" fmla="*/ 515 w 634"/>
              <a:gd name="T51" fmla="*/ 545 h 619"/>
              <a:gd name="T52" fmla="*/ 515 w 634"/>
              <a:gd name="T53" fmla="*/ 603 h 619"/>
              <a:gd name="T54" fmla="*/ 530 w 634"/>
              <a:gd name="T55" fmla="*/ 618 h 619"/>
              <a:gd name="T56" fmla="*/ 544 w 634"/>
              <a:gd name="T57" fmla="*/ 603 h 619"/>
              <a:gd name="T58" fmla="*/ 544 w 634"/>
              <a:gd name="T59" fmla="*/ 545 h 619"/>
              <a:gd name="T60" fmla="*/ 603 w 634"/>
              <a:gd name="T61" fmla="*/ 545 h 619"/>
              <a:gd name="T62" fmla="*/ 633 w 634"/>
              <a:gd name="T63" fmla="*/ 530 h 619"/>
              <a:gd name="T64" fmla="*/ 603 w 634"/>
              <a:gd name="T65" fmla="*/ 50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4" h="619">
                <a:moveTo>
                  <a:pt x="603" y="500"/>
                </a:moveTo>
                <a:lnTo>
                  <a:pt x="603" y="500"/>
                </a:lnTo>
                <a:cubicBezTo>
                  <a:pt x="544" y="500"/>
                  <a:pt x="544" y="500"/>
                  <a:pt x="544" y="500"/>
                </a:cubicBezTo>
                <a:cubicBezTo>
                  <a:pt x="544" y="177"/>
                  <a:pt x="544" y="177"/>
                  <a:pt x="544" y="177"/>
                </a:cubicBezTo>
                <a:cubicBezTo>
                  <a:pt x="515" y="206"/>
                  <a:pt x="515" y="206"/>
                  <a:pt x="515" y="206"/>
                </a:cubicBezTo>
                <a:cubicBezTo>
                  <a:pt x="515" y="500"/>
                  <a:pt x="515" y="500"/>
                  <a:pt x="515" y="500"/>
                </a:cubicBezTo>
                <a:cubicBezTo>
                  <a:pt x="147" y="500"/>
                  <a:pt x="147" y="500"/>
                  <a:pt x="147" y="500"/>
                </a:cubicBezTo>
                <a:cubicBezTo>
                  <a:pt x="574" y="59"/>
                  <a:pt x="574" y="59"/>
                  <a:pt x="574" y="59"/>
                </a:cubicBezTo>
                <a:cubicBezTo>
                  <a:pt x="544" y="29"/>
                  <a:pt x="544" y="29"/>
                  <a:pt x="544" y="29"/>
                </a:cubicBezTo>
                <a:cubicBezTo>
                  <a:pt x="117" y="471"/>
                  <a:pt x="117" y="471"/>
                  <a:pt x="117" y="471"/>
                </a:cubicBezTo>
                <a:cubicBezTo>
                  <a:pt x="117" y="118"/>
                  <a:pt x="117" y="118"/>
                  <a:pt x="117" y="118"/>
                </a:cubicBezTo>
                <a:cubicBezTo>
                  <a:pt x="397" y="118"/>
                  <a:pt x="397" y="118"/>
                  <a:pt x="397" y="118"/>
                </a:cubicBezTo>
                <a:cubicBezTo>
                  <a:pt x="426" y="73"/>
                  <a:pt x="426" y="73"/>
                  <a:pt x="426" y="73"/>
                </a:cubicBezTo>
                <a:cubicBezTo>
                  <a:pt x="117" y="73"/>
                  <a:pt x="117" y="73"/>
                  <a:pt x="117" y="73"/>
                </a:cubicBezTo>
                <a:cubicBezTo>
                  <a:pt x="117" y="15"/>
                  <a:pt x="117" y="15"/>
                  <a:pt x="117" y="15"/>
                </a:cubicBezTo>
                <a:cubicBezTo>
                  <a:pt x="117" y="0"/>
                  <a:pt x="103" y="0"/>
                  <a:pt x="103" y="0"/>
                </a:cubicBezTo>
                <a:cubicBezTo>
                  <a:pt x="88" y="0"/>
                  <a:pt x="73" y="0"/>
                  <a:pt x="73" y="15"/>
                </a:cubicBezTo>
                <a:cubicBezTo>
                  <a:pt x="73" y="73"/>
                  <a:pt x="73" y="73"/>
                  <a:pt x="73" y="73"/>
                </a:cubicBezTo>
                <a:cubicBezTo>
                  <a:pt x="14" y="73"/>
                  <a:pt x="14" y="73"/>
                  <a:pt x="14" y="73"/>
                </a:cubicBezTo>
                <a:lnTo>
                  <a:pt x="0" y="88"/>
                </a:lnTo>
                <a:cubicBezTo>
                  <a:pt x="0" y="103"/>
                  <a:pt x="14" y="118"/>
                  <a:pt x="14" y="118"/>
                </a:cubicBezTo>
                <a:cubicBezTo>
                  <a:pt x="73" y="118"/>
                  <a:pt x="73" y="118"/>
                  <a:pt x="73" y="118"/>
                </a:cubicBezTo>
                <a:cubicBezTo>
                  <a:pt x="73" y="500"/>
                  <a:pt x="73" y="500"/>
                  <a:pt x="73" y="500"/>
                </a:cubicBezTo>
                <a:cubicBezTo>
                  <a:pt x="73" y="545"/>
                  <a:pt x="73" y="545"/>
                  <a:pt x="73" y="545"/>
                </a:cubicBezTo>
                <a:cubicBezTo>
                  <a:pt x="117" y="545"/>
                  <a:pt x="117" y="545"/>
                  <a:pt x="117" y="545"/>
                </a:cubicBezTo>
                <a:cubicBezTo>
                  <a:pt x="515" y="545"/>
                  <a:pt x="515" y="545"/>
                  <a:pt x="515" y="545"/>
                </a:cubicBezTo>
                <a:cubicBezTo>
                  <a:pt x="515" y="603"/>
                  <a:pt x="515" y="603"/>
                  <a:pt x="515" y="603"/>
                </a:cubicBezTo>
                <a:cubicBezTo>
                  <a:pt x="515" y="618"/>
                  <a:pt x="515" y="618"/>
                  <a:pt x="530" y="618"/>
                </a:cubicBezTo>
                <a:cubicBezTo>
                  <a:pt x="544" y="618"/>
                  <a:pt x="544" y="618"/>
                  <a:pt x="544" y="603"/>
                </a:cubicBezTo>
                <a:cubicBezTo>
                  <a:pt x="544" y="545"/>
                  <a:pt x="544" y="545"/>
                  <a:pt x="544" y="545"/>
                </a:cubicBezTo>
                <a:cubicBezTo>
                  <a:pt x="603" y="545"/>
                  <a:pt x="603" y="545"/>
                  <a:pt x="603" y="545"/>
                </a:cubicBezTo>
                <a:cubicBezTo>
                  <a:pt x="618" y="545"/>
                  <a:pt x="633" y="530"/>
                  <a:pt x="633" y="530"/>
                </a:cubicBezTo>
                <a:cubicBezTo>
                  <a:pt x="633" y="515"/>
                  <a:pt x="618" y="500"/>
                  <a:pt x="603" y="500"/>
                </a:cubicBezTo>
              </a:path>
            </a:pathLst>
          </a:custGeom>
          <a:solidFill>
            <a:srgbClr val="C00000"/>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21" name="TextBox 31"/>
          <p:cNvSpPr txBox="1">
            <a:spLocks noChangeArrowheads="1"/>
          </p:cNvSpPr>
          <p:nvPr/>
        </p:nvSpPr>
        <p:spPr bwMode="auto">
          <a:xfrm>
            <a:off x="12253508" y="6388817"/>
            <a:ext cx="2717984"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vi-VN" sz="2400" b="1" dirty="0">
                <a:latin typeface="Montserrat" charset="0"/>
                <a:ea typeface="Montserrat" charset="0"/>
                <a:cs typeface="Montserrat" charset="0"/>
              </a:rPr>
              <a:t>THIẾT KẾ </a:t>
            </a:r>
          </a:p>
          <a:p>
            <a:pPr algn="ctr" eaLnBrk="1" hangingPunct="1"/>
            <a:r>
              <a:rPr lang="vi-VN" sz="2400" b="1" dirty="0">
                <a:latin typeface="Montserrat" charset="0"/>
                <a:ea typeface="Montserrat" charset="0"/>
                <a:cs typeface="Montserrat" charset="0"/>
              </a:rPr>
              <a:t>THƯƠNG HIỆU</a:t>
            </a:r>
            <a:endParaRPr lang="id-ID" sz="2400" b="1" dirty="0">
              <a:latin typeface="Montserrat" charset="0"/>
              <a:ea typeface="Montserrat" charset="0"/>
              <a:cs typeface="Montserrat" charset="0"/>
            </a:endParaRPr>
          </a:p>
        </p:txBody>
      </p:sp>
      <p:cxnSp>
        <p:nvCxnSpPr>
          <p:cNvPr id="22" name="Straight Connector 21"/>
          <p:cNvCxnSpPr/>
          <p:nvPr/>
        </p:nvCxnSpPr>
        <p:spPr>
          <a:xfrm flipH="1">
            <a:off x="15027658" y="5749024"/>
            <a:ext cx="8554" cy="7041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Freeform 158"/>
          <p:cNvSpPr>
            <a:spLocks noChangeArrowheads="1"/>
          </p:cNvSpPr>
          <p:nvPr/>
        </p:nvSpPr>
        <p:spPr bwMode="auto">
          <a:xfrm>
            <a:off x="22050500" y="5259927"/>
            <a:ext cx="744873" cy="743121"/>
          </a:xfrm>
          <a:custGeom>
            <a:avLst/>
            <a:gdLst>
              <a:gd name="T0" fmla="*/ 515 w 649"/>
              <a:gd name="T1" fmla="*/ 74 h 590"/>
              <a:gd name="T2" fmla="*/ 515 w 649"/>
              <a:gd name="T3" fmla="*/ 74 h 590"/>
              <a:gd name="T4" fmla="*/ 442 w 649"/>
              <a:gd name="T5" fmla="*/ 0 h 590"/>
              <a:gd name="T6" fmla="*/ 206 w 649"/>
              <a:gd name="T7" fmla="*/ 0 h 590"/>
              <a:gd name="T8" fmla="*/ 133 w 649"/>
              <a:gd name="T9" fmla="*/ 74 h 590"/>
              <a:gd name="T10" fmla="*/ 15 w 649"/>
              <a:gd name="T11" fmla="*/ 162 h 590"/>
              <a:gd name="T12" fmla="*/ 133 w 649"/>
              <a:gd name="T13" fmla="*/ 280 h 590"/>
              <a:gd name="T14" fmla="*/ 147 w 649"/>
              <a:gd name="T15" fmla="*/ 280 h 590"/>
              <a:gd name="T16" fmla="*/ 309 w 649"/>
              <a:gd name="T17" fmla="*/ 427 h 590"/>
              <a:gd name="T18" fmla="*/ 309 w 649"/>
              <a:gd name="T19" fmla="*/ 545 h 590"/>
              <a:gd name="T20" fmla="*/ 250 w 649"/>
              <a:gd name="T21" fmla="*/ 545 h 590"/>
              <a:gd name="T22" fmla="*/ 221 w 649"/>
              <a:gd name="T23" fmla="*/ 574 h 590"/>
              <a:gd name="T24" fmla="*/ 250 w 649"/>
              <a:gd name="T25" fmla="*/ 589 h 590"/>
              <a:gd name="T26" fmla="*/ 397 w 649"/>
              <a:gd name="T27" fmla="*/ 589 h 590"/>
              <a:gd name="T28" fmla="*/ 427 w 649"/>
              <a:gd name="T29" fmla="*/ 574 h 590"/>
              <a:gd name="T30" fmla="*/ 397 w 649"/>
              <a:gd name="T31" fmla="*/ 545 h 590"/>
              <a:gd name="T32" fmla="*/ 339 w 649"/>
              <a:gd name="T33" fmla="*/ 545 h 590"/>
              <a:gd name="T34" fmla="*/ 339 w 649"/>
              <a:gd name="T35" fmla="*/ 427 h 590"/>
              <a:gd name="T36" fmla="*/ 501 w 649"/>
              <a:gd name="T37" fmla="*/ 280 h 590"/>
              <a:gd name="T38" fmla="*/ 515 w 649"/>
              <a:gd name="T39" fmla="*/ 280 h 590"/>
              <a:gd name="T40" fmla="*/ 633 w 649"/>
              <a:gd name="T41" fmla="*/ 162 h 590"/>
              <a:gd name="T42" fmla="*/ 515 w 649"/>
              <a:gd name="T43" fmla="*/ 74 h 590"/>
              <a:gd name="T44" fmla="*/ 133 w 649"/>
              <a:gd name="T45" fmla="*/ 236 h 590"/>
              <a:gd name="T46" fmla="*/ 133 w 649"/>
              <a:gd name="T47" fmla="*/ 236 h 590"/>
              <a:gd name="T48" fmla="*/ 44 w 649"/>
              <a:gd name="T49" fmla="*/ 162 h 590"/>
              <a:gd name="T50" fmla="*/ 133 w 649"/>
              <a:gd name="T51" fmla="*/ 118 h 590"/>
              <a:gd name="T52" fmla="*/ 133 w 649"/>
              <a:gd name="T53" fmla="*/ 236 h 590"/>
              <a:gd name="T54" fmla="*/ 486 w 649"/>
              <a:gd name="T55" fmla="*/ 191 h 590"/>
              <a:gd name="T56" fmla="*/ 486 w 649"/>
              <a:gd name="T57" fmla="*/ 191 h 590"/>
              <a:gd name="T58" fmla="*/ 324 w 649"/>
              <a:gd name="T59" fmla="*/ 398 h 590"/>
              <a:gd name="T60" fmla="*/ 162 w 649"/>
              <a:gd name="T61" fmla="*/ 191 h 590"/>
              <a:gd name="T62" fmla="*/ 162 w 649"/>
              <a:gd name="T63" fmla="*/ 74 h 590"/>
              <a:gd name="T64" fmla="*/ 206 w 649"/>
              <a:gd name="T65" fmla="*/ 44 h 590"/>
              <a:gd name="T66" fmla="*/ 442 w 649"/>
              <a:gd name="T67" fmla="*/ 44 h 590"/>
              <a:gd name="T68" fmla="*/ 486 w 649"/>
              <a:gd name="T69" fmla="*/ 74 h 590"/>
              <a:gd name="T70" fmla="*/ 486 w 649"/>
              <a:gd name="T71" fmla="*/ 191 h 590"/>
              <a:gd name="T72" fmla="*/ 515 w 649"/>
              <a:gd name="T73" fmla="*/ 236 h 590"/>
              <a:gd name="T74" fmla="*/ 515 w 649"/>
              <a:gd name="T75" fmla="*/ 236 h 590"/>
              <a:gd name="T76" fmla="*/ 515 w 649"/>
              <a:gd name="T77" fmla="*/ 118 h 590"/>
              <a:gd name="T78" fmla="*/ 604 w 649"/>
              <a:gd name="T79" fmla="*/ 162 h 590"/>
              <a:gd name="T80" fmla="*/ 515 w 649"/>
              <a:gd name="T81" fmla="*/ 23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chemeClr val="tx1"/>
          </a:solidFill>
          <a:ln>
            <a:noFill/>
          </a:ln>
          <a:extLst/>
        </p:spPr>
        <p:style>
          <a:lnRef idx="2">
            <a:schemeClr val="accent5"/>
          </a:lnRef>
          <a:fillRef idx="1">
            <a:schemeClr val="lt1"/>
          </a:fillRef>
          <a:effectRef idx="0">
            <a:schemeClr val="accent5"/>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24" name="TextBox 31"/>
          <p:cNvSpPr txBox="1">
            <a:spLocks noChangeArrowheads="1"/>
          </p:cNvSpPr>
          <p:nvPr/>
        </p:nvSpPr>
        <p:spPr bwMode="auto">
          <a:xfrm>
            <a:off x="15124414" y="6388566"/>
            <a:ext cx="2756703"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vi-VN" sz="2400" b="1" dirty="0">
                <a:latin typeface="Montserrat" charset="0"/>
                <a:ea typeface="Montserrat" charset="0"/>
                <a:cs typeface="Montserrat" charset="0"/>
              </a:rPr>
              <a:t>XÂY DỰNG NĂNG LỰC</a:t>
            </a:r>
            <a:endParaRPr lang="id-ID" sz="2400" b="1" dirty="0">
              <a:latin typeface="Montserrat" charset="0"/>
              <a:ea typeface="Montserrat" charset="0"/>
              <a:cs typeface="Montserrat" charset="0"/>
            </a:endParaRPr>
          </a:p>
        </p:txBody>
      </p:sp>
      <p:sp>
        <p:nvSpPr>
          <p:cNvPr id="25" name="TextBox 31"/>
          <p:cNvSpPr txBox="1">
            <a:spLocks noChangeArrowheads="1"/>
          </p:cNvSpPr>
          <p:nvPr/>
        </p:nvSpPr>
        <p:spPr bwMode="auto">
          <a:xfrm>
            <a:off x="18065909" y="6388565"/>
            <a:ext cx="2756705"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vi-VN" sz="2400" b="1" dirty="0">
                <a:latin typeface="Montserrat" charset="0"/>
                <a:ea typeface="Montserrat" charset="0"/>
                <a:cs typeface="Montserrat" charset="0"/>
              </a:rPr>
              <a:t>TRUYỀN THÔNG THƯƠNG HIỆU</a:t>
            </a:r>
            <a:endParaRPr lang="id-ID" sz="2400" b="1" dirty="0">
              <a:latin typeface="Montserrat" charset="0"/>
              <a:ea typeface="Montserrat" charset="0"/>
              <a:cs typeface="Montserrat" charset="0"/>
            </a:endParaRPr>
          </a:p>
        </p:txBody>
      </p:sp>
      <p:cxnSp>
        <p:nvCxnSpPr>
          <p:cNvPr id="26" name="Straight Connector 25"/>
          <p:cNvCxnSpPr/>
          <p:nvPr/>
        </p:nvCxnSpPr>
        <p:spPr>
          <a:xfrm>
            <a:off x="17969318" y="5749022"/>
            <a:ext cx="16752" cy="704141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31"/>
          <p:cNvSpPr txBox="1">
            <a:spLocks noChangeArrowheads="1"/>
          </p:cNvSpPr>
          <p:nvPr/>
        </p:nvSpPr>
        <p:spPr bwMode="auto">
          <a:xfrm>
            <a:off x="21072319" y="6388564"/>
            <a:ext cx="2756703" cy="830997"/>
          </a:xfrm>
          <a:prstGeom prst="rect">
            <a:avLst/>
          </a:prstGeom>
          <a:noFill/>
          <a:ln>
            <a:noFill/>
          </a:ln>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vi-VN" sz="2400" b="1" dirty="0">
                <a:latin typeface="Montserrat" charset="0"/>
                <a:ea typeface="Montserrat" charset="0"/>
                <a:cs typeface="Montserrat" charset="0"/>
              </a:rPr>
              <a:t>ĐO LƯỜNG THƯƠNG HIỆU</a:t>
            </a:r>
            <a:endParaRPr lang="id-ID" sz="2400" b="1" dirty="0">
              <a:latin typeface="Montserrat" charset="0"/>
              <a:ea typeface="Montserrat" charset="0"/>
              <a:cs typeface="Montserrat" charset="0"/>
            </a:endParaRPr>
          </a:p>
        </p:txBody>
      </p:sp>
      <p:sp>
        <p:nvSpPr>
          <p:cNvPr id="30" name="Freeform 133"/>
          <p:cNvSpPr>
            <a:spLocks noChangeArrowheads="1"/>
          </p:cNvSpPr>
          <p:nvPr/>
        </p:nvSpPr>
        <p:spPr bwMode="auto">
          <a:xfrm>
            <a:off x="19177904" y="5259927"/>
            <a:ext cx="531175" cy="743121"/>
          </a:xfrm>
          <a:custGeom>
            <a:avLst/>
            <a:gdLst>
              <a:gd name="T0" fmla="*/ 413 w 428"/>
              <a:gd name="T1" fmla="*/ 147 h 634"/>
              <a:gd name="T2" fmla="*/ 413 w 428"/>
              <a:gd name="T3" fmla="*/ 147 h 634"/>
              <a:gd name="T4" fmla="*/ 221 w 428"/>
              <a:gd name="T5" fmla="*/ 0 h 634"/>
              <a:gd name="T6" fmla="*/ 30 w 428"/>
              <a:gd name="T7" fmla="*/ 147 h 634"/>
              <a:gd name="T8" fmla="*/ 0 w 428"/>
              <a:gd name="T9" fmla="*/ 177 h 634"/>
              <a:gd name="T10" fmla="*/ 0 w 428"/>
              <a:gd name="T11" fmla="*/ 221 h 634"/>
              <a:gd name="T12" fmla="*/ 45 w 428"/>
              <a:gd name="T13" fmla="*/ 265 h 634"/>
              <a:gd name="T14" fmla="*/ 45 w 428"/>
              <a:gd name="T15" fmla="*/ 265 h 634"/>
              <a:gd name="T16" fmla="*/ 104 w 428"/>
              <a:gd name="T17" fmla="*/ 324 h 634"/>
              <a:gd name="T18" fmla="*/ 133 w 428"/>
              <a:gd name="T19" fmla="*/ 589 h 634"/>
              <a:gd name="T20" fmla="*/ 177 w 428"/>
              <a:gd name="T21" fmla="*/ 633 h 634"/>
              <a:gd name="T22" fmla="*/ 251 w 428"/>
              <a:gd name="T23" fmla="*/ 633 h 634"/>
              <a:gd name="T24" fmla="*/ 295 w 428"/>
              <a:gd name="T25" fmla="*/ 589 h 634"/>
              <a:gd name="T26" fmla="*/ 339 w 428"/>
              <a:gd name="T27" fmla="*/ 324 h 634"/>
              <a:gd name="T28" fmla="*/ 398 w 428"/>
              <a:gd name="T29" fmla="*/ 265 h 634"/>
              <a:gd name="T30" fmla="*/ 398 w 428"/>
              <a:gd name="T31" fmla="*/ 265 h 634"/>
              <a:gd name="T32" fmla="*/ 427 w 428"/>
              <a:gd name="T33" fmla="*/ 221 h 634"/>
              <a:gd name="T34" fmla="*/ 427 w 428"/>
              <a:gd name="T35" fmla="*/ 177 h 634"/>
              <a:gd name="T36" fmla="*/ 413 w 428"/>
              <a:gd name="T37" fmla="*/ 147 h 634"/>
              <a:gd name="T38" fmla="*/ 221 w 428"/>
              <a:gd name="T39" fmla="*/ 44 h 634"/>
              <a:gd name="T40" fmla="*/ 221 w 428"/>
              <a:gd name="T41" fmla="*/ 44 h 634"/>
              <a:gd name="T42" fmla="*/ 368 w 428"/>
              <a:gd name="T43" fmla="*/ 147 h 634"/>
              <a:gd name="T44" fmla="*/ 59 w 428"/>
              <a:gd name="T45" fmla="*/ 147 h 634"/>
              <a:gd name="T46" fmla="*/ 221 w 428"/>
              <a:gd name="T47" fmla="*/ 44 h 634"/>
              <a:gd name="T48" fmla="*/ 251 w 428"/>
              <a:gd name="T49" fmla="*/ 560 h 634"/>
              <a:gd name="T50" fmla="*/ 251 w 428"/>
              <a:gd name="T51" fmla="*/ 560 h 634"/>
              <a:gd name="T52" fmla="*/ 236 w 428"/>
              <a:gd name="T53" fmla="*/ 589 h 634"/>
              <a:gd name="T54" fmla="*/ 192 w 428"/>
              <a:gd name="T55" fmla="*/ 589 h 634"/>
              <a:gd name="T56" fmla="*/ 177 w 428"/>
              <a:gd name="T57" fmla="*/ 560 h 634"/>
              <a:gd name="T58" fmla="*/ 133 w 428"/>
              <a:gd name="T59" fmla="*/ 339 h 634"/>
              <a:gd name="T60" fmla="*/ 221 w 428"/>
              <a:gd name="T61" fmla="*/ 353 h 634"/>
              <a:gd name="T62" fmla="*/ 295 w 428"/>
              <a:gd name="T63" fmla="*/ 339 h 634"/>
              <a:gd name="T64" fmla="*/ 251 w 428"/>
              <a:gd name="T65" fmla="*/ 560 h 634"/>
              <a:gd name="T66" fmla="*/ 221 w 428"/>
              <a:gd name="T67" fmla="*/ 324 h 634"/>
              <a:gd name="T68" fmla="*/ 221 w 428"/>
              <a:gd name="T69" fmla="*/ 324 h 634"/>
              <a:gd name="T70" fmla="*/ 89 w 428"/>
              <a:gd name="T71" fmla="*/ 265 h 634"/>
              <a:gd name="T72" fmla="*/ 339 w 428"/>
              <a:gd name="T73" fmla="*/ 265 h 634"/>
              <a:gd name="T74" fmla="*/ 221 w 428"/>
              <a:gd name="T75" fmla="*/ 324 h 634"/>
              <a:gd name="T76" fmla="*/ 368 w 428"/>
              <a:gd name="T77" fmla="*/ 221 h 634"/>
              <a:gd name="T78" fmla="*/ 368 w 428"/>
              <a:gd name="T79" fmla="*/ 221 h 634"/>
              <a:gd name="T80" fmla="*/ 59 w 428"/>
              <a:gd name="T81" fmla="*/ 221 h 634"/>
              <a:gd name="T82" fmla="*/ 45 w 428"/>
              <a:gd name="T83" fmla="*/ 206 h 634"/>
              <a:gd name="T84" fmla="*/ 59 w 428"/>
              <a:gd name="T85" fmla="*/ 177 h 634"/>
              <a:gd name="T86" fmla="*/ 368 w 428"/>
              <a:gd name="T87" fmla="*/ 177 h 634"/>
              <a:gd name="T88" fmla="*/ 398 w 428"/>
              <a:gd name="T89" fmla="*/ 206 h 634"/>
              <a:gd name="T90" fmla="*/ 368 w 428"/>
              <a:gd name="T91" fmla="*/ 22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8" h="634">
                <a:moveTo>
                  <a:pt x="413" y="147"/>
                </a:moveTo>
                <a:lnTo>
                  <a:pt x="413" y="147"/>
                </a:lnTo>
                <a:cubicBezTo>
                  <a:pt x="383" y="59"/>
                  <a:pt x="309" y="0"/>
                  <a:pt x="221" y="0"/>
                </a:cubicBezTo>
                <a:cubicBezTo>
                  <a:pt x="118" y="0"/>
                  <a:pt x="45" y="59"/>
                  <a:pt x="30" y="147"/>
                </a:cubicBezTo>
                <a:cubicBezTo>
                  <a:pt x="15" y="147"/>
                  <a:pt x="0" y="162"/>
                  <a:pt x="0" y="177"/>
                </a:cubicBezTo>
                <a:cubicBezTo>
                  <a:pt x="0" y="221"/>
                  <a:pt x="0" y="221"/>
                  <a:pt x="0" y="221"/>
                </a:cubicBezTo>
                <a:cubicBezTo>
                  <a:pt x="0" y="235"/>
                  <a:pt x="15" y="265"/>
                  <a:pt x="45" y="265"/>
                </a:cubicBezTo>
                <a:lnTo>
                  <a:pt x="45" y="265"/>
                </a:lnTo>
                <a:cubicBezTo>
                  <a:pt x="59" y="280"/>
                  <a:pt x="74" y="309"/>
                  <a:pt x="104" y="324"/>
                </a:cubicBezTo>
                <a:cubicBezTo>
                  <a:pt x="133" y="589"/>
                  <a:pt x="133" y="589"/>
                  <a:pt x="133" y="589"/>
                </a:cubicBezTo>
                <a:cubicBezTo>
                  <a:pt x="133" y="618"/>
                  <a:pt x="163" y="633"/>
                  <a:pt x="177" y="633"/>
                </a:cubicBezTo>
                <a:cubicBezTo>
                  <a:pt x="251" y="633"/>
                  <a:pt x="251" y="633"/>
                  <a:pt x="251" y="633"/>
                </a:cubicBezTo>
                <a:cubicBezTo>
                  <a:pt x="280" y="633"/>
                  <a:pt x="295" y="618"/>
                  <a:pt x="295" y="589"/>
                </a:cubicBezTo>
                <a:cubicBezTo>
                  <a:pt x="339" y="324"/>
                  <a:pt x="339" y="324"/>
                  <a:pt x="339" y="324"/>
                </a:cubicBezTo>
                <a:cubicBezTo>
                  <a:pt x="354" y="309"/>
                  <a:pt x="383" y="280"/>
                  <a:pt x="398" y="265"/>
                </a:cubicBezTo>
                <a:lnTo>
                  <a:pt x="398" y="265"/>
                </a:lnTo>
                <a:cubicBezTo>
                  <a:pt x="413" y="265"/>
                  <a:pt x="427" y="235"/>
                  <a:pt x="427" y="221"/>
                </a:cubicBezTo>
                <a:cubicBezTo>
                  <a:pt x="427" y="177"/>
                  <a:pt x="427" y="177"/>
                  <a:pt x="427" y="177"/>
                </a:cubicBezTo>
                <a:cubicBezTo>
                  <a:pt x="427" y="162"/>
                  <a:pt x="427" y="147"/>
                  <a:pt x="413" y="147"/>
                </a:cubicBezTo>
                <a:close/>
                <a:moveTo>
                  <a:pt x="221" y="44"/>
                </a:moveTo>
                <a:lnTo>
                  <a:pt x="221" y="44"/>
                </a:lnTo>
                <a:cubicBezTo>
                  <a:pt x="280" y="44"/>
                  <a:pt x="354" y="88"/>
                  <a:pt x="368" y="147"/>
                </a:cubicBezTo>
                <a:cubicBezTo>
                  <a:pt x="59" y="147"/>
                  <a:pt x="59" y="147"/>
                  <a:pt x="59" y="147"/>
                </a:cubicBezTo>
                <a:cubicBezTo>
                  <a:pt x="89" y="88"/>
                  <a:pt x="148" y="44"/>
                  <a:pt x="221" y="44"/>
                </a:cubicBezTo>
                <a:close/>
                <a:moveTo>
                  <a:pt x="251" y="560"/>
                </a:moveTo>
                <a:lnTo>
                  <a:pt x="251" y="560"/>
                </a:lnTo>
                <a:cubicBezTo>
                  <a:pt x="251" y="574"/>
                  <a:pt x="251" y="589"/>
                  <a:pt x="236" y="589"/>
                </a:cubicBezTo>
                <a:cubicBezTo>
                  <a:pt x="192" y="589"/>
                  <a:pt x="192" y="589"/>
                  <a:pt x="192" y="589"/>
                </a:cubicBezTo>
                <a:cubicBezTo>
                  <a:pt x="177" y="589"/>
                  <a:pt x="177" y="574"/>
                  <a:pt x="177" y="560"/>
                </a:cubicBezTo>
                <a:cubicBezTo>
                  <a:pt x="133" y="339"/>
                  <a:pt x="133" y="339"/>
                  <a:pt x="133" y="339"/>
                </a:cubicBezTo>
                <a:cubicBezTo>
                  <a:pt x="163" y="353"/>
                  <a:pt x="192" y="353"/>
                  <a:pt x="221" y="353"/>
                </a:cubicBezTo>
                <a:cubicBezTo>
                  <a:pt x="251" y="353"/>
                  <a:pt x="266" y="353"/>
                  <a:pt x="295" y="339"/>
                </a:cubicBezTo>
                <a:lnTo>
                  <a:pt x="251" y="560"/>
                </a:lnTo>
                <a:close/>
                <a:moveTo>
                  <a:pt x="221" y="324"/>
                </a:moveTo>
                <a:lnTo>
                  <a:pt x="221" y="324"/>
                </a:lnTo>
                <a:cubicBezTo>
                  <a:pt x="163" y="324"/>
                  <a:pt x="118" y="294"/>
                  <a:pt x="89" y="265"/>
                </a:cubicBezTo>
                <a:cubicBezTo>
                  <a:pt x="339" y="265"/>
                  <a:pt x="339" y="265"/>
                  <a:pt x="339" y="265"/>
                </a:cubicBezTo>
                <a:cubicBezTo>
                  <a:pt x="309" y="294"/>
                  <a:pt x="266" y="324"/>
                  <a:pt x="221" y="324"/>
                </a:cubicBezTo>
                <a:close/>
                <a:moveTo>
                  <a:pt x="368" y="221"/>
                </a:moveTo>
                <a:lnTo>
                  <a:pt x="368" y="221"/>
                </a:lnTo>
                <a:cubicBezTo>
                  <a:pt x="59" y="221"/>
                  <a:pt x="59" y="221"/>
                  <a:pt x="59" y="221"/>
                </a:cubicBezTo>
                <a:cubicBezTo>
                  <a:pt x="45" y="221"/>
                  <a:pt x="45" y="206"/>
                  <a:pt x="45" y="206"/>
                </a:cubicBezTo>
                <a:cubicBezTo>
                  <a:pt x="45" y="192"/>
                  <a:pt x="45" y="177"/>
                  <a:pt x="59" y="177"/>
                </a:cubicBezTo>
                <a:cubicBezTo>
                  <a:pt x="368" y="177"/>
                  <a:pt x="368" y="177"/>
                  <a:pt x="368" y="177"/>
                </a:cubicBezTo>
                <a:cubicBezTo>
                  <a:pt x="383" y="177"/>
                  <a:pt x="398" y="192"/>
                  <a:pt x="398" y="206"/>
                </a:cubicBezTo>
                <a:cubicBezTo>
                  <a:pt x="398" y="206"/>
                  <a:pt x="383" y="221"/>
                  <a:pt x="368" y="221"/>
                </a:cubicBezTo>
                <a:close/>
              </a:path>
            </a:pathLst>
          </a:custGeom>
          <a:solidFill>
            <a:srgbClr val="C00000"/>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31" name="Freeform 65"/>
          <p:cNvSpPr>
            <a:spLocks noChangeArrowheads="1"/>
          </p:cNvSpPr>
          <p:nvPr/>
        </p:nvSpPr>
        <p:spPr bwMode="auto">
          <a:xfrm>
            <a:off x="16158282" y="5227939"/>
            <a:ext cx="711015" cy="775109"/>
          </a:xfrm>
          <a:custGeom>
            <a:avLst/>
            <a:gdLst>
              <a:gd name="T0" fmla="*/ 485 w 619"/>
              <a:gd name="T1" fmla="*/ 59 h 619"/>
              <a:gd name="T2" fmla="*/ 485 w 619"/>
              <a:gd name="T3" fmla="*/ 59 h 619"/>
              <a:gd name="T4" fmla="*/ 221 w 619"/>
              <a:gd name="T5" fmla="*/ 118 h 619"/>
              <a:gd name="T6" fmla="*/ 147 w 619"/>
              <a:gd name="T7" fmla="*/ 250 h 619"/>
              <a:gd name="T8" fmla="*/ 0 w 619"/>
              <a:gd name="T9" fmla="*/ 354 h 619"/>
              <a:gd name="T10" fmla="*/ 147 w 619"/>
              <a:gd name="T11" fmla="*/ 442 h 619"/>
              <a:gd name="T12" fmla="*/ 191 w 619"/>
              <a:gd name="T13" fmla="*/ 574 h 619"/>
              <a:gd name="T14" fmla="*/ 324 w 619"/>
              <a:gd name="T15" fmla="*/ 530 h 619"/>
              <a:gd name="T16" fmla="*/ 471 w 619"/>
              <a:gd name="T17" fmla="*/ 618 h 619"/>
              <a:gd name="T18" fmla="*/ 485 w 619"/>
              <a:gd name="T19" fmla="*/ 442 h 619"/>
              <a:gd name="T20" fmla="*/ 559 w 619"/>
              <a:gd name="T21" fmla="*/ 309 h 619"/>
              <a:gd name="T22" fmla="*/ 485 w 619"/>
              <a:gd name="T23" fmla="*/ 59 h 619"/>
              <a:gd name="T24" fmla="*/ 206 w 619"/>
              <a:gd name="T25" fmla="*/ 530 h 619"/>
              <a:gd name="T26" fmla="*/ 206 w 619"/>
              <a:gd name="T27" fmla="*/ 530 h 619"/>
              <a:gd name="T28" fmla="*/ 191 w 619"/>
              <a:gd name="T29" fmla="*/ 456 h 619"/>
              <a:gd name="T30" fmla="*/ 294 w 619"/>
              <a:gd name="T31" fmla="*/ 515 h 619"/>
              <a:gd name="T32" fmla="*/ 206 w 619"/>
              <a:gd name="T33" fmla="*/ 530 h 619"/>
              <a:gd name="T34" fmla="*/ 530 w 619"/>
              <a:gd name="T35" fmla="*/ 295 h 619"/>
              <a:gd name="T36" fmla="*/ 530 w 619"/>
              <a:gd name="T37" fmla="*/ 295 h 619"/>
              <a:gd name="T38" fmla="*/ 456 w 619"/>
              <a:gd name="T39" fmla="*/ 427 h 619"/>
              <a:gd name="T40" fmla="*/ 441 w 619"/>
              <a:gd name="T41" fmla="*/ 560 h 619"/>
              <a:gd name="T42" fmla="*/ 73 w 619"/>
              <a:gd name="T43" fmla="*/ 354 h 619"/>
              <a:gd name="T44" fmla="*/ 176 w 619"/>
              <a:gd name="T45" fmla="*/ 280 h 619"/>
              <a:gd name="T46" fmla="*/ 265 w 619"/>
              <a:gd name="T47" fmla="*/ 147 h 619"/>
              <a:gd name="T48" fmla="*/ 471 w 619"/>
              <a:gd name="T49" fmla="*/ 88 h 619"/>
              <a:gd name="T50" fmla="*/ 530 w 619"/>
              <a:gd name="T51" fmla="*/ 29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9" h="619">
                <a:moveTo>
                  <a:pt x="485" y="59"/>
                </a:moveTo>
                <a:lnTo>
                  <a:pt x="485" y="59"/>
                </a:lnTo>
                <a:cubicBezTo>
                  <a:pt x="397" y="0"/>
                  <a:pt x="279" y="30"/>
                  <a:pt x="221" y="118"/>
                </a:cubicBezTo>
                <a:cubicBezTo>
                  <a:pt x="147" y="250"/>
                  <a:pt x="147" y="250"/>
                  <a:pt x="147" y="250"/>
                </a:cubicBezTo>
                <a:cubicBezTo>
                  <a:pt x="0" y="354"/>
                  <a:pt x="0" y="354"/>
                  <a:pt x="0" y="354"/>
                </a:cubicBezTo>
                <a:cubicBezTo>
                  <a:pt x="147" y="442"/>
                  <a:pt x="147" y="442"/>
                  <a:pt x="147" y="442"/>
                </a:cubicBezTo>
                <a:cubicBezTo>
                  <a:pt x="132" y="486"/>
                  <a:pt x="147" y="545"/>
                  <a:pt x="191" y="574"/>
                </a:cubicBezTo>
                <a:cubicBezTo>
                  <a:pt x="235" y="589"/>
                  <a:pt x="294" y="574"/>
                  <a:pt x="324" y="530"/>
                </a:cubicBezTo>
                <a:cubicBezTo>
                  <a:pt x="471" y="618"/>
                  <a:pt x="471" y="618"/>
                  <a:pt x="471" y="618"/>
                </a:cubicBezTo>
                <a:cubicBezTo>
                  <a:pt x="485" y="442"/>
                  <a:pt x="485" y="442"/>
                  <a:pt x="485" y="442"/>
                </a:cubicBezTo>
                <a:cubicBezTo>
                  <a:pt x="559" y="309"/>
                  <a:pt x="559" y="309"/>
                  <a:pt x="559" y="309"/>
                </a:cubicBezTo>
                <a:cubicBezTo>
                  <a:pt x="618" y="221"/>
                  <a:pt x="588" y="103"/>
                  <a:pt x="485" y="59"/>
                </a:cubicBezTo>
                <a:close/>
                <a:moveTo>
                  <a:pt x="206" y="530"/>
                </a:moveTo>
                <a:lnTo>
                  <a:pt x="206" y="530"/>
                </a:lnTo>
                <a:cubicBezTo>
                  <a:pt x="176" y="515"/>
                  <a:pt x="176" y="486"/>
                  <a:pt x="191" y="456"/>
                </a:cubicBezTo>
                <a:cubicBezTo>
                  <a:pt x="294" y="515"/>
                  <a:pt x="294" y="515"/>
                  <a:pt x="294" y="515"/>
                </a:cubicBezTo>
                <a:cubicBezTo>
                  <a:pt x="265" y="545"/>
                  <a:pt x="235" y="545"/>
                  <a:pt x="206" y="530"/>
                </a:cubicBezTo>
                <a:close/>
                <a:moveTo>
                  <a:pt x="530" y="295"/>
                </a:moveTo>
                <a:lnTo>
                  <a:pt x="530" y="295"/>
                </a:lnTo>
                <a:cubicBezTo>
                  <a:pt x="456" y="427"/>
                  <a:pt x="456" y="427"/>
                  <a:pt x="456" y="427"/>
                </a:cubicBezTo>
                <a:cubicBezTo>
                  <a:pt x="441" y="560"/>
                  <a:pt x="441" y="560"/>
                  <a:pt x="441" y="560"/>
                </a:cubicBezTo>
                <a:cubicBezTo>
                  <a:pt x="73" y="354"/>
                  <a:pt x="73" y="354"/>
                  <a:pt x="73" y="354"/>
                </a:cubicBezTo>
                <a:cubicBezTo>
                  <a:pt x="176" y="280"/>
                  <a:pt x="176" y="280"/>
                  <a:pt x="176" y="280"/>
                </a:cubicBezTo>
                <a:cubicBezTo>
                  <a:pt x="265" y="147"/>
                  <a:pt x="265" y="147"/>
                  <a:pt x="265" y="147"/>
                </a:cubicBezTo>
                <a:cubicBezTo>
                  <a:pt x="294" y="74"/>
                  <a:pt x="397" y="44"/>
                  <a:pt x="471" y="88"/>
                </a:cubicBezTo>
                <a:cubicBezTo>
                  <a:pt x="544" y="133"/>
                  <a:pt x="574" y="221"/>
                  <a:pt x="530" y="295"/>
                </a:cubicBezTo>
                <a:close/>
              </a:path>
            </a:pathLst>
          </a:custGeom>
          <a:solidFill>
            <a:schemeClr val="tx1"/>
          </a:solidFill>
          <a:ln w="3175" cmpd="sng">
            <a:noFill/>
          </a:ln>
          <a:extLst/>
        </p:spPr>
        <p:style>
          <a:lnRef idx="2">
            <a:schemeClr val="accent4"/>
          </a:lnRef>
          <a:fillRef idx="1">
            <a:schemeClr val="lt1"/>
          </a:fillRef>
          <a:effectRef idx="0">
            <a:schemeClr val="accent4"/>
          </a:effectRef>
          <a:fontRef idx="minor">
            <a:schemeClr val="dk1"/>
          </a:fontRef>
        </p:style>
        <p:txBody>
          <a:bodyPr wrap="none" anchor="ctr"/>
          <a:lstStyle/>
          <a:p>
            <a:pPr>
              <a:defRPr/>
            </a:pPr>
            <a:endParaRPr lang="en-US" sz="2800">
              <a:latin typeface="Montserrat" charset="0"/>
              <a:ea typeface="Montserrat" charset="0"/>
              <a:cs typeface="Montserrat" charset="0"/>
            </a:endParaRPr>
          </a:p>
        </p:txBody>
      </p:sp>
      <p:sp>
        <p:nvSpPr>
          <p:cNvPr id="33" name="Rectangle 32"/>
          <p:cNvSpPr/>
          <p:nvPr/>
        </p:nvSpPr>
        <p:spPr>
          <a:xfrm>
            <a:off x="663798" y="7605077"/>
            <a:ext cx="2674732" cy="3139321"/>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Context Research</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Company Research</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Competitor Research</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Customer Insight Research</a:t>
            </a:r>
            <a:endParaRPr lang="en-US" sz="1800">
              <a:latin typeface="Montserrat" charset="0"/>
              <a:ea typeface="Montserrat" charset="0"/>
              <a:cs typeface="Montserrat" charset="0"/>
            </a:endParaRPr>
          </a:p>
        </p:txBody>
      </p:sp>
      <p:sp>
        <p:nvSpPr>
          <p:cNvPr id="34" name="Rectangle 33"/>
          <p:cNvSpPr/>
          <p:nvPr/>
        </p:nvSpPr>
        <p:spPr>
          <a:xfrm>
            <a:off x="3581161" y="7605583"/>
            <a:ext cx="2629549" cy="4524315"/>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Positioning Statement</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Positioning Essence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Positioning Manifesto</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Positioning Scale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Positioning Matrix</a:t>
            </a:r>
          </a:p>
          <a:p>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Core</a:t>
            </a:r>
            <a:endParaRPr lang="en-US" sz="1800">
              <a:latin typeface="Montserrat" charset="0"/>
              <a:ea typeface="Montserrat" charset="0"/>
              <a:cs typeface="Montserrat" charset="0"/>
            </a:endParaRPr>
          </a:p>
        </p:txBody>
      </p:sp>
      <p:sp>
        <p:nvSpPr>
          <p:cNvPr id="36" name="Rectangle 35"/>
          <p:cNvSpPr/>
          <p:nvPr/>
        </p:nvSpPr>
        <p:spPr>
          <a:xfrm>
            <a:off x="6475728" y="7605583"/>
            <a:ext cx="2629549" cy="2031325"/>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Branded House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Subs-Brands</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Endoresd Brands</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House of Brand</a:t>
            </a:r>
            <a:endParaRPr lang="en-US" sz="1800">
              <a:latin typeface="Montserrat" charset="0"/>
              <a:ea typeface="Montserrat" charset="0"/>
              <a:cs typeface="Montserrat" charset="0"/>
            </a:endParaRPr>
          </a:p>
        </p:txBody>
      </p:sp>
      <p:sp>
        <p:nvSpPr>
          <p:cNvPr id="37" name="Rectangle 36"/>
          <p:cNvSpPr/>
          <p:nvPr/>
        </p:nvSpPr>
        <p:spPr>
          <a:xfrm>
            <a:off x="9347378" y="7605077"/>
            <a:ext cx="2732217" cy="4247317"/>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C</a:t>
            </a:r>
            <a:r>
              <a:rPr lang="en-US" sz="1800" spc="10" dirty="0" err="1">
                <a:latin typeface="Montserrat" charset="0"/>
                <a:ea typeface="Montserrat" charset="0"/>
                <a:cs typeface="Montserrat" charset="0"/>
              </a:rPr>
              <a:t>ustomer </a:t>
            </a:r>
            <a:r>
              <a:rPr lang="vi-VN" sz="1800" spc="10" dirty="0" err="1">
                <a:latin typeface="Montserrat" charset="0"/>
                <a:ea typeface="Montserrat" charset="0"/>
                <a:cs typeface="Montserrat" charset="0"/>
              </a:rPr>
              <a:t>E</a:t>
            </a:r>
            <a:r>
              <a:rPr lang="en-US" sz="1800" spc="10" dirty="0" err="1">
                <a:latin typeface="Montserrat" charset="0"/>
                <a:ea typeface="Montserrat" charset="0"/>
                <a:cs typeface="Montserrat" charset="0"/>
              </a:rPr>
              <a:t>xperience </a:t>
            </a:r>
            <a:r>
              <a:rPr lang="vi-VN" sz="1800" spc="10" dirty="0" err="1">
                <a:latin typeface="Montserrat" charset="0"/>
                <a:ea typeface="Montserrat" charset="0"/>
                <a:cs typeface="Montserrat" charset="0"/>
              </a:rPr>
              <a:t>M</a:t>
            </a:r>
            <a:r>
              <a:rPr lang="en-US" sz="1800" spc="10" dirty="0" err="1">
                <a:latin typeface="Montserrat" charset="0"/>
                <a:ea typeface="Montserrat" charset="0"/>
                <a:cs typeface="Montserrat" charset="0"/>
              </a:rPr>
              <a:t>anagement</a:t>
            </a:r>
          </a:p>
          <a:p>
            <a:pPr marL="342900" indent="-342900">
              <a:buFont typeface="Arial" charset="0"/>
              <a:buChar char="•"/>
            </a:pPr>
            <a:endParaRPr lang="en-US" sz="1800" spc="10" dirty="0" err="1">
              <a:latin typeface="Montserrat" charset="0"/>
              <a:ea typeface="Montserrat" charset="0"/>
              <a:cs typeface="Montserrat" charset="0"/>
            </a:endParaRPr>
          </a:p>
          <a:p>
            <a:pPr marL="342900" indent="-342900">
              <a:buFont typeface="Arial" charset="0"/>
              <a:buChar char="•"/>
            </a:pPr>
            <a:r>
              <a:rPr lang="vi-VN" sz="1800" spc="10" dirty="0" err="1">
                <a:latin typeface="Montserrat" charset="0"/>
                <a:ea typeface="Montserrat" charset="0"/>
                <a:cs typeface="Montserrat" charset="0"/>
              </a:rPr>
              <a:t>Brand Product Development</a:t>
            </a:r>
            <a:endParaRPr lang="en-US" sz="1800" spc="10" dirty="0" err="1">
              <a:latin typeface="Montserrat" charset="0"/>
              <a:ea typeface="Montserrat" charset="0"/>
              <a:cs typeface="Montserrat" charset="0"/>
            </a:endParaRP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Culture Platform</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Internal Development</a:t>
            </a:r>
          </a:p>
          <a:p>
            <a:pPr marL="342900" indent="-342900">
              <a:buFont typeface="Arial" charset="0"/>
              <a:buChar char="•"/>
            </a:pPr>
            <a:endParaRPr lang="en-US"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a:t>
            </a:r>
            <a:r>
              <a:rPr lang="en-US" sz="1800">
                <a:latin typeface="Montserrat" charset="0"/>
                <a:ea typeface="Montserrat" charset="0"/>
                <a:cs typeface="Montserrat" charset="0"/>
              </a:rPr>
              <a:t>Distribution </a:t>
            </a:r>
            <a:r>
              <a:rPr lang="vi-VN" sz="1800">
                <a:latin typeface="Montserrat" charset="0"/>
                <a:ea typeface="Montserrat" charset="0"/>
                <a:cs typeface="Montserrat" charset="0"/>
              </a:rPr>
              <a:t>Strategy</a:t>
            </a:r>
          </a:p>
        </p:txBody>
      </p:sp>
      <p:sp>
        <p:nvSpPr>
          <p:cNvPr id="38" name="Rectangle 37"/>
          <p:cNvSpPr/>
          <p:nvPr/>
        </p:nvSpPr>
        <p:spPr>
          <a:xfrm>
            <a:off x="12292923" y="7605077"/>
            <a:ext cx="2632111" cy="4247317"/>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Logo  &amp; Logo Guideline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Identity </a:t>
            </a:r>
            <a:r>
              <a:rPr lang="mr-IN" sz="1800">
                <a:latin typeface="Montserrat" charset="0"/>
                <a:ea typeface="Montserrat" charset="0"/>
                <a:cs typeface="Montserrat" charset="0"/>
              </a:rPr>
              <a:t>–</a:t>
            </a:r>
            <a:r>
              <a:rPr lang="vi-VN" sz="1800">
                <a:latin typeface="Montserrat" charset="0"/>
                <a:ea typeface="Montserrat" charset="0"/>
                <a:cs typeface="Montserrat" charset="0"/>
              </a:rPr>
              <a:t> Corporate Identity</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Image Guideline </a:t>
            </a:r>
            <a:r>
              <a:rPr lang="vi-VN" sz="1800" spc="10" dirty="0" err="1">
                <a:latin typeface="Montserrat" charset="0"/>
                <a:ea typeface="Montserrat" charset="0"/>
                <a:cs typeface="Montserrat" charset="0"/>
              </a:rPr>
              <a:t>Systems</a:t>
            </a:r>
            <a:endParaRPr lang="vi-VN" sz="1800">
              <a:latin typeface="Montserrat" charset="0"/>
              <a:ea typeface="Montserrat" charset="0"/>
              <a:cs typeface="Montserrat" charset="0"/>
            </a:endParaRP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Marcom Design</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Product P</a:t>
            </a:r>
            <a:r>
              <a:rPr lang="en-US" sz="1800">
                <a:latin typeface="Montserrat" charset="0"/>
                <a:ea typeface="Montserrat" charset="0"/>
                <a:cs typeface="Montserrat" charset="0"/>
              </a:rPr>
              <a:t>ackaging </a:t>
            </a:r>
            <a:r>
              <a:rPr lang="vi-VN" sz="1800">
                <a:latin typeface="Montserrat" charset="0"/>
                <a:ea typeface="Montserrat" charset="0"/>
                <a:cs typeface="Montserrat" charset="0"/>
              </a:rPr>
              <a:t>Design</a:t>
            </a:r>
            <a:endParaRPr lang="en-US" sz="1800">
              <a:latin typeface="Montserrat" charset="0"/>
              <a:ea typeface="Montserrat" charset="0"/>
              <a:cs typeface="Montserrat" charset="0"/>
            </a:endParaRPr>
          </a:p>
        </p:txBody>
      </p:sp>
      <p:sp>
        <p:nvSpPr>
          <p:cNvPr id="39" name="Rectangle 38"/>
          <p:cNvSpPr/>
          <p:nvPr/>
        </p:nvSpPr>
        <p:spPr>
          <a:xfrm>
            <a:off x="15092378" y="7605077"/>
            <a:ext cx="2849637" cy="4247317"/>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Positioning Kick-off Workshop</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Brand Operational Processes Development</a:t>
            </a:r>
          </a:p>
          <a:p>
            <a:pPr marL="342900" indent="-342900">
              <a:buFont typeface="Arial" charset="0"/>
              <a:buChar char="•"/>
            </a:pPr>
            <a:endParaRPr lang="en-US" sz="1800">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Standardize </a:t>
            </a:r>
            <a:r>
              <a:rPr lang="vi-VN" sz="1800">
                <a:latin typeface="Montserrat" charset="0"/>
                <a:ea typeface="Montserrat" charset="0"/>
                <a:cs typeface="Montserrat" charset="0"/>
              </a:rPr>
              <a:t>Brand S</a:t>
            </a:r>
            <a:r>
              <a:rPr lang="en-US" sz="1800">
                <a:latin typeface="Montserrat" charset="0"/>
                <a:ea typeface="Montserrat" charset="0"/>
                <a:cs typeface="Montserrat" charset="0"/>
              </a:rPr>
              <a:t>ervice </a:t>
            </a:r>
            <a:r>
              <a:rPr lang="vi-VN" sz="1800">
                <a:latin typeface="Montserrat" charset="0"/>
                <a:ea typeface="Montserrat" charset="0"/>
                <a:cs typeface="Montserrat" charset="0"/>
              </a:rPr>
              <a:t>S</a:t>
            </a:r>
            <a:r>
              <a:rPr lang="en-US" sz="1800">
                <a:latin typeface="Montserrat" charset="0"/>
                <a:ea typeface="Montserrat" charset="0"/>
                <a:cs typeface="Montserrat" charset="0"/>
              </a:rPr>
              <a:t>tandards</a:t>
            </a:r>
          </a:p>
          <a:p>
            <a:pPr marL="342900" indent="-342900">
              <a:buFont typeface="Arial" charset="0"/>
              <a:buChar char="•"/>
            </a:pPr>
            <a:endParaRPr lang="en-US"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&amp; Marcom Coaching programs</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Sales &amp; Distribution Coaching programs</a:t>
            </a:r>
          </a:p>
        </p:txBody>
      </p:sp>
      <p:sp>
        <p:nvSpPr>
          <p:cNvPr id="40" name="Rectangle 39"/>
          <p:cNvSpPr/>
          <p:nvPr/>
        </p:nvSpPr>
        <p:spPr>
          <a:xfrm>
            <a:off x="18101251" y="7605077"/>
            <a:ext cx="2721363" cy="2308324"/>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Big Idea</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Marketing &amp; Communication House</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IMC Model &amp; Planning</a:t>
            </a:r>
            <a:endParaRPr lang="en-US" sz="1800">
              <a:latin typeface="Montserrat" charset="0"/>
              <a:ea typeface="Montserrat" charset="0"/>
              <a:cs typeface="Montserrat" charset="0"/>
            </a:endParaRPr>
          </a:p>
        </p:txBody>
      </p:sp>
      <p:sp>
        <p:nvSpPr>
          <p:cNvPr id="41" name="Rectangle 40"/>
          <p:cNvSpPr/>
          <p:nvPr/>
        </p:nvSpPr>
        <p:spPr>
          <a:xfrm>
            <a:off x="21049735" y="7605077"/>
            <a:ext cx="2756703" cy="2585323"/>
          </a:xfrm>
          <a:prstGeom prst="rect">
            <a:avLst/>
          </a:prstGeom>
        </p:spPr>
        <p:txBody>
          <a:bodyPr wrap="square">
            <a:spAutoFit/>
          </a:bodyPr>
          <a:lstStyle/>
          <a:p>
            <a:pPr marL="342900" indent="-342900">
              <a:buFont typeface="Arial" charset="0"/>
              <a:buChar char="•"/>
            </a:pPr>
            <a:r>
              <a:rPr lang="vi-VN" sz="1800" spc="10" dirty="0" err="1">
                <a:latin typeface="Montserrat" charset="0"/>
                <a:ea typeface="Montserrat" charset="0"/>
                <a:cs typeface="Montserrat" charset="0"/>
              </a:rPr>
              <a:t>Brand Beat Score</a:t>
            </a:r>
          </a:p>
          <a:p>
            <a:pPr marL="342900" indent="-342900">
              <a:buFont typeface="Arial" charset="0"/>
              <a:buChar char="•"/>
            </a:pPr>
            <a:endParaRPr lang="vi-VN" sz="1800" spc="10" dirty="0" err="1">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Health Check</a:t>
            </a: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vi-VN" sz="1800">
                <a:latin typeface="Montserrat" charset="0"/>
                <a:ea typeface="Montserrat" charset="0"/>
                <a:cs typeface="Montserrat" charset="0"/>
              </a:rPr>
              <a:t>Brand </a:t>
            </a:r>
            <a:r>
              <a:rPr lang="en-US" sz="1800">
                <a:latin typeface="Montserrat" charset="0"/>
                <a:ea typeface="Montserrat" charset="0"/>
                <a:cs typeface="Montserrat" charset="0"/>
              </a:rPr>
              <a:t>Employee Satisfaction Survey</a:t>
            </a:r>
            <a:endParaRPr lang="vi-VN" sz="1800">
              <a:latin typeface="Montserrat" charset="0"/>
              <a:ea typeface="Montserrat" charset="0"/>
              <a:cs typeface="Montserrat" charset="0"/>
            </a:endParaRPr>
          </a:p>
          <a:p>
            <a:pPr marL="342900" indent="-342900">
              <a:buFont typeface="Arial" charset="0"/>
              <a:buChar char="•"/>
            </a:pPr>
            <a:endParaRPr lang="vi-VN" sz="1800">
              <a:latin typeface="Montserrat" charset="0"/>
              <a:ea typeface="Montserrat" charset="0"/>
              <a:cs typeface="Montserrat" charset="0"/>
            </a:endParaRPr>
          </a:p>
          <a:p>
            <a:pPr marL="342900" indent="-342900">
              <a:buFont typeface="Arial" charset="0"/>
              <a:buChar char="•"/>
            </a:pPr>
            <a:r>
              <a:rPr lang="en-US" sz="1800">
                <a:latin typeface="Montserrat" charset="0"/>
                <a:ea typeface="Montserrat" charset="0"/>
                <a:cs typeface="Montserrat" charset="0"/>
              </a:rPr>
              <a:t>Brand Valuation</a:t>
            </a:r>
          </a:p>
        </p:txBody>
      </p:sp>
      <p:sp>
        <p:nvSpPr>
          <p:cNvPr id="5" name="Rectangle 4"/>
          <p:cNvSpPr/>
          <p:nvPr/>
        </p:nvSpPr>
        <p:spPr>
          <a:xfrm>
            <a:off x="684684" y="2987866"/>
            <a:ext cx="23088868" cy="1200329"/>
          </a:xfrm>
          <a:prstGeom prst="rect">
            <a:avLst/>
          </a:prstGeom>
        </p:spPr>
        <p:txBody>
          <a:bodyPr wrap="square">
            <a:spAutoFit/>
          </a:bodyPr>
          <a:lstStyle/>
          <a:p>
            <a:pPr marL="12700" marR="5080" lvl="0" algn="ctr">
              <a:lnSpc>
                <a:spcPct val="150000"/>
              </a:lnSpc>
            </a:pPr>
            <a:r>
              <a:rPr lang="vi-VN" sz="2400" spc="10" dirty="0" err="1">
                <a:solidFill>
                  <a:prstClr val="black"/>
                </a:solidFill>
                <a:latin typeface="Montserrat" charset="0"/>
                <a:ea typeface="Montserrat" charset="0"/>
                <a:cs typeface="Montserrat" charset="0"/>
              </a:rPr>
              <a:t>Với hơn 20 năm hoạt động trong lĩnh vực tư vấn tiếp thị - truyền thông và xây dựng thương hiệu, chúng tôi thu thập vô số các bài học và thúc đẩy việc nghiên cứu phát triển các công cụ chuyên sâu. Tất cả nhằm giúp doanh nghiệp giải quyết các bài toán cụ thể trong từng giai đoạn phát triển.</a:t>
            </a:r>
            <a:endParaRPr lang="en-US" sz="2400" spc="10" dirty="0" err="1">
              <a:solidFill>
                <a:prstClr val="black"/>
              </a:solidFill>
              <a:latin typeface="Montserrat" charset="0"/>
              <a:ea typeface="Montserrat" charset="0"/>
              <a:cs typeface="Montserrat" charset="0"/>
            </a:endParaRPr>
          </a:p>
        </p:txBody>
      </p:sp>
      <p:cxnSp>
        <p:nvCxnSpPr>
          <p:cNvPr id="42" name="Straight Connector 41"/>
          <p:cNvCxnSpPr/>
          <p:nvPr/>
        </p:nvCxnSpPr>
        <p:spPr>
          <a:xfrm>
            <a:off x="20929419" y="5828047"/>
            <a:ext cx="16752" cy="704141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2402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331156"/>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10" y="725905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0462241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6949102" y="5370197"/>
            <a:ext cx="9995044"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 We Share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0149759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t="20195" b="43188"/>
          <a:stretch/>
        </p:blipFill>
        <p:spPr>
          <a:xfrm>
            <a:off x="-1" y="1155758"/>
            <a:ext cx="24379731" cy="5953701"/>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16956" y="1119677"/>
            <a:ext cx="24362282" cy="598978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45328" y="366909"/>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8B5A6BB2-C08F-4FE5-B6E0-689DAF905470}"/>
              </a:ext>
            </a:extLst>
          </p:cNvPr>
          <p:cNvSpPr txBox="1"/>
          <p:nvPr/>
        </p:nvSpPr>
        <p:spPr>
          <a:xfrm>
            <a:off x="1855191" y="2909608"/>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Mibrand - We Share</a:t>
            </a:r>
            <a:endParaRPr lang="en-US" sz="6399"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9D4EE67-8B9E-4667-9C62-55D825A778EC}"/>
              </a:ext>
            </a:extLst>
          </p:cNvPr>
          <p:cNvSpPr/>
          <p:nvPr/>
        </p:nvSpPr>
        <p:spPr>
          <a:xfrm>
            <a:off x="2910121" y="421336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Trang chủ   /   We Share</a:t>
            </a:r>
            <a:endParaRPr lang="en-US" sz="2400" dirty="0">
              <a:latin typeface="Montserrat" charset="0"/>
              <a:ea typeface="Montserrat" charset="0"/>
              <a:cs typeface="Montserrat" charset="0"/>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4792" y="7833971"/>
            <a:ext cx="6324197" cy="4575543"/>
          </a:xfrm>
          <a:prstGeom prst="rect">
            <a:avLst/>
          </a:prstGeom>
        </p:spPr>
      </p:pic>
      <p:sp>
        <p:nvSpPr>
          <p:cNvPr id="16" name="Rectangle 15">
            <a:extLst>
              <a:ext uri="{FF2B5EF4-FFF2-40B4-BE49-F238E27FC236}">
                <a16:creationId xmlns:a16="http://schemas.microsoft.com/office/drawing/2014/main" xmlns="" id="{78AEE88F-7F6F-1844-AA7C-D93421A3866E}"/>
              </a:ext>
            </a:extLst>
          </p:cNvPr>
          <p:cNvSpPr/>
          <p:nvPr/>
        </p:nvSpPr>
        <p:spPr>
          <a:xfrm>
            <a:off x="2294791" y="12525606"/>
            <a:ext cx="6236336" cy="10152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a:latin typeface="Montserrat" charset="0"/>
                <a:ea typeface="Montserrat" charset="0"/>
                <a:cs typeface="Montserrat" charset="0"/>
              </a:rPr>
              <a:t>Định vị: Cuộc hành trình đi tìm linh hồn cho thương hiệu</a:t>
            </a:r>
          </a:p>
        </p:txBody>
      </p:sp>
      <p:sp>
        <p:nvSpPr>
          <p:cNvPr id="17" name="Rectangle 16">
            <a:extLst>
              <a:ext uri="{FF2B5EF4-FFF2-40B4-BE49-F238E27FC236}">
                <a16:creationId xmlns:a16="http://schemas.microsoft.com/office/drawing/2014/main" xmlns="" id="{78AEE88F-7F6F-1844-AA7C-D93421A3866E}"/>
              </a:ext>
            </a:extLst>
          </p:cNvPr>
          <p:cNvSpPr/>
          <p:nvPr/>
        </p:nvSpPr>
        <p:spPr>
          <a:xfrm>
            <a:off x="9059736" y="12525608"/>
            <a:ext cx="6236336" cy="10152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a:latin typeface="Montserrat" charset="0"/>
                <a:ea typeface="Montserrat" charset="0"/>
                <a:cs typeface="Montserrat" charset="0"/>
              </a:rPr>
              <a:t>Văn hóa doanh nghiệp: Nguồn lực nội sinh của thương hiệu</a:t>
            </a:r>
          </a:p>
        </p:txBody>
      </p:sp>
      <p:sp>
        <p:nvSpPr>
          <p:cNvPr id="18" name="Rectangle 17">
            <a:extLst>
              <a:ext uri="{FF2B5EF4-FFF2-40B4-BE49-F238E27FC236}">
                <a16:creationId xmlns:a16="http://schemas.microsoft.com/office/drawing/2014/main" xmlns="" id="{78AEE88F-7F6F-1844-AA7C-D93421A3866E}"/>
              </a:ext>
            </a:extLst>
          </p:cNvPr>
          <p:cNvSpPr/>
          <p:nvPr/>
        </p:nvSpPr>
        <p:spPr>
          <a:xfrm>
            <a:off x="15824681" y="12525606"/>
            <a:ext cx="6236336" cy="10152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a:latin typeface="Montserrat" charset="0"/>
                <a:ea typeface="Montserrat" charset="0"/>
                <a:cs typeface="Montserrat" charset="0"/>
              </a:rPr>
              <a:t>04 Câu chuyện thương hiệu mà bạn nên kể </a:t>
            </a:r>
            <a:endParaRPr lang="en-US" sz="2400">
              <a:latin typeface="Montserrat" charset="0"/>
              <a:ea typeface="Montserrat" charset="0"/>
              <a:cs typeface="Montserrat" charset="0"/>
            </a:endParaRPr>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5528" r="8372"/>
          <a:stretch/>
        </p:blipFill>
        <p:spPr>
          <a:xfrm>
            <a:off x="9059736" y="7806480"/>
            <a:ext cx="6293678" cy="4581769"/>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8663"/>
          <a:stretch/>
        </p:blipFill>
        <p:spPr>
          <a:xfrm>
            <a:off x="15885042" y="7853611"/>
            <a:ext cx="6209668" cy="4534638"/>
          </a:xfrm>
          <a:prstGeom prst="rect">
            <a:avLst/>
          </a:prstGeom>
        </p:spPr>
      </p:pic>
      <p:sp>
        <p:nvSpPr>
          <p:cNvPr id="20" name="Rectangle 19">
            <a:extLst>
              <a:ext uri="{FF2B5EF4-FFF2-40B4-BE49-F238E27FC236}">
                <a16:creationId xmlns:a16="http://schemas.microsoft.com/office/drawing/2014/main" xmlns="" id="{4A639ABC-ED58-466E-9EC4-0598E187F336}"/>
              </a:ext>
            </a:extLst>
          </p:cNvPr>
          <p:cNvSpPr/>
          <p:nvPr/>
        </p:nvSpPr>
        <p:spPr>
          <a:xfrm>
            <a:off x="15581592" y="363371"/>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926746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9238" cy="113261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261" y="1317691"/>
            <a:ext cx="6324197" cy="4581769"/>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5528" r="8372"/>
          <a:stretch/>
        </p:blipFill>
        <p:spPr>
          <a:xfrm>
            <a:off x="9017205" y="1311465"/>
            <a:ext cx="6293678" cy="4581769"/>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8663"/>
          <a:stretch/>
        </p:blipFill>
        <p:spPr>
          <a:xfrm>
            <a:off x="15842511" y="1358596"/>
            <a:ext cx="6209668" cy="4534638"/>
          </a:xfrm>
          <a:prstGeom prst="rect">
            <a:avLst/>
          </a:prstGeom>
        </p:spPr>
      </p:pic>
      <p:sp>
        <p:nvSpPr>
          <p:cNvPr id="6" name="Rectangle 5">
            <a:extLst>
              <a:ext uri="{FF2B5EF4-FFF2-40B4-BE49-F238E27FC236}">
                <a16:creationId xmlns:a16="http://schemas.microsoft.com/office/drawing/2014/main" xmlns="" id="{78AEE88F-7F6F-1844-AA7C-D93421A3866E}"/>
              </a:ext>
            </a:extLst>
          </p:cNvPr>
          <p:cNvSpPr/>
          <p:nvPr/>
        </p:nvSpPr>
        <p:spPr>
          <a:xfrm>
            <a:off x="2252261" y="5999559"/>
            <a:ext cx="6236336" cy="10152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a:latin typeface="Montserrat" charset="0"/>
                <a:ea typeface="Montserrat" charset="0"/>
                <a:cs typeface="Montserrat" charset="0"/>
              </a:rPr>
              <a:t>Định vị: Cuộc hành trình đi tìm linh hồn cho thương hiệu</a:t>
            </a:r>
          </a:p>
        </p:txBody>
      </p:sp>
      <p:sp>
        <p:nvSpPr>
          <p:cNvPr id="7" name="Rectangle 6">
            <a:extLst>
              <a:ext uri="{FF2B5EF4-FFF2-40B4-BE49-F238E27FC236}">
                <a16:creationId xmlns:a16="http://schemas.microsoft.com/office/drawing/2014/main" xmlns="" id="{78AEE88F-7F6F-1844-AA7C-D93421A3866E}"/>
              </a:ext>
            </a:extLst>
          </p:cNvPr>
          <p:cNvSpPr/>
          <p:nvPr/>
        </p:nvSpPr>
        <p:spPr>
          <a:xfrm>
            <a:off x="9017206" y="5999561"/>
            <a:ext cx="6236336" cy="10152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a:latin typeface="Montserrat" charset="0"/>
                <a:ea typeface="Montserrat" charset="0"/>
                <a:cs typeface="Montserrat" charset="0"/>
              </a:rPr>
              <a:t>Văn hóa doanh nghiệp: Nguồn lực nội sinh của thương hiệu</a:t>
            </a:r>
          </a:p>
        </p:txBody>
      </p:sp>
      <p:sp>
        <p:nvSpPr>
          <p:cNvPr id="8" name="Rectangle 7">
            <a:extLst>
              <a:ext uri="{FF2B5EF4-FFF2-40B4-BE49-F238E27FC236}">
                <a16:creationId xmlns:a16="http://schemas.microsoft.com/office/drawing/2014/main" xmlns="" id="{78AEE88F-7F6F-1844-AA7C-D93421A3866E}"/>
              </a:ext>
            </a:extLst>
          </p:cNvPr>
          <p:cNvSpPr/>
          <p:nvPr/>
        </p:nvSpPr>
        <p:spPr>
          <a:xfrm>
            <a:off x="15829177" y="5999559"/>
            <a:ext cx="6236336" cy="92980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vi-VN" sz="2400">
                <a:latin typeface="Montserrat" charset="0"/>
                <a:ea typeface="Montserrat" charset="0"/>
                <a:cs typeface="Montserrat" charset="0"/>
              </a:rPr>
              <a:t>04 Câu chuyện thương hiệu mà bạn nên kể </a:t>
            </a:r>
            <a:endParaRPr lang="en-US" sz="2400">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xmlns="" id="{A2185C00-EA68-BE40-AEF1-CA4974C05E1B}"/>
              </a:ext>
            </a:extLst>
          </p:cNvPr>
          <p:cNvSpPr txBox="1"/>
          <p:nvPr/>
        </p:nvSpPr>
        <p:spPr>
          <a:xfrm>
            <a:off x="2252261" y="7404225"/>
            <a:ext cx="6236336" cy="378565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Định vị thương hiệu được xem là phương thức tìm kiếm và xác định linh hồn cho thương hiệu. Nắm trong tay một chiến lược định vị thương hiệu tốt, sẽ giúp doanh nghiệp xác định được đường hướng phát triển lâu dài. Có thể nói một trong những ví dụ điển hình nhất về “định vị” là câu chuyện trong "Alice lạc vào xứ sở thần tiên ". Alice bị lạc và hỏi đường ông mèo. Ông hỏi cô bé muốn đi đâu. Alice trả lời cũng không biết đi đâu. Ông mèo đã nói với cô thế này: "Nếu không biết mình đang đi đâu, thì con đường nào cũng vậy thôi ”</a:t>
            </a:r>
            <a:r>
              <a:rPr lang="mr-IN" sz="2000" dirty="0">
                <a:solidFill>
                  <a:schemeClr val="bg1">
                    <a:lumMod val="50000"/>
                  </a:schemeClr>
                </a:solidFill>
                <a:latin typeface="Montserrat" charset="0"/>
                <a:ea typeface="Montserrat" charset="0"/>
                <a:cs typeface="Montserrat" charset="0"/>
              </a:rPr>
              <a:t>…</a:t>
            </a:r>
            <a:endParaRPr lang="vi-VN" sz="2000" dirty="0">
              <a:solidFill>
                <a:schemeClr val="bg1">
                  <a:lumMod val="50000"/>
                </a:schemeClr>
              </a:solidFill>
              <a:latin typeface="Montserrat" charset="0"/>
              <a:ea typeface="Montserrat" charset="0"/>
              <a:cs typeface="Montserrat" charset="0"/>
            </a:endParaRPr>
          </a:p>
        </p:txBody>
      </p:sp>
      <p:sp>
        <p:nvSpPr>
          <p:cNvPr id="10" name="TextBox 9">
            <a:extLst>
              <a:ext uri="{FF2B5EF4-FFF2-40B4-BE49-F238E27FC236}">
                <a16:creationId xmlns:a16="http://schemas.microsoft.com/office/drawing/2014/main" xmlns="" id="{A2185C00-EA68-BE40-AEF1-CA4974C05E1B}"/>
              </a:ext>
            </a:extLst>
          </p:cNvPr>
          <p:cNvSpPr txBox="1"/>
          <p:nvPr/>
        </p:nvSpPr>
        <p:spPr>
          <a:xfrm>
            <a:off x="9017205" y="7803386"/>
            <a:ext cx="6236336" cy="4708981"/>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Thương hiệu, ngày nay, đóng vai trò cốt yếu trong sự phát triển của một doanh nghiệp. Khi nói tới thương hiệu, người ta thường nghĩ tới các khía cạnh kinh tế, pháp luật, marketing hay mỹ thuật công nghiệp… mà chưa quan tâm nhiều đến khía cạnh văn hóa của thương hiệu. Hầu hết các tổ chức bỏ bê tầm quan trọng của việc phát triển một nền văn hóa thương hiệu mạnh trước khi trao đổi giá trị của họ với thế giới bên ngoài. Quản lý từ các công ty này không hiểu được rằng họ khó có thể mong đợi nhân viên của họ mang đến trải nghiệm thương hiệu nhất quán cho khách hàng trong khi nhân viên của họ không được cung cấp một nền văn hóa rõ ràng về thương hiệu</a:t>
            </a:r>
            <a:r>
              <a:rPr lang="mr-IN" sz="2000" dirty="0">
                <a:solidFill>
                  <a:schemeClr val="bg1">
                    <a:lumMod val="50000"/>
                  </a:schemeClr>
                </a:solidFill>
                <a:latin typeface="Montserrat" charset="0"/>
                <a:ea typeface="Montserrat" charset="0"/>
                <a:cs typeface="Montserrat" charset="0"/>
              </a:rPr>
              <a:t>…</a:t>
            </a:r>
            <a:endParaRPr lang="vi-VN" sz="2000" dirty="0">
              <a:solidFill>
                <a:schemeClr val="bg1">
                  <a:lumMod val="50000"/>
                </a:schemeClr>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A2185C00-EA68-BE40-AEF1-CA4974C05E1B}"/>
              </a:ext>
            </a:extLst>
          </p:cNvPr>
          <p:cNvSpPr txBox="1"/>
          <p:nvPr/>
        </p:nvSpPr>
        <p:spPr>
          <a:xfrm>
            <a:off x="15829177" y="7404225"/>
            <a:ext cx="6236336" cy="5016758"/>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hiều nghiên cứu qua thời gian đã chứng minh được tính hiệu quả, thực tế cũng như sự cần thiết của việc “kể chuyện” trong Marketing. Trong một cuộc khảo sát, có đến 92% người tiêu dùng cho biết họ có xu hướng tiếp thu những thứ họ đọc dễ dàng hơn dưới dạng một câu chuyện. Nói một cách đơn giản, những câu chuyện hấp dẫn giúp mọi người kết nối và ghi nhớ sâu sắc hơn những gì họ đã đọc (hoặc xem hoặc nghe). </a:t>
            </a:r>
          </a:p>
          <a:p>
            <a:endParaRPr lang="en-US" sz="2000" dirty="0">
              <a:solidFill>
                <a:schemeClr val="bg1">
                  <a:lumMod val="50000"/>
                </a:schemeClr>
              </a:solidFill>
              <a:latin typeface="Montserrat" charset="0"/>
              <a:ea typeface="Montserrat" charset="0"/>
              <a:cs typeface="Montserrat" charset="0"/>
            </a:endParaRPr>
          </a:p>
          <a:p>
            <a:r>
              <a:rPr lang="en-US" sz="2000" dirty="0">
                <a:solidFill>
                  <a:schemeClr val="bg1">
                    <a:lumMod val="50000"/>
                  </a:schemeClr>
                </a:solidFill>
                <a:latin typeface="Montserrat" charset="0"/>
                <a:ea typeface="Montserrat" charset="0"/>
                <a:cs typeface="Montserrat" charset="0"/>
              </a:rPr>
              <a:t>Trên thực tế, đối với việc kể chuyện thì thậm chí một người không chuyên còn giỏi trong việc truyền tải câu chuyện của thương hiệu mình hơn là một giám đốc quảng cáo được trả lương cao. ..</a:t>
            </a:r>
          </a:p>
        </p:txBody>
      </p:sp>
      <p:sp>
        <p:nvSpPr>
          <p:cNvPr id="18" name="Rectangle 17"/>
          <p:cNvSpPr/>
          <p:nvPr/>
        </p:nvSpPr>
        <p:spPr>
          <a:xfrm>
            <a:off x="12337255" y="7183434"/>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19" name="Rectangle 18"/>
          <p:cNvSpPr/>
          <p:nvPr/>
        </p:nvSpPr>
        <p:spPr>
          <a:xfrm>
            <a:off x="9042968" y="7183434"/>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11.05.2018</a:t>
            </a:r>
            <a:endParaRPr lang="en-US" sz="1600">
              <a:latin typeface="Montserrat" charset="0"/>
              <a:ea typeface="Montserrat" charset="0"/>
              <a:cs typeface="Montserrat" charset="0"/>
            </a:endParaRPr>
          </a:p>
        </p:txBody>
      </p:sp>
      <p:sp>
        <p:nvSpPr>
          <p:cNvPr id="20" name="Rectangle 19"/>
          <p:cNvSpPr/>
          <p:nvPr/>
        </p:nvSpPr>
        <p:spPr>
          <a:xfrm>
            <a:off x="5551046" y="6993155"/>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1" name="Rectangle 20"/>
          <p:cNvSpPr/>
          <p:nvPr/>
        </p:nvSpPr>
        <p:spPr>
          <a:xfrm>
            <a:off x="2256759" y="6993155"/>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08.05.2018</a:t>
            </a:r>
            <a:endParaRPr lang="en-US" sz="1600">
              <a:latin typeface="Montserrat" charset="0"/>
              <a:ea typeface="Montserrat" charset="0"/>
              <a:cs typeface="Montserrat" charset="0"/>
            </a:endParaRPr>
          </a:p>
        </p:txBody>
      </p:sp>
      <p:sp>
        <p:nvSpPr>
          <p:cNvPr id="22" name="Rectangle 21"/>
          <p:cNvSpPr/>
          <p:nvPr/>
        </p:nvSpPr>
        <p:spPr>
          <a:xfrm>
            <a:off x="19076438" y="6886830"/>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3" name="Rectangle 22"/>
          <p:cNvSpPr/>
          <p:nvPr/>
        </p:nvSpPr>
        <p:spPr>
          <a:xfrm>
            <a:off x="15782151" y="6886830"/>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21.06.2018</a:t>
            </a:r>
            <a:endParaRPr lang="en-US" sz="1600">
              <a:latin typeface="Montserrat" charset="0"/>
              <a:ea typeface="Montserrat" charset="0"/>
              <a:cs typeface="Montserrat" charset="0"/>
            </a:endParaRPr>
          </a:p>
        </p:txBody>
      </p:sp>
    </p:spTree>
    <p:extLst>
      <p:ext uri="{BB962C8B-B14F-4D97-AF65-F5344CB8AC3E}">
        <p14:creationId xmlns:p14="http://schemas.microsoft.com/office/powerpoint/2010/main" val="2025188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9238" cy="11326188"/>
          </a:xfrm>
          <a:prstGeom prst="rect">
            <a:avLst/>
          </a:prstGeom>
        </p:spPr>
      </p:pic>
      <p:sp>
        <p:nvSpPr>
          <p:cNvPr id="7" name="Rectangle 6">
            <a:extLst>
              <a:ext uri="{FF2B5EF4-FFF2-40B4-BE49-F238E27FC236}">
                <a16:creationId xmlns:a16="http://schemas.microsoft.com/office/drawing/2014/main" xmlns="" id="{78AEE88F-7F6F-1844-AA7C-D93421A3866E}"/>
              </a:ext>
            </a:extLst>
          </p:cNvPr>
          <p:cNvSpPr/>
          <p:nvPr/>
        </p:nvSpPr>
        <p:spPr>
          <a:xfrm>
            <a:off x="2298866" y="5999559"/>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a:latin typeface="Montserrat" charset="0"/>
                <a:ea typeface="Montserrat" charset="0"/>
                <a:cs typeface="Montserrat" charset="0"/>
              </a:rPr>
              <a:t>Định vị thương hiệu cho ngành dược</a:t>
            </a:r>
            <a:endParaRPr lang="vi-VN" sz="2400">
              <a:latin typeface="Montserrat" charset="0"/>
              <a:ea typeface="Montserrat" charset="0"/>
              <a:cs typeface="Montserrat" charset="0"/>
            </a:endParaRPr>
          </a:p>
        </p:txBody>
      </p:sp>
      <p:sp>
        <p:nvSpPr>
          <p:cNvPr id="13" name="Rectangle 12"/>
          <p:cNvSpPr/>
          <p:nvPr/>
        </p:nvSpPr>
        <p:spPr>
          <a:xfrm>
            <a:off x="19103072" y="6675653"/>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14" name="Rectangle 13"/>
          <p:cNvSpPr/>
          <p:nvPr/>
        </p:nvSpPr>
        <p:spPr>
          <a:xfrm>
            <a:off x="15839491" y="6675653"/>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
        <p:nvSpPr>
          <p:cNvPr id="20" name="Rectangle 19">
            <a:extLst>
              <a:ext uri="{FF2B5EF4-FFF2-40B4-BE49-F238E27FC236}">
                <a16:creationId xmlns:a16="http://schemas.microsoft.com/office/drawing/2014/main" xmlns="" id="{78AEE88F-7F6F-1844-AA7C-D93421A3866E}"/>
              </a:ext>
            </a:extLst>
          </p:cNvPr>
          <p:cNvSpPr/>
          <p:nvPr/>
        </p:nvSpPr>
        <p:spPr>
          <a:xfrm>
            <a:off x="15839493" y="5999560"/>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a:latin typeface="Montserrat" charset="0"/>
                <a:ea typeface="Montserrat" charset="0"/>
                <a:cs typeface="Montserrat" charset="0"/>
              </a:rPr>
              <a:t>Xu </a:t>
            </a:r>
            <a:r>
              <a:rPr lang="vi-VN" sz="2400">
                <a:latin typeface="Montserrat" charset="0"/>
                <a:ea typeface="Montserrat" charset="0"/>
                <a:cs typeface="Montserrat" charset="0"/>
              </a:rPr>
              <a:t>hướng chiến lược thương hiệu Việt Nam 2018 (P1)</a:t>
            </a:r>
            <a:r>
              <a:rPr lang="en-US" sz="2400">
                <a:latin typeface="Montserrat" charset="0"/>
                <a:ea typeface="Montserrat" charset="0"/>
                <a:cs typeface="Montserrat" charset="0"/>
              </a:rPr>
              <a:t>: </a:t>
            </a:r>
            <a:r>
              <a:rPr lang="vi-VN" sz="2400">
                <a:latin typeface="Montserrat" charset="0"/>
                <a:ea typeface="Montserrat" charset="0"/>
                <a:cs typeface="Montserrat" charset="0"/>
              </a:rPr>
              <a:t>Định vị thương hiệu 4.0</a:t>
            </a:r>
            <a:endParaRPr lang="en-US" sz="2400">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A2185C00-EA68-BE40-AEF1-CA4974C05E1B}"/>
              </a:ext>
            </a:extLst>
          </p:cNvPr>
          <p:cNvSpPr txBox="1"/>
          <p:nvPr/>
        </p:nvSpPr>
        <p:spPr>
          <a:xfrm>
            <a:off x="15839492" y="7212441"/>
            <a:ext cx="6275051" cy="3170099"/>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Ngày nay, người ta đánh giá thành công hay thất bại của các thương hiệu doanh nghiệp dựa trên cơ sở của mối quan hệ giữa họ với các nhân viên, trải nghiệm mà họ mang tới cho khách hàng, cũng như sức ảnh hưởng từ quan điểm và hành vi của họ đến cộng đồng, xã hội. Do đó, việc định vị thương hiệu ở năm 2018 là hoàn toàn khác biệt so với định vị thương hiệu của những năm 1980, 2000 hay 2010. Vậy chúng ta cần chú ý những gì?</a:t>
            </a:r>
            <a:endParaRPr lang="vi-VN" sz="2000" dirty="0">
              <a:solidFill>
                <a:schemeClr val="bg1">
                  <a:lumMod val="50000"/>
                </a:schemeClr>
              </a:solidFill>
              <a:latin typeface="Montserrat" charset="0"/>
              <a:ea typeface="Montserrat" charset="0"/>
              <a:cs typeface="Montserrat"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970" r="5380"/>
          <a:stretch/>
        </p:blipFill>
        <p:spPr>
          <a:xfrm>
            <a:off x="2298866" y="1311463"/>
            <a:ext cx="6236336" cy="4581769"/>
          </a:xfrm>
          <a:prstGeom prst="rect">
            <a:avLst/>
          </a:prstGeom>
        </p:spPr>
      </p:pic>
      <p:sp>
        <p:nvSpPr>
          <p:cNvPr id="15" name="Rectangle 14"/>
          <p:cNvSpPr/>
          <p:nvPr/>
        </p:nvSpPr>
        <p:spPr>
          <a:xfrm>
            <a:off x="5488310" y="6683976"/>
            <a:ext cx="1620957"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Lại Tiến Mạnh</a:t>
            </a:r>
            <a:endParaRPr lang="en-US" sz="1600">
              <a:latin typeface="Montserrat" charset="0"/>
              <a:ea typeface="Montserrat" charset="0"/>
              <a:cs typeface="Montserrat" charset="0"/>
            </a:endParaRPr>
          </a:p>
        </p:txBody>
      </p:sp>
      <p:sp>
        <p:nvSpPr>
          <p:cNvPr id="16" name="Rectangle 15"/>
          <p:cNvSpPr/>
          <p:nvPr/>
        </p:nvSpPr>
        <p:spPr>
          <a:xfrm>
            <a:off x="2260150" y="6690767"/>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01.07.2018</a:t>
            </a:r>
            <a:endParaRPr lang="en-US" sz="1600">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xmlns="" id="{A2185C00-EA68-BE40-AEF1-CA4974C05E1B}"/>
              </a:ext>
            </a:extLst>
          </p:cNvPr>
          <p:cNvSpPr txBox="1"/>
          <p:nvPr/>
        </p:nvSpPr>
        <p:spPr>
          <a:xfrm>
            <a:off x="2260152" y="7204695"/>
            <a:ext cx="6275048"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Gianh giới giữa dược phẩm, hoá mỹ phẩm, thuốc hay thực phẩm chức năng là khá mong manh đối với đa số khách hàng. Tìm dịnh vị thương hiệu sản phẩm như thế nào, lựa chọn tính cách thương hiệu gì và đưa nó vào hệ quy chiếu nào là do người làm thương hiệu lựa chọn ...</a:t>
            </a:r>
          </a:p>
          <a:p>
            <a:endParaRPr lang="en-US"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sp>
        <p:nvSpPr>
          <p:cNvPr id="19" name="Rectangle 18"/>
          <p:cNvSpPr/>
          <p:nvPr/>
        </p:nvSpPr>
        <p:spPr>
          <a:xfrm>
            <a:off x="12294041" y="7178022"/>
            <a:ext cx="2164375" cy="338554"/>
          </a:xfrm>
          <a:prstGeom prst="rect">
            <a:avLst/>
          </a:prstGeom>
          <a:solidFill>
            <a:schemeClr val="bg1"/>
          </a:solidFill>
        </p:spPr>
        <p:txBody>
          <a:bodyPr wrap="none">
            <a:spAutoFit/>
          </a:bodyPr>
          <a:lstStyle/>
          <a:p>
            <a:r>
              <a:rPr lang="en-US" sz="1600">
                <a:latin typeface="Montserrat" charset="0"/>
                <a:ea typeface="Montserrat" charset="0"/>
                <a:cs typeface="Montserrat" charset="0"/>
              </a:rPr>
              <a:t>Nguyễn Thanh Sơn</a:t>
            </a:r>
          </a:p>
        </p:txBody>
      </p:sp>
      <p:sp>
        <p:nvSpPr>
          <p:cNvPr id="23" name="Rectangle 22"/>
          <p:cNvSpPr/>
          <p:nvPr/>
        </p:nvSpPr>
        <p:spPr>
          <a:xfrm>
            <a:off x="9049820" y="7172917"/>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11.01.2018</a:t>
            </a:r>
            <a:endParaRPr lang="en-US" sz="1600">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xmlns="" id="{78AEE88F-7F6F-1844-AA7C-D93421A3866E}"/>
              </a:ext>
            </a:extLst>
          </p:cNvPr>
          <p:cNvSpPr/>
          <p:nvPr/>
        </p:nvSpPr>
        <p:spPr>
          <a:xfrm>
            <a:off x="9069177" y="6069158"/>
            <a:ext cx="6236336" cy="8519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a:latin typeface="Montserrat" charset="0"/>
                <a:ea typeface="Montserrat" charset="0"/>
                <a:cs typeface="Montserrat" charset="0"/>
              </a:rPr>
              <a:t>Xu hướng truyền thông tiếp thị 2018 </a:t>
            </a:r>
          </a:p>
          <a:p>
            <a:endParaRPr lang="en-US" sz="2400">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A2185C00-EA68-BE40-AEF1-CA4974C05E1B}"/>
              </a:ext>
            </a:extLst>
          </p:cNvPr>
          <p:cNvSpPr txBox="1"/>
          <p:nvPr/>
        </p:nvSpPr>
        <p:spPr>
          <a:xfrm>
            <a:off x="9049820" y="7692501"/>
            <a:ext cx="6275051"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Trong năm 2018, các xu hướng của truyền thông tiếp thị ở Việt Nam tiếp tục bị ảnh hưởng bởi sự thay đổi của truyền thông, tiếp thị và sự thay đổi của Việt Nam, tất cả có thể tóm lại trong một từ – tái định nghĩa (re-define).</a:t>
            </a:r>
          </a:p>
          <a:p>
            <a:r>
              <a:rPr lang="en-US" sz="2000" dirty="0">
                <a:solidFill>
                  <a:schemeClr val="bg1">
                    <a:lumMod val="50000"/>
                  </a:schemeClr>
                </a:solidFill>
                <a:latin typeface="Montserrat" charset="0"/>
                <a:ea typeface="Montserrat" charset="0"/>
                <a:cs typeface="Montserrat" charset="0"/>
              </a:rPr>
              <a:t/>
            </a:r>
            <a:br>
              <a:rPr lang="en-US" sz="2000" dirty="0">
                <a:solidFill>
                  <a:schemeClr val="bg1">
                    <a:lumMod val="50000"/>
                  </a:schemeClr>
                </a:solidFill>
                <a:latin typeface="Montserrat" charset="0"/>
                <a:ea typeface="Montserrat" charset="0"/>
                <a:cs typeface="Montserrat" charset="0"/>
              </a:rPr>
            </a:br>
            <a:endParaRPr lang="en-US" sz="2000" dirty="0">
              <a:solidFill>
                <a:schemeClr val="bg1">
                  <a:lumMod val="50000"/>
                </a:schemeClr>
              </a:solidFill>
              <a:latin typeface="Montserrat" charset="0"/>
              <a:ea typeface="Montserrat" charset="0"/>
              <a:cs typeface="Montserrat" charset="0"/>
            </a:endParaRPr>
          </a:p>
          <a:p>
            <a:endParaRPr lang="en-US"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10595" r="22888"/>
          <a:stretch/>
        </p:blipFill>
        <p:spPr>
          <a:xfrm>
            <a:off x="9049820" y="1311464"/>
            <a:ext cx="6275051" cy="4581769"/>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t="14299" b="12290"/>
          <a:stretch/>
        </p:blipFill>
        <p:spPr>
          <a:xfrm>
            <a:off x="15820131" y="1311463"/>
            <a:ext cx="6255698" cy="4592380"/>
          </a:xfrm>
          <a:prstGeom prst="rect">
            <a:avLst/>
          </a:prstGeom>
        </p:spPr>
      </p:pic>
    </p:spTree>
    <p:extLst>
      <p:ext uri="{BB962C8B-B14F-4D97-AF65-F5344CB8AC3E}">
        <p14:creationId xmlns:p14="http://schemas.microsoft.com/office/powerpoint/2010/main" val="2008474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9238" cy="11326188"/>
          </a:xfrm>
          <a:prstGeom prst="rect">
            <a:avLst/>
          </a:prstGeom>
        </p:spPr>
      </p:pic>
      <p:sp>
        <p:nvSpPr>
          <p:cNvPr id="7" name="Rectangle 6">
            <a:extLst>
              <a:ext uri="{FF2B5EF4-FFF2-40B4-BE49-F238E27FC236}">
                <a16:creationId xmlns:a16="http://schemas.microsoft.com/office/drawing/2014/main" xmlns="" id="{78AEE88F-7F6F-1844-AA7C-D93421A3866E}"/>
              </a:ext>
            </a:extLst>
          </p:cNvPr>
          <p:cNvSpPr/>
          <p:nvPr/>
        </p:nvSpPr>
        <p:spPr>
          <a:xfrm>
            <a:off x="2260150" y="5999560"/>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a:latin typeface="Montserrat" charset="0"/>
                <a:ea typeface="Montserrat" charset="0"/>
                <a:cs typeface="Montserrat" charset="0"/>
              </a:rPr>
              <a:t>Xu </a:t>
            </a:r>
            <a:r>
              <a:rPr lang="vi-VN" sz="2400">
                <a:latin typeface="Montserrat" charset="0"/>
                <a:ea typeface="Montserrat" charset="0"/>
                <a:cs typeface="Montserrat" charset="0"/>
              </a:rPr>
              <a:t>hướng chiến lược thương hiệu Việt Nam 2018 (P2)</a:t>
            </a:r>
            <a:r>
              <a:rPr lang="en-US" sz="2400">
                <a:latin typeface="Montserrat" charset="0"/>
                <a:ea typeface="Montserrat" charset="0"/>
                <a:cs typeface="Montserrat" charset="0"/>
              </a:rPr>
              <a:t>: </a:t>
            </a:r>
            <a:r>
              <a:rPr lang="vi-VN" sz="2400">
                <a:latin typeface="Montserrat" charset="0"/>
                <a:ea typeface="Montserrat" charset="0"/>
                <a:cs typeface="Montserrat" charset="0"/>
              </a:rPr>
              <a:t>Nhân cách thương hiệu</a:t>
            </a:r>
            <a:endParaRPr lang="en-US" sz="2400">
              <a:latin typeface="Montserrat" charset="0"/>
              <a:ea typeface="Montserrat" charset="0"/>
              <a:cs typeface="Montserrat" charset="0"/>
            </a:endParaRPr>
          </a:p>
        </p:txBody>
      </p:sp>
      <p:sp>
        <p:nvSpPr>
          <p:cNvPr id="20" name="Rectangle 19">
            <a:extLst>
              <a:ext uri="{FF2B5EF4-FFF2-40B4-BE49-F238E27FC236}">
                <a16:creationId xmlns:a16="http://schemas.microsoft.com/office/drawing/2014/main" xmlns="" id="{78AEE88F-7F6F-1844-AA7C-D93421A3866E}"/>
              </a:ext>
            </a:extLst>
          </p:cNvPr>
          <p:cNvSpPr/>
          <p:nvPr/>
        </p:nvSpPr>
        <p:spPr>
          <a:xfrm>
            <a:off x="15839493" y="5999560"/>
            <a:ext cx="6236336" cy="5926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a:latin typeface="Montserrat" charset="0"/>
                <a:ea typeface="Montserrat" charset="0"/>
                <a:cs typeface="Montserrat" charset="0"/>
              </a:rPr>
              <a:t>Xu </a:t>
            </a:r>
            <a:r>
              <a:rPr lang="vi-VN" sz="2400">
                <a:latin typeface="Montserrat" charset="0"/>
                <a:ea typeface="Montserrat" charset="0"/>
                <a:cs typeface="Montserrat" charset="0"/>
              </a:rPr>
              <a:t>hướng chiến lược thương hiệu Việt Nam 2018 (P4)</a:t>
            </a:r>
            <a:r>
              <a:rPr lang="en-US" sz="2400">
                <a:latin typeface="Montserrat" charset="0"/>
                <a:ea typeface="Montserrat" charset="0"/>
                <a:cs typeface="Montserrat" charset="0"/>
              </a:rPr>
              <a:t>: </a:t>
            </a:r>
            <a:r>
              <a:rPr lang="vi-VN" sz="2400">
                <a:latin typeface="Montserrat" charset="0"/>
                <a:ea typeface="Montserrat" charset="0"/>
                <a:cs typeface="Montserrat" charset="0"/>
              </a:rPr>
              <a:t>Hiệu quả truyền thông</a:t>
            </a:r>
            <a:endParaRPr lang="en-US" sz="2400">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A2185C00-EA68-BE40-AEF1-CA4974C05E1B}"/>
              </a:ext>
            </a:extLst>
          </p:cNvPr>
          <p:cNvSpPr txBox="1"/>
          <p:nvPr/>
        </p:nvSpPr>
        <p:spPr>
          <a:xfrm>
            <a:off x="15839492" y="7212441"/>
            <a:ext cx="6275051" cy="3170099"/>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Ngày nay, người ta đánh giá thành công hay thất bại của các thương hiệu doanh nghiệp dựa trên cơ sở của mối quan hệ giữa họ với các nhân viên, trải nghiệm mà họ mang tới cho khách hàng, cũng như sức ảnh hưởng từ quan điểm và hành vi của họ đến cộng đồng, xã hội. Do đó, việc định vị thương hiệu ở năm 2018 là hoàn toàn khác biệt so với định vị thương hiệu của những năm 1980, 2000 hay 2010. Vậy chúng ta cần chú ý những gì?</a:t>
            </a:r>
            <a:endParaRPr lang="vi-VN" sz="2000" dirty="0">
              <a:solidFill>
                <a:schemeClr val="bg1">
                  <a:lumMod val="50000"/>
                </a:schemeClr>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xmlns="" id="{A2185C00-EA68-BE40-AEF1-CA4974C05E1B}"/>
              </a:ext>
            </a:extLst>
          </p:cNvPr>
          <p:cNvSpPr txBox="1"/>
          <p:nvPr/>
        </p:nvSpPr>
        <p:spPr>
          <a:xfrm>
            <a:off x="2260152" y="7204695"/>
            <a:ext cx="6275048"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Gianh giới giữa dược phẩm, hoá mỹ phẩm, thuốc hay thực phẩm chức năng là khá mong manh đối với đa số khách hàng. Tìm dịnh vị thương hiệu sản phẩm như thế nào, lựa chọn tính cách thương hiệu gì và đưa nó vào hệ quy chiếu nào là do người làm thương hiệu lựa chọn ...</a:t>
            </a:r>
          </a:p>
          <a:p>
            <a:endParaRPr lang="en-US"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sp>
        <p:nvSpPr>
          <p:cNvPr id="24" name="Rectangle 23">
            <a:extLst>
              <a:ext uri="{FF2B5EF4-FFF2-40B4-BE49-F238E27FC236}">
                <a16:creationId xmlns:a16="http://schemas.microsoft.com/office/drawing/2014/main" xmlns="" id="{78AEE88F-7F6F-1844-AA7C-D93421A3866E}"/>
              </a:ext>
            </a:extLst>
          </p:cNvPr>
          <p:cNvSpPr/>
          <p:nvPr/>
        </p:nvSpPr>
        <p:spPr>
          <a:xfrm>
            <a:off x="9069177" y="6069158"/>
            <a:ext cx="6236336" cy="8519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a:latin typeface="Montserrat" charset="0"/>
                <a:ea typeface="Montserrat" charset="0"/>
                <a:cs typeface="Montserrat" charset="0"/>
              </a:rPr>
              <a:t>Xu </a:t>
            </a:r>
            <a:r>
              <a:rPr lang="vi-VN" sz="2400">
                <a:latin typeface="Montserrat" charset="0"/>
                <a:ea typeface="Montserrat" charset="0"/>
                <a:cs typeface="Montserrat" charset="0"/>
              </a:rPr>
              <a:t>hướng chiến lược thương hiệu Việt Nam 2018 (P3)</a:t>
            </a:r>
            <a:r>
              <a:rPr lang="en-US" sz="2400">
                <a:latin typeface="Montserrat" charset="0"/>
                <a:ea typeface="Montserrat" charset="0"/>
                <a:cs typeface="Montserrat" charset="0"/>
              </a:rPr>
              <a:t>: </a:t>
            </a:r>
            <a:r>
              <a:rPr lang="vi-VN" sz="2400">
                <a:latin typeface="Montserrat" charset="0"/>
                <a:ea typeface="Montserrat" charset="0"/>
                <a:cs typeface="Montserrat" charset="0"/>
              </a:rPr>
              <a:t>Chuyên gia nội bộ</a:t>
            </a:r>
            <a:endParaRPr lang="en-US" sz="2400">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A2185C00-EA68-BE40-AEF1-CA4974C05E1B}"/>
              </a:ext>
            </a:extLst>
          </p:cNvPr>
          <p:cNvSpPr txBox="1"/>
          <p:nvPr/>
        </p:nvSpPr>
        <p:spPr>
          <a:xfrm>
            <a:off x="9049820" y="7692501"/>
            <a:ext cx="6275051" cy="2862322"/>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solidFill>
                  <a:schemeClr val="bg1">
                    <a:lumMod val="50000"/>
                  </a:schemeClr>
                </a:solidFill>
                <a:latin typeface="Montserrat" charset="0"/>
                <a:ea typeface="Montserrat" charset="0"/>
                <a:cs typeface="Montserrat" charset="0"/>
              </a:rPr>
              <a:t>Trong năm 2018, các xu hướng của truyền thông tiếp thị ở Việt Nam tiếp tục bị ảnh hưởng bởi sự thay đổi của truyền thông, tiếp thị và sự thay đổi của Việt Nam, tất cả có thể tóm lại trong một từ – tái định nghĩa (re-define).</a:t>
            </a:r>
          </a:p>
          <a:p>
            <a:r>
              <a:rPr lang="en-US" sz="2000" dirty="0">
                <a:solidFill>
                  <a:schemeClr val="bg1">
                    <a:lumMod val="50000"/>
                  </a:schemeClr>
                </a:solidFill>
                <a:latin typeface="Montserrat" charset="0"/>
                <a:ea typeface="Montserrat" charset="0"/>
                <a:cs typeface="Montserrat" charset="0"/>
              </a:rPr>
              <a:t/>
            </a:r>
            <a:br>
              <a:rPr lang="en-US" sz="2000" dirty="0">
                <a:solidFill>
                  <a:schemeClr val="bg1">
                    <a:lumMod val="50000"/>
                  </a:schemeClr>
                </a:solidFill>
                <a:latin typeface="Montserrat" charset="0"/>
                <a:ea typeface="Montserrat" charset="0"/>
                <a:cs typeface="Montserrat" charset="0"/>
              </a:rPr>
            </a:br>
            <a:endParaRPr lang="en-US" sz="2000" dirty="0">
              <a:solidFill>
                <a:schemeClr val="bg1">
                  <a:lumMod val="50000"/>
                </a:schemeClr>
              </a:solidFill>
              <a:latin typeface="Montserrat" charset="0"/>
              <a:ea typeface="Montserrat" charset="0"/>
              <a:cs typeface="Montserrat" charset="0"/>
            </a:endParaRPr>
          </a:p>
          <a:p>
            <a:endParaRPr lang="en-US" sz="2000" dirty="0">
              <a:solidFill>
                <a:schemeClr val="bg1">
                  <a:lumMod val="50000"/>
                </a:schemeClr>
              </a:solidFill>
              <a:latin typeface="Montserrat" charset="0"/>
              <a:ea typeface="Montserrat" charset="0"/>
              <a:cs typeface="Montserrat" charset="0"/>
            </a:endParaRPr>
          </a:p>
          <a:p>
            <a:endParaRPr lang="vi-VN" sz="2000" dirty="0">
              <a:solidFill>
                <a:schemeClr val="bg1">
                  <a:lumMod val="50000"/>
                </a:schemeClr>
              </a:solidFill>
              <a:latin typeface="Montserrat" charset="0"/>
              <a:ea typeface="Montserrat" charset="0"/>
              <a:cs typeface="Montserrat" charset="0"/>
            </a:endParaRPr>
          </a:p>
        </p:txBody>
      </p:sp>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0595" r="22888"/>
          <a:stretch/>
        </p:blipFill>
        <p:spPr>
          <a:xfrm>
            <a:off x="9049820" y="1311464"/>
            <a:ext cx="6275051" cy="4581769"/>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697" t="13827" b="16996"/>
          <a:stretch/>
        </p:blipFill>
        <p:spPr>
          <a:xfrm>
            <a:off x="9033758" y="1311465"/>
            <a:ext cx="6373930" cy="4574985"/>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714" t="13235" r="-225" b="14172"/>
          <a:stretch/>
        </p:blipFill>
        <p:spPr>
          <a:xfrm>
            <a:off x="2298866" y="1311464"/>
            <a:ext cx="6260215" cy="4578348"/>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t="11748" b="15210"/>
          <a:stretch/>
        </p:blipFill>
        <p:spPr>
          <a:xfrm>
            <a:off x="15815610" y="1316095"/>
            <a:ext cx="6260219" cy="4572503"/>
          </a:xfrm>
          <a:prstGeom prst="rect">
            <a:avLst/>
          </a:prstGeom>
        </p:spPr>
      </p:pic>
      <p:sp>
        <p:nvSpPr>
          <p:cNvPr id="22" name="Rectangle 21"/>
          <p:cNvSpPr/>
          <p:nvPr/>
        </p:nvSpPr>
        <p:spPr>
          <a:xfrm>
            <a:off x="19103072" y="6675653"/>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7" name="Rectangle 26"/>
          <p:cNvSpPr/>
          <p:nvPr/>
        </p:nvSpPr>
        <p:spPr>
          <a:xfrm>
            <a:off x="15839491" y="6675653"/>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
        <p:nvSpPr>
          <p:cNvPr id="28" name="Rectangle 27"/>
          <p:cNvSpPr/>
          <p:nvPr/>
        </p:nvSpPr>
        <p:spPr>
          <a:xfrm>
            <a:off x="12332758" y="7182962"/>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29" name="Rectangle 28"/>
          <p:cNvSpPr/>
          <p:nvPr/>
        </p:nvSpPr>
        <p:spPr>
          <a:xfrm>
            <a:off x="9069177" y="7182962"/>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
        <p:nvSpPr>
          <p:cNvPr id="30" name="Rectangle 29"/>
          <p:cNvSpPr/>
          <p:nvPr/>
        </p:nvSpPr>
        <p:spPr>
          <a:xfrm>
            <a:off x="5562447" y="6675653"/>
            <a:ext cx="2149948" cy="338554"/>
          </a:xfrm>
          <a:prstGeom prst="rect">
            <a:avLst/>
          </a:prstGeom>
          <a:solidFill>
            <a:schemeClr val="bg1"/>
          </a:solidFill>
        </p:spPr>
        <p:txBody>
          <a:bodyPr wrap="none">
            <a:spAutoFit/>
          </a:bodyPr>
          <a:lstStyle/>
          <a:p>
            <a:r>
              <a:rPr lang="vi-VN" sz="1600">
                <a:latin typeface="Montserrat" charset="0"/>
                <a:ea typeface="Montserrat" charset="0"/>
                <a:cs typeface="Montserrat" charset="0"/>
              </a:rPr>
              <a:t>Phùng Thái Dương</a:t>
            </a:r>
            <a:endParaRPr lang="en-US" sz="1600">
              <a:latin typeface="Montserrat" charset="0"/>
              <a:ea typeface="Montserrat" charset="0"/>
              <a:cs typeface="Montserrat" charset="0"/>
            </a:endParaRPr>
          </a:p>
        </p:txBody>
      </p:sp>
      <p:sp>
        <p:nvSpPr>
          <p:cNvPr id="31" name="Rectangle 30"/>
          <p:cNvSpPr/>
          <p:nvPr/>
        </p:nvSpPr>
        <p:spPr>
          <a:xfrm>
            <a:off x="2298866" y="6675653"/>
            <a:ext cx="2729603" cy="338554"/>
          </a:xfrm>
          <a:prstGeom prst="rect">
            <a:avLst/>
          </a:prstGeom>
          <a:solidFill>
            <a:schemeClr val="bg1"/>
          </a:solidFill>
        </p:spPr>
        <p:txBody>
          <a:bodyPr wrap="square">
            <a:spAutoFit/>
          </a:bodyPr>
          <a:lstStyle/>
          <a:p>
            <a:r>
              <a:rPr lang="vi-VN" sz="1600">
                <a:latin typeface="Montserrat" charset="0"/>
                <a:ea typeface="Montserrat" charset="0"/>
                <a:cs typeface="Montserrat" charset="0"/>
              </a:rPr>
              <a:t>We Share / 08.02.2018</a:t>
            </a:r>
            <a:endParaRPr lang="en-US" sz="1600">
              <a:latin typeface="Montserrat" charset="0"/>
              <a:ea typeface="Montserrat" charset="0"/>
              <a:cs typeface="Montserrat" charset="0"/>
            </a:endParaRPr>
          </a:p>
        </p:txBody>
      </p:sp>
    </p:spTree>
    <p:extLst>
      <p:ext uri="{BB962C8B-B14F-4D97-AF65-F5344CB8AC3E}">
        <p14:creationId xmlns:p14="http://schemas.microsoft.com/office/powerpoint/2010/main" val="169820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17620D-6C4D-49B6-A5F8-852533908CB7}"/>
              </a:ext>
            </a:extLst>
          </p:cNvPr>
          <p:cNvPicPr>
            <a:picLocks noChangeAspect="1"/>
          </p:cNvPicPr>
          <p:nvPr/>
        </p:nvPicPr>
        <p:blipFill rotWithShape="1">
          <a:blip r:embed="rId2"/>
          <a:srcRect t="26078" r="1146" b="23963"/>
          <a:stretch/>
        </p:blipFill>
        <p:spPr>
          <a:xfrm>
            <a:off x="0" y="3594737"/>
            <a:ext cx="24379238" cy="6927119"/>
          </a:xfrm>
          <a:prstGeom prst="rect">
            <a:avLst/>
          </a:prstGeom>
        </p:spPr>
      </p:pic>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21709"/>
          <a:stretch/>
        </p:blipFill>
        <p:spPr>
          <a:xfrm>
            <a:off x="0" y="3594739"/>
            <a:ext cx="6112162" cy="5982781"/>
          </a:xfrm>
          <a:prstGeom prst="rect">
            <a:avLst/>
          </a:prstGeom>
        </p:spPr>
      </p:pic>
      <p:sp>
        <p:nvSpPr>
          <p:cNvPr id="5" name="TextBox 4">
            <a:extLst>
              <a:ext uri="{FF2B5EF4-FFF2-40B4-BE49-F238E27FC236}">
                <a16:creationId xmlns:a16="http://schemas.microsoft.com/office/drawing/2014/main" xmlns="" id="{AAF48E4B-5D98-47A9-AEFE-CC970989314B}"/>
              </a:ext>
            </a:extLst>
          </p:cNvPr>
          <p:cNvSpPr txBox="1"/>
          <p:nvPr/>
        </p:nvSpPr>
        <p:spPr>
          <a:xfrm>
            <a:off x="18884387" y="6669342"/>
            <a:ext cx="4923462" cy="769441"/>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   </a:t>
            </a:r>
          </a:p>
          <a:p>
            <a:pPr algn="ctr"/>
            <a:r>
              <a:rPr lang="en-US" sz="2200">
                <a:solidFill>
                  <a:schemeClr val="bg1">
                    <a:lumMod val="50000"/>
                  </a:schemeClr>
                </a:solidFill>
                <a:latin typeface="Montserrat" charset="0"/>
                <a:ea typeface="Montserrat" charset="0"/>
                <a:cs typeface="Montserrat" charset="0"/>
              </a:rPr>
              <a:t>   </a:t>
            </a:r>
          </a:p>
        </p:txBody>
      </p:sp>
      <p:sp>
        <p:nvSpPr>
          <p:cNvPr id="7" name="TextBox 6">
            <a:extLst>
              <a:ext uri="{FF2B5EF4-FFF2-40B4-BE49-F238E27FC236}">
                <a16:creationId xmlns:a16="http://schemas.microsoft.com/office/drawing/2014/main" xmlns="" id="{F32E37AE-08F6-4017-A9C8-1B706D3B8BA2}"/>
              </a:ext>
            </a:extLst>
          </p:cNvPr>
          <p:cNvSpPr txBox="1"/>
          <p:nvPr/>
        </p:nvSpPr>
        <p:spPr>
          <a:xfrm>
            <a:off x="6246880" y="6601597"/>
            <a:ext cx="5786154" cy="2677656"/>
          </a:xfrm>
          <a:prstGeom prst="rect">
            <a:avLst/>
          </a:prstGeom>
          <a:solidFill>
            <a:srgbClr val="FAFAFA"/>
          </a:solidFill>
        </p:spPr>
        <p:txBody>
          <a:bodyPr wrap="square" rtlCol="0">
            <a:spAutoFit/>
          </a:bodyPr>
          <a:lstStyle/>
          <a:p>
            <a:pPr algn="ctr"/>
            <a:r>
              <a:rPr lang="vi-VN" sz="2100" dirty="0">
                <a:solidFill>
                  <a:schemeClr val="bg1">
                    <a:lumMod val="50000"/>
                  </a:schemeClr>
                </a:solidFill>
                <a:latin typeface="Montserrat" charset="0"/>
                <a:ea typeface="Montserrat" charset="0"/>
                <a:cs typeface="Montserrat" charset="0"/>
              </a:rPr>
              <a:t>MVV Group là tập đoàn quy tụ hơn 200 chuyên gia tư vấn giàu kinh nghiệm, am hiểu và đam mê trong lĩnh vực xây dựng thương hiệu, quảng cáo, truyền thông, thiết kế sản phẩm, sản xuất phim, sáng tạo nội dung, truyền thông kỹ thuật số, giải pháp công nghệ</a:t>
            </a:r>
          </a:p>
          <a:p>
            <a:pPr algn="ctr"/>
            <a:r>
              <a:rPr lang="vi-VN" sz="2100" dirty="0">
                <a:solidFill>
                  <a:schemeClr val="bg1">
                    <a:lumMod val="50000"/>
                  </a:schemeClr>
                </a:solidFill>
                <a:latin typeface="Montserrat" charset="0"/>
                <a:ea typeface="Montserrat" charset="0"/>
                <a:cs typeface="Montserrat" charset="0"/>
              </a:rPr>
              <a:t>...</a:t>
            </a:r>
            <a:endParaRPr lang="en-US" sz="2100" dirty="0">
              <a:solidFill>
                <a:schemeClr val="bg1">
                  <a:lumMod val="50000"/>
                </a:schemeClr>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27EFD85D-46CC-46CF-A267-67C08B2025AF}"/>
              </a:ext>
            </a:extLst>
          </p:cNvPr>
          <p:cNvSpPr txBox="1"/>
          <p:nvPr/>
        </p:nvSpPr>
        <p:spPr>
          <a:xfrm>
            <a:off x="18593084" y="6601597"/>
            <a:ext cx="5506068" cy="430887"/>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Frequently Asked Questions</a:t>
            </a:r>
          </a:p>
        </p:txBody>
      </p:sp>
      <p:sp>
        <p:nvSpPr>
          <p:cNvPr id="6" name="TextBox 5">
            <a:extLst>
              <a:ext uri="{FF2B5EF4-FFF2-40B4-BE49-F238E27FC236}">
                <a16:creationId xmlns:a16="http://schemas.microsoft.com/office/drawing/2014/main" xmlns="" id="{DD3AF320-0235-422D-8733-43784D6B6DE9}"/>
              </a:ext>
            </a:extLst>
          </p:cNvPr>
          <p:cNvSpPr txBox="1"/>
          <p:nvPr/>
        </p:nvSpPr>
        <p:spPr>
          <a:xfrm>
            <a:off x="6554726" y="5541871"/>
            <a:ext cx="5203547" cy="953851"/>
          </a:xfrm>
          <a:prstGeom prst="rect">
            <a:avLst/>
          </a:prstGeom>
          <a:solidFill>
            <a:srgbClr val="FAFAFA"/>
          </a:solidFill>
        </p:spPr>
        <p:txBody>
          <a:bodyPr wrap="square" rtlCol="0">
            <a:spAutoFit/>
          </a:bodyPr>
          <a:lstStyle/>
          <a:p>
            <a:pPr algn="ctr"/>
            <a:r>
              <a:rPr lang="vi-VN" sz="2799" dirty="0">
                <a:latin typeface="Montserrat" charset="0"/>
                <a:ea typeface="Montserrat" charset="0"/>
                <a:cs typeface="Montserrat" charset="0"/>
              </a:rPr>
              <a:t>Thành viên của Media Ventures Vietnam Group</a:t>
            </a:r>
            <a:endParaRPr lang="en-US" sz="2799" dirty="0">
              <a:latin typeface="Montserrat" charset="0"/>
              <a:ea typeface="Montserrat" charset="0"/>
              <a:cs typeface="Montserrat"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727" y="4243097"/>
            <a:ext cx="2872785" cy="1298774"/>
          </a:xfrm>
          <a:prstGeom prst="rect">
            <a:avLst/>
          </a:prstGeom>
        </p:spPr>
      </p:pic>
      <p:sp>
        <p:nvSpPr>
          <p:cNvPr id="14" name="TextBox 13">
            <a:extLst>
              <a:ext uri="{FF2B5EF4-FFF2-40B4-BE49-F238E27FC236}">
                <a16:creationId xmlns:a16="http://schemas.microsoft.com/office/drawing/2014/main" xmlns="" id="{F32E37AE-08F6-4017-A9C8-1B706D3B8BA2}"/>
              </a:ext>
            </a:extLst>
          </p:cNvPr>
          <p:cNvSpPr txBox="1"/>
          <p:nvPr/>
        </p:nvSpPr>
        <p:spPr>
          <a:xfrm>
            <a:off x="18757359" y="6579211"/>
            <a:ext cx="5050491" cy="2677656"/>
          </a:xfrm>
          <a:prstGeom prst="rect">
            <a:avLst/>
          </a:prstGeom>
          <a:solidFill>
            <a:srgbClr val="FAFAFA"/>
          </a:solidFill>
        </p:spPr>
        <p:txBody>
          <a:bodyPr wrap="square" rtlCol="0">
            <a:spAutoFit/>
          </a:bodyPr>
          <a:lstStyle/>
          <a:p>
            <a:pPr algn="ctr"/>
            <a:endParaRPr lang="en-US" sz="2100" dirty="0">
              <a:solidFill>
                <a:schemeClr val="bg1">
                  <a:lumMod val="50000"/>
                </a:schemeClr>
              </a:solidFill>
              <a:latin typeface="Montserrat" charset="0"/>
              <a:ea typeface="Montserrat" charset="0"/>
              <a:cs typeface="Montserrat" charset="0"/>
            </a:endParaRPr>
          </a:p>
          <a:p>
            <a:pPr algn="ctr"/>
            <a:r>
              <a:rPr lang="en-US" sz="2100" dirty="0">
                <a:solidFill>
                  <a:schemeClr val="bg1">
                    <a:lumMod val="50000"/>
                  </a:schemeClr>
                </a:solidFill>
                <a:latin typeface="Montserrat" charset="0"/>
                <a:ea typeface="Montserrat" charset="0"/>
                <a:cs typeface="Montserrat" charset="0"/>
              </a:rPr>
              <a:t>Mibrand là đối tác và đại diện chính thức tại Việt Nam của Brand Finance (UK) - một trong ba hãng định giá thương hiệu hàng đầu thế giới</a:t>
            </a:r>
          </a:p>
          <a:p>
            <a:pPr algn="ctr"/>
            <a:endParaRPr lang="en-US" sz="2100" dirty="0">
              <a:solidFill>
                <a:schemeClr val="bg1">
                  <a:lumMod val="50000"/>
                </a:schemeClr>
              </a:solidFill>
              <a:latin typeface="Montserrat" charset="0"/>
              <a:ea typeface="Montserrat" charset="0"/>
              <a:cs typeface="Montserrat" charset="0"/>
            </a:endParaRPr>
          </a:p>
          <a:p>
            <a:pPr algn="ctr"/>
            <a:r>
              <a:rPr lang="mr-IN" sz="2100" dirty="0">
                <a:solidFill>
                  <a:schemeClr val="bg1">
                    <a:lumMod val="50000"/>
                  </a:schemeClr>
                </a:solidFill>
                <a:latin typeface="Montserrat" charset="0"/>
                <a:ea typeface="Montserrat" charset="0"/>
                <a:cs typeface="Montserrat" charset="0"/>
              </a:rPr>
              <a:t>…</a:t>
            </a:r>
            <a:endParaRPr lang="en-US" sz="2100" dirty="0">
              <a:solidFill>
                <a:schemeClr val="bg1">
                  <a:lumMod val="50000"/>
                </a:schemeClr>
              </a:solidFill>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xmlns="" id="{E37E911B-2610-4CEF-AC1F-18A0F984A582}"/>
              </a:ext>
            </a:extLst>
          </p:cNvPr>
          <p:cNvSpPr txBox="1"/>
          <p:nvPr/>
        </p:nvSpPr>
        <p:spPr>
          <a:xfrm>
            <a:off x="19157802" y="5541872"/>
            <a:ext cx="4314829" cy="953851"/>
          </a:xfrm>
          <a:prstGeom prst="rect">
            <a:avLst/>
          </a:prstGeom>
          <a:solidFill>
            <a:srgbClr val="FAFAFA"/>
          </a:solidFill>
        </p:spPr>
        <p:txBody>
          <a:bodyPr wrap="square" rtlCol="0">
            <a:spAutoFit/>
          </a:bodyPr>
          <a:lstStyle/>
          <a:p>
            <a:pPr algn="ctr"/>
            <a:r>
              <a:rPr lang="vi-VN" sz="2799" dirty="0">
                <a:latin typeface="Montserrat" charset="0"/>
                <a:ea typeface="Montserrat" charset="0"/>
                <a:cs typeface="Montserrat" charset="0"/>
              </a:rPr>
              <a:t>Đối tác chiến lược với Brand Finance</a:t>
            </a:r>
            <a:endParaRPr lang="en-US" sz="2799" dirty="0">
              <a:latin typeface="Montserrat" charset="0"/>
              <a:ea typeface="Montserrat" charset="0"/>
              <a:cs typeface="Montserrat" charset="0"/>
            </a:endParaRPr>
          </a:p>
        </p:txBody>
      </p:sp>
      <p:pic>
        <p:nvPicPr>
          <p:cNvPr id="17" name="Picture 16">
            <a:extLst>
              <a:ext uri="{FF2B5EF4-FFF2-40B4-BE49-F238E27FC236}">
                <a16:creationId xmlns:a16="http://schemas.microsoft.com/office/drawing/2014/main" xmlns="" id="{A43C5E53-6075-413D-92A8-F031CEBBB58C}"/>
              </a:ext>
            </a:extLst>
          </p:cNvPr>
          <p:cNvPicPr>
            <a:picLocks noChangeAspect="1"/>
          </p:cNvPicPr>
          <p:nvPr/>
        </p:nvPicPr>
        <p:blipFill rotWithShape="1">
          <a:blip r:embed="rId5"/>
          <a:srcRect t="5158" b="6534"/>
          <a:stretch/>
        </p:blipFill>
        <p:spPr>
          <a:xfrm>
            <a:off x="20056119" y="4322899"/>
            <a:ext cx="2579998" cy="1139169"/>
          </a:xfrm>
          <a:prstGeom prst="rect">
            <a:avLst/>
          </a:prstGeom>
        </p:spPr>
      </p:pic>
      <p:pic>
        <p:nvPicPr>
          <p:cNvPr id="18" name="Picture 17" descr="A screenshot of a cell phone&#10;&#10;Description generated with high confidence">
            <a:extLst>
              <a:ext uri="{FF2B5EF4-FFF2-40B4-BE49-F238E27FC236}">
                <a16:creationId xmlns:a16="http://schemas.microsoft.com/office/drawing/2014/main" xmlns="" id="{C2DE5358-0C0B-439B-BDD8-5D9DB47641F4}"/>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2314" b="29970"/>
          <a:stretch/>
        </p:blipFill>
        <p:spPr>
          <a:xfrm>
            <a:off x="12033034" y="3594738"/>
            <a:ext cx="6268747" cy="6122008"/>
          </a:xfrm>
          <a:prstGeom prst="rect">
            <a:avLst/>
          </a:prstGeom>
        </p:spPr>
      </p:pic>
      <p:sp>
        <p:nvSpPr>
          <p:cNvPr id="21" name="Rectangle 20"/>
          <p:cNvSpPr/>
          <p:nvPr/>
        </p:nvSpPr>
        <p:spPr>
          <a:xfrm>
            <a:off x="747135" y="11820631"/>
            <a:ext cx="15118101" cy="1077218"/>
          </a:xfrm>
          <a:prstGeom prst="rect">
            <a:avLst/>
          </a:prstGeom>
        </p:spPr>
        <p:txBody>
          <a:bodyPr wrap="square">
            <a:spAutoFit/>
          </a:bodyPr>
          <a:lstStyle/>
          <a:p>
            <a:pPr lvl="0"/>
            <a:r>
              <a:rPr lang="vi-VN" sz="2200" b="1">
                <a:solidFill>
                  <a:prstClr val="black"/>
                </a:solidFill>
                <a:latin typeface="Montserrat" charset="0"/>
                <a:ea typeface="Montserrat" charset="0"/>
                <a:cs typeface="Montserrat" charset="0"/>
              </a:rPr>
              <a:t>(Button) </a:t>
            </a:r>
          </a:p>
          <a:p>
            <a:r>
              <a:rPr lang="vi-VN" sz="2100">
                <a:solidFill>
                  <a:prstClr val="black"/>
                </a:solidFill>
                <a:latin typeface="Montserrat" charset="0"/>
                <a:ea typeface="Montserrat" charset="0"/>
                <a:cs typeface="Montserrat" charset="0"/>
              </a:rPr>
              <a:t>1 </a:t>
            </a:r>
            <a:r>
              <a:rPr lang="mr-IN" sz="2100">
                <a:solidFill>
                  <a:prstClr val="black"/>
                </a:solidFill>
                <a:latin typeface="Montserrat" charset="0"/>
                <a:ea typeface="Montserrat" charset="0"/>
                <a:cs typeface="Montserrat" charset="0"/>
              </a:rPr>
              <a:t>–</a:t>
            </a:r>
            <a:r>
              <a:rPr lang="vi-VN" sz="2100">
                <a:solidFill>
                  <a:prstClr val="black"/>
                </a:solidFill>
                <a:latin typeface="Montserrat" charset="0"/>
                <a:ea typeface="Montserrat" charset="0"/>
                <a:cs typeface="Montserrat" charset="0"/>
              </a:rPr>
              <a:t> </a:t>
            </a:r>
            <a:r>
              <a:rPr lang="vi-VN" sz="2100" b="1">
                <a:solidFill>
                  <a:prstClr val="black"/>
                </a:solidFill>
                <a:latin typeface="Montserrat" charset="0"/>
                <a:ea typeface="Montserrat" charset="0"/>
                <a:cs typeface="Montserrat" charset="0"/>
              </a:rPr>
              <a:t>Thành viên của</a:t>
            </a:r>
            <a:r>
              <a:rPr lang="en-US" sz="2100" b="1">
                <a:solidFill>
                  <a:prstClr val="black"/>
                </a:solidFill>
                <a:latin typeface="Montserrat" charset="0"/>
                <a:ea typeface="Montserrat" charset="0"/>
                <a:cs typeface="Montserrat" charset="0"/>
              </a:rPr>
              <a:t> Media Venture Vietnam Group </a:t>
            </a:r>
            <a:r>
              <a:rPr lang="vi-VN" sz="2100">
                <a:solidFill>
                  <a:prstClr val="black"/>
                </a:solidFill>
                <a:latin typeface="Montserrat" charset="0"/>
                <a:ea typeface="Montserrat" charset="0"/>
                <a:cs typeface="Montserrat" charset="0"/>
              </a:rPr>
              <a:t>&gt; Link dẫn về 2.2</a:t>
            </a:r>
          </a:p>
          <a:p>
            <a:r>
              <a:rPr lang="vi-VN" sz="2100">
                <a:solidFill>
                  <a:prstClr val="black"/>
                </a:solidFill>
                <a:latin typeface="Montserrat" charset="0"/>
                <a:ea typeface="Montserrat" charset="0"/>
                <a:cs typeface="Montserrat" charset="0"/>
              </a:rPr>
              <a:t>2 </a:t>
            </a:r>
            <a:r>
              <a:rPr lang="mr-IN" sz="2100">
                <a:solidFill>
                  <a:prstClr val="black"/>
                </a:solidFill>
                <a:latin typeface="Montserrat" charset="0"/>
                <a:ea typeface="Montserrat" charset="0"/>
                <a:cs typeface="Montserrat" charset="0"/>
              </a:rPr>
              <a:t>–</a:t>
            </a:r>
            <a:r>
              <a:rPr lang="vi-VN" sz="2100">
                <a:solidFill>
                  <a:prstClr val="black"/>
                </a:solidFill>
                <a:latin typeface="Montserrat" charset="0"/>
                <a:ea typeface="Montserrat" charset="0"/>
                <a:cs typeface="Montserrat" charset="0"/>
              </a:rPr>
              <a:t> </a:t>
            </a:r>
            <a:r>
              <a:rPr lang="vi-VN" sz="2100" b="1">
                <a:latin typeface="Montserrat" charset="0"/>
                <a:ea typeface="Montserrat" charset="0"/>
                <a:cs typeface="Montserrat" charset="0"/>
              </a:rPr>
              <a:t>Đối tác chiến lược với Brand Finance</a:t>
            </a:r>
            <a:r>
              <a:rPr lang="en-US" sz="2100">
                <a:solidFill>
                  <a:prstClr val="black"/>
                </a:solidFill>
                <a:latin typeface="Montserrat" charset="0"/>
                <a:ea typeface="Montserrat" charset="0"/>
                <a:cs typeface="Montserrat" charset="0"/>
              </a:rPr>
              <a:t> </a:t>
            </a:r>
            <a:r>
              <a:rPr lang="vi-VN" sz="2100">
                <a:solidFill>
                  <a:prstClr val="black"/>
                </a:solidFill>
                <a:latin typeface="Montserrat" charset="0"/>
                <a:ea typeface="Montserrat" charset="0"/>
                <a:cs typeface="Montserrat" charset="0"/>
              </a:rPr>
              <a:t>&gt; Link dẫn về 6.1</a:t>
            </a:r>
            <a:endParaRPr lang="en-US" sz="2100" b="1" dirty="0">
              <a:latin typeface="Montserrat" charset="0"/>
              <a:ea typeface="Montserrat" charset="0"/>
              <a:cs typeface="Montserrat" charset="0"/>
            </a:endParaRPr>
          </a:p>
        </p:txBody>
      </p:sp>
      <p:pic>
        <p:nvPicPr>
          <p:cNvPr id="10" name="Picture 9"/>
          <p:cNvPicPr>
            <a:picLocks noChangeAspect="1"/>
          </p:cNvPicPr>
          <p:nvPr/>
        </p:nvPicPr>
        <p:blipFill>
          <a:blip r:embed="rId7"/>
          <a:stretch>
            <a:fillRect/>
          </a:stretch>
        </p:blipFill>
        <p:spPr>
          <a:xfrm>
            <a:off x="1383349" y="6334486"/>
            <a:ext cx="3109195" cy="973586"/>
          </a:xfrm>
          <a:prstGeom prst="rect">
            <a:avLst/>
          </a:prstGeom>
        </p:spPr>
      </p:pic>
    </p:spTree>
    <p:extLst>
      <p:ext uri="{BB962C8B-B14F-4D97-AF65-F5344CB8AC3E}">
        <p14:creationId xmlns:p14="http://schemas.microsoft.com/office/powerpoint/2010/main" val="2842031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331156"/>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10" y="725905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21574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3647064" y="5273945"/>
            <a:ext cx="16984137"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VI. Về Brand Finance</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39013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4272" b="13415"/>
          <a:stretch/>
        </p:blipFill>
        <p:spPr>
          <a:xfrm rot="10800000" flipH="1">
            <a:off x="0" y="1130140"/>
            <a:ext cx="24381500" cy="5407820"/>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0" y="1084817"/>
            <a:ext cx="24379238" cy="5453144"/>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4">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45328" y="366909"/>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72239" y="191178"/>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8B5A6BB2-C08F-4FE5-B6E0-689DAF905470}"/>
              </a:ext>
            </a:extLst>
          </p:cNvPr>
          <p:cNvSpPr txBox="1"/>
          <p:nvPr/>
        </p:nvSpPr>
        <p:spPr>
          <a:xfrm>
            <a:off x="1855191" y="2235238"/>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Brand Finance</a:t>
            </a:r>
            <a:endParaRPr lang="en-US" sz="6399"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9D4EE67-8B9E-4667-9C62-55D825A778EC}"/>
              </a:ext>
            </a:extLst>
          </p:cNvPr>
          <p:cNvSpPr/>
          <p:nvPr/>
        </p:nvSpPr>
        <p:spPr>
          <a:xfrm>
            <a:off x="2910121" y="353899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ontserrat" charset="0"/>
                <a:ea typeface="Montserrat" charset="0"/>
                <a:cs typeface="Montserrat" charset="0"/>
              </a:rPr>
              <a:t>Trang chủ   /   </a:t>
            </a:r>
            <a:r>
              <a:rPr lang="vi-VN" sz="2400" dirty="0">
                <a:solidFill>
                  <a:schemeClr val="bg1"/>
                </a:solidFill>
                <a:latin typeface="Montserrat" charset="0"/>
                <a:ea typeface="Montserrat" charset="0"/>
                <a:cs typeface="Montserrat" charset="0"/>
              </a:rPr>
              <a:t>Về Brand Finance</a:t>
            </a:r>
            <a:endParaRPr lang="en-US" sz="2400" dirty="0">
              <a:solidFill>
                <a:schemeClr val="bg1"/>
              </a:solidFill>
              <a:latin typeface="Montserrat" charset="0"/>
              <a:ea typeface="Montserrat" charset="0"/>
              <a:cs typeface="Montserrat" charset="0"/>
            </a:endParaRP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14366" b="16896"/>
          <a:stretch/>
        </p:blipFill>
        <p:spPr>
          <a:xfrm>
            <a:off x="0" y="5417820"/>
            <a:ext cx="24381500" cy="8298180"/>
          </a:xfrm>
          <a:prstGeom prst="rect">
            <a:avLst/>
          </a:prstGeom>
        </p:spPr>
      </p:pic>
      <p:sp>
        <p:nvSpPr>
          <p:cNvPr id="19" name="Rectangle 18"/>
          <p:cNvSpPr/>
          <p:nvPr/>
        </p:nvSpPr>
        <p:spPr>
          <a:xfrm>
            <a:off x="12729406" y="5969661"/>
            <a:ext cx="10570177" cy="1446550"/>
          </a:xfrm>
          <a:prstGeom prst="rect">
            <a:avLst/>
          </a:prstGeom>
          <a:solidFill>
            <a:schemeClr val="bg1"/>
          </a:solidFill>
        </p:spPr>
        <p:txBody>
          <a:bodyPr wrap="square">
            <a:spAutoFit/>
          </a:bodyPr>
          <a:lstStyle/>
          <a:p>
            <a:r>
              <a:rPr lang="vi-VN" sz="4400" spc="-60" dirty="0">
                <a:latin typeface="Montserrat" charset="0"/>
                <a:ea typeface="Montserrat" charset="0"/>
                <a:cs typeface="Montserrat" charset="0"/>
              </a:rPr>
              <a:t>Brand Finance: Công ty định giá thương hiệu hàng đầu thế giới</a:t>
            </a:r>
            <a:endParaRPr lang="en-US" sz="4400" spc="-30" dirty="0">
              <a:latin typeface="Montserrat" charset="0"/>
              <a:ea typeface="Montserrat" charset="0"/>
              <a:cs typeface="Montserrat" charset="0"/>
            </a:endParaRPr>
          </a:p>
        </p:txBody>
      </p:sp>
      <p:sp>
        <p:nvSpPr>
          <p:cNvPr id="20" name="Rectangle 19">
            <a:extLst>
              <a:ext uri="{FF2B5EF4-FFF2-40B4-BE49-F238E27FC236}">
                <a16:creationId xmlns:a16="http://schemas.microsoft.com/office/drawing/2014/main" xmlns="" id="{B9D4EE67-8B9E-4667-9C62-55D825A778EC}"/>
              </a:ext>
            </a:extLst>
          </p:cNvPr>
          <p:cNvSpPr/>
          <p:nvPr/>
        </p:nvSpPr>
        <p:spPr>
          <a:xfrm>
            <a:off x="12769253" y="7960495"/>
            <a:ext cx="11090858" cy="3961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Montserrat" charset="0"/>
                <a:ea typeface="Montserrat" charset="0"/>
                <a:cs typeface="Montserrat" charset="0"/>
              </a:rPr>
              <a:t>Mibrand </a:t>
            </a:r>
            <a:r>
              <a:rPr lang="vi-VN" sz="2400" dirty="0">
                <a:solidFill>
                  <a:schemeClr val="tx1"/>
                </a:solidFill>
                <a:latin typeface="Montserrat" charset="0"/>
                <a:ea typeface="Montserrat" charset="0"/>
                <a:cs typeface="Montserrat" charset="0"/>
              </a:rPr>
              <a:t>Vietnam </a:t>
            </a:r>
            <a:r>
              <a:rPr lang="en-US" sz="2400" dirty="0">
                <a:solidFill>
                  <a:schemeClr val="tx1"/>
                </a:solidFill>
                <a:latin typeface="Montserrat" charset="0"/>
                <a:ea typeface="Montserrat" charset="0"/>
                <a:cs typeface="Montserrat" charset="0"/>
              </a:rPr>
              <a:t>là đối tác </a:t>
            </a:r>
            <a:r>
              <a:rPr lang="vi-VN" sz="2400" dirty="0">
                <a:solidFill>
                  <a:schemeClr val="tx1"/>
                </a:solidFill>
                <a:latin typeface="Montserrat" charset="0"/>
                <a:ea typeface="Montserrat" charset="0"/>
                <a:cs typeface="Montserrat" charset="0"/>
              </a:rPr>
              <a:t>chiến lược</a:t>
            </a:r>
            <a:r>
              <a:rPr lang="en-US" sz="2400" dirty="0">
                <a:solidFill>
                  <a:schemeClr val="tx1"/>
                </a:solidFill>
                <a:latin typeface="Montserrat" charset="0"/>
                <a:ea typeface="Montserrat" charset="0"/>
                <a:cs typeface="Montserrat" charset="0"/>
              </a:rPr>
              <a:t> và đại diện chính thức tại Việt Nam của Brand Finance (UK) - một trong ba hãng định giá thương hiệu hàng đầu thế giới </a:t>
            </a:r>
            <a:r>
              <a:rPr lang="vi-VN" sz="2400" dirty="0">
                <a:solidFill>
                  <a:schemeClr val="tx1"/>
                </a:solidFill>
                <a:latin typeface="Montserrat" charset="0"/>
                <a:ea typeface="Montserrat" charset="0"/>
                <a:cs typeface="Montserrat" charset="0"/>
              </a:rPr>
              <a:t>có mặt trên 20 quốc gia</a:t>
            </a:r>
            <a:r>
              <a:rPr lang="en-US" sz="2400" dirty="0">
                <a:solidFill>
                  <a:schemeClr val="tx1"/>
                </a:solidFill>
                <a:latin typeface="Montserrat" charset="0"/>
                <a:ea typeface="Montserrat" charset="0"/>
                <a:cs typeface="Montserrat" charset="0"/>
              </a:rPr>
              <a:t>. </a:t>
            </a:r>
          </a:p>
          <a:p>
            <a:pPr>
              <a:lnSpc>
                <a:spcPct val="150000"/>
              </a:lnSpc>
            </a:pPr>
            <a:endParaRPr lang="en-US" sz="2400" dirty="0">
              <a:solidFill>
                <a:schemeClr val="tx1"/>
              </a:solidFill>
              <a:latin typeface="Montserrat" charset="0"/>
              <a:ea typeface="Montserrat" charset="0"/>
              <a:cs typeface="Montserrat" charset="0"/>
            </a:endParaRPr>
          </a:p>
          <a:p>
            <a:pPr>
              <a:lnSpc>
                <a:spcPct val="150000"/>
              </a:lnSpc>
            </a:pPr>
            <a:r>
              <a:rPr lang="vi-VN" sz="2400" dirty="0">
                <a:solidFill>
                  <a:schemeClr val="tx1"/>
                </a:solidFill>
                <a:latin typeface="Montserrat" charset="0"/>
                <a:ea typeface="Montserrat" charset="0"/>
                <a:cs typeface="Montserrat" charset="0"/>
              </a:rPr>
              <a:t>Mỗi năm </a:t>
            </a:r>
            <a:r>
              <a:rPr lang="en-US" sz="2400" dirty="0">
                <a:solidFill>
                  <a:schemeClr val="tx1"/>
                </a:solidFill>
                <a:latin typeface="Montserrat" charset="0"/>
                <a:ea typeface="Montserrat" charset="0"/>
                <a:cs typeface="Montserrat" charset="0"/>
              </a:rPr>
              <a:t>Brand Finance </a:t>
            </a:r>
            <a:r>
              <a:rPr lang="vi-VN" sz="2400" dirty="0">
                <a:solidFill>
                  <a:schemeClr val="tx1"/>
                </a:solidFill>
                <a:latin typeface="Montserrat" charset="0"/>
                <a:ea typeface="Montserrat" charset="0"/>
                <a:cs typeface="Montserrat" charset="0"/>
              </a:rPr>
              <a:t>định giá khoảng 3,500 thương hiệu. Với các bảng xếp hạng uy tín, chuyên sâu cho nhiều quốc gia và nhiều lĩnh vực, kết quả định giá của Brand Finance được công nhận trên toàn thế giới.</a:t>
            </a:r>
            <a:endParaRPr lang="en-US" sz="2400" dirty="0">
              <a:solidFill>
                <a:schemeClr val="tx1"/>
              </a:solidFill>
              <a:latin typeface="Montserrat" charset="0"/>
              <a:ea typeface="Montserrat" charset="0"/>
              <a:cs typeface="Montserrat" charset="0"/>
            </a:endParaRPr>
          </a:p>
        </p:txBody>
      </p:sp>
      <p:sp>
        <p:nvSpPr>
          <p:cNvPr id="21" name="Rectangle 20">
            <a:extLst>
              <a:ext uri="{FF2B5EF4-FFF2-40B4-BE49-F238E27FC236}">
                <a16:creationId xmlns:a16="http://schemas.microsoft.com/office/drawing/2014/main" xmlns="" id="{B3F12D54-FB9F-4088-953E-5F56808D03B0}"/>
              </a:ext>
            </a:extLst>
          </p:cNvPr>
          <p:cNvSpPr/>
          <p:nvPr/>
        </p:nvSpPr>
        <p:spPr>
          <a:xfrm>
            <a:off x="12925875" y="12521817"/>
            <a:ext cx="2887579" cy="369332"/>
          </a:xfrm>
          <a:prstGeom prst="rect">
            <a:avLst/>
          </a:prstGeom>
          <a:solidFill>
            <a:srgbClr val="2F3747"/>
          </a:solidFill>
        </p:spPr>
        <p:txBody>
          <a:bodyPr wrap="square">
            <a:spAutoFit/>
          </a:bodyPr>
          <a:lstStyle/>
          <a:p>
            <a:pPr algn="ctr"/>
            <a:r>
              <a:rPr lang="vi-VN" sz="1800">
                <a:solidFill>
                  <a:schemeClr val="bg1"/>
                </a:solidFill>
                <a:latin typeface="Montserrat" charset="0"/>
                <a:ea typeface="Montserrat" charset="0"/>
                <a:cs typeface="Montserrat" charset="0"/>
              </a:rPr>
              <a:t>VỀ BRAND FINANCE</a:t>
            </a:r>
          </a:p>
        </p:txBody>
      </p:sp>
      <p:sp>
        <p:nvSpPr>
          <p:cNvPr id="22" name="Rectangle 21"/>
          <p:cNvSpPr/>
          <p:nvPr/>
        </p:nvSpPr>
        <p:spPr>
          <a:xfrm>
            <a:off x="12187238" y="13265089"/>
            <a:ext cx="11672873" cy="430887"/>
          </a:xfrm>
          <a:prstGeom prst="rect">
            <a:avLst/>
          </a:prstGeom>
        </p:spPr>
        <p:txBody>
          <a:bodyPr wrap="square">
            <a:spAutoFit/>
          </a:bodyPr>
          <a:lstStyle/>
          <a:p>
            <a:pPr lvl="0" algn="r"/>
            <a:r>
              <a:rPr lang="vi-VN" sz="2200" b="1">
                <a:solidFill>
                  <a:prstClr val="black"/>
                </a:solidFill>
                <a:latin typeface="Montserrat" charset="0"/>
                <a:ea typeface="Montserrat" charset="0"/>
                <a:cs typeface="Montserrat" charset="0"/>
              </a:rPr>
              <a:t>(Button) VỀ BRAND FINANCE </a:t>
            </a:r>
            <a:r>
              <a:rPr lang="vi-VN" sz="2100">
                <a:solidFill>
                  <a:prstClr val="black"/>
                </a:solidFill>
                <a:latin typeface="Montserrat" charset="0"/>
                <a:ea typeface="Montserrat" charset="0"/>
                <a:cs typeface="Montserrat" charset="0"/>
              </a:rPr>
              <a:t>&gt; Dẫn link đến website: </a:t>
            </a:r>
            <a:r>
              <a:rPr lang="en-US" sz="2100">
                <a:solidFill>
                  <a:prstClr val="black"/>
                </a:solidFill>
                <a:latin typeface="Montserrat" charset="0"/>
                <a:ea typeface="Montserrat" charset="0"/>
                <a:cs typeface="Montserrat" charset="0"/>
              </a:rPr>
              <a:t>http://brandfinance.com/</a:t>
            </a:r>
          </a:p>
        </p:txBody>
      </p:sp>
      <p:pic>
        <p:nvPicPr>
          <p:cNvPr id="26" name="Picture 25"/>
          <p:cNvPicPr>
            <a:picLocks noChangeAspect="1"/>
          </p:cNvPicPr>
          <p:nvPr/>
        </p:nvPicPr>
        <p:blipFill>
          <a:blip r:embed="rId6"/>
          <a:stretch>
            <a:fillRect/>
          </a:stretch>
        </p:blipFill>
        <p:spPr>
          <a:xfrm>
            <a:off x="2230438" y="5969661"/>
            <a:ext cx="9956800" cy="7315200"/>
          </a:xfrm>
          <a:prstGeom prst="rect">
            <a:avLst/>
          </a:prstGeom>
        </p:spPr>
      </p:pic>
      <p:sp>
        <p:nvSpPr>
          <p:cNvPr id="27" name="Rectangle 26">
            <a:extLst>
              <a:ext uri="{FF2B5EF4-FFF2-40B4-BE49-F238E27FC236}">
                <a16:creationId xmlns:a16="http://schemas.microsoft.com/office/drawing/2014/main" xmlns="" id="{4A639ABC-ED58-466E-9EC4-0598E187F336}"/>
              </a:ext>
            </a:extLst>
          </p:cNvPr>
          <p:cNvSpPr/>
          <p:nvPr/>
        </p:nvSpPr>
        <p:spPr>
          <a:xfrm>
            <a:off x="15602857" y="342106"/>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724595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2664"/>
            <a:ext cx="24379238" cy="13194150"/>
          </a:xfrm>
          <a:prstGeom prst="rect">
            <a:avLst/>
          </a:prstGeom>
        </p:spPr>
      </p:pic>
      <p:pic>
        <p:nvPicPr>
          <p:cNvPr id="3" name="Picture 2" descr="A screenshot of a cell phone&#10;&#10;Description generated with high confidence">
            <a:extLst>
              <a:ext uri="{FF2B5EF4-FFF2-40B4-BE49-F238E27FC236}">
                <a16:creationId xmlns="" xmlns:a16="http://schemas.microsoft.com/office/drawing/2014/main" id="{C2DE5358-0C0B-439B-BDD8-5D9DB47641F4}"/>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3" t="-144" r="-2" b="24128"/>
          <a:stretch/>
        </p:blipFill>
        <p:spPr>
          <a:xfrm>
            <a:off x="8504" y="252664"/>
            <a:ext cx="12181115" cy="13194150"/>
          </a:xfrm>
          <a:prstGeom prst="rect">
            <a:avLst/>
          </a:prstGeom>
        </p:spPr>
      </p:pic>
      <p:sp>
        <p:nvSpPr>
          <p:cNvPr id="4" name="Rectangle 3"/>
          <p:cNvSpPr/>
          <p:nvPr/>
        </p:nvSpPr>
        <p:spPr>
          <a:xfrm>
            <a:off x="13408675" y="4349866"/>
            <a:ext cx="10626982" cy="1938992"/>
          </a:xfrm>
          <a:prstGeom prst="rect">
            <a:avLst/>
          </a:prstGeom>
          <a:solidFill>
            <a:srgbClr val="FAFAFA"/>
          </a:solidFill>
        </p:spPr>
        <p:txBody>
          <a:bodyPr wrap="square">
            <a:spAutoFit/>
          </a:bodyPr>
          <a:lstStyle/>
          <a:p>
            <a:r>
              <a:rPr lang="vi-VN" sz="6000" spc="-60" dirty="0">
                <a:latin typeface="Montserrat" charset="0"/>
                <a:ea typeface="Montserrat" charset="0"/>
                <a:cs typeface="Montserrat" charset="0"/>
              </a:rPr>
              <a:t>Báo cáo Top 50 Thương hiệu Việt Nam </a:t>
            </a:r>
            <a:r>
              <a:rPr lang="vi-VN" sz="6000" spc="-60" dirty="0">
                <a:latin typeface="Montserrat" charset="0"/>
                <a:ea typeface="Montserrat" charset="0"/>
                <a:cs typeface="Montserrat" charset="0"/>
              </a:rPr>
              <a:t>năm </a:t>
            </a:r>
            <a:r>
              <a:rPr lang="vi-VN" sz="6000" spc="-60" dirty="0">
                <a:latin typeface="Montserrat" charset="0"/>
                <a:ea typeface="Montserrat" charset="0"/>
                <a:cs typeface="Montserrat" charset="0"/>
              </a:rPr>
              <a:t>2017</a:t>
            </a:r>
            <a:endParaRPr lang="en-US" sz="6000" spc="-30" dirty="0">
              <a:latin typeface="Montserrat" charset="0"/>
              <a:ea typeface="Montserrat" charset="0"/>
              <a:cs typeface="Montserrat" charset="0"/>
            </a:endParaRPr>
          </a:p>
        </p:txBody>
      </p:sp>
      <p:sp>
        <p:nvSpPr>
          <p:cNvPr id="5" name="Rectangle 4">
            <a:extLst>
              <a:ext uri="{FF2B5EF4-FFF2-40B4-BE49-F238E27FC236}">
                <a16:creationId xmlns:a16="http://schemas.microsoft.com/office/drawing/2014/main" xmlns="" id="{B9D4EE67-8B9E-4667-9C62-55D825A778EC}"/>
              </a:ext>
            </a:extLst>
          </p:cNvPr>
          <p:cNvSpPr/>
          <p:nvPr/>
        </p:nvSpPr>
        <p:spPr>
          <a:xfrm>
            <a:off x="13408676" y="6862103"/>
            <a:ext cx="9790958" cy="171624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400" dirty="0">
                <a:solidFill>
                  <a:schemeClr val="tx1"/>
                </a:solidFill>
                <a:latin typeface="Montserrat" charset="0"/>
                <a:ea typeface="Montserrat" charset="0"/>
                <a:cs typeface="Montserrat" charset="0"/>
              </a:rPr>
              <a:t>Mibrand Vietnam đã </a:t>
            </a:r>
            <a:r>
              <a:rPr lang="en-US" sz="2400" dirty="0">
                <a:solidFill>
                  <a:schemeClr val="tx1"/>
                </a:solidFill>
                <a:latin typeface="Montserrat" charset="0"/>
                <a:ea typeface="Montserrat" charset="0"/>
                <a:cs typeface="Montserrat" charset="0"/>
              </a:rPr>
              <a:t>hợp tác với Brand Finance công bố danh sách </a:t>
            </a:r>
            <a:r>
              <a:rPr lang="vi-VN" sz="2400" dirty="0">
                <a:solidFill>
                  <a:schemeClr val="tx1"/>
                </a:solidFill>
                <a:latin typeface="Montserrat" charset="0"/>
                <a:ea typeface="Montserrat" charset="0"/>
                <a:cs typeface="Montserrat" charset="0"/>
              </a:rPr>
              <a:t>Top </a:t>
            </a:r>
            <a:r>
              <a:rPr lang="en-US" sz="2400" dirty="0">
                <a:solidFill>
                  <a:schemeClr val="tx1"/>
                </a:solidFill>
                <a:latin typeface="Montserrat" charset="0"/>
                <a:ea typeface="Montserrat" charset="0"/>
                <a:cs typeface="Montserrat" charset="0"/>
              </a:rPr>
              <a:t>50 thương hiệu có giá trị lớn nhất Việt Nam </a:t>
            </a:r>
            <a:r>
              <a:rPr lang="vi-VN" sz="2400" dirty="0">
                <a:solidFill>
                  <a:schemeClr val="tx1"/>
                </a:solidFill>
                <a:latin typeface="Montserrat" charset="0"/>
                <a:ea typeface="Montserrat" charset="0"/>
                <a:cs typeface="Montserrat" charset="0"/>
              </a:rPr>
              <a:t>năm </a:t>
            </a:r>
            <a:r>
              <a:rPr lang="en-US" sz="2400" dirty="0">
                <a:solidFill>
                  <a:schemeClr val="tx1"/>
                </a:solidFill>
                <a:latin typeface="Montserrat" charset="0"/>
                <a:ea typeface="Montserrat" charset="0"/>
                <a:cs typeface="Montserrat" charset="0"/>
              </a:rPr>
              <a:t>2015, 2016 </a:t>
            </a:r>
            <a:r>
              <a:rPr lang="vi-VN" sz="2400" dirty="0">
                <a:solidFill>
                  <a:schemeClr val="tx1"/>
                </a:solidFill>
                <a:latin typeface="Montserrat" charset="0"/>
                <a:ea typeface="Montserrat" charset="0"/>
                <a:cs typeface="Montserrat" charset="0"/>
              </a:rPr>
              <a:t>và</a:t>
            </a:r>
            <a:r>
              <a:rPr lang="en-US" sz="2400" dirty="0">
                <a:solidFill>
                  <a:schemeClr val="tx1"/>
                </a:solidFill>
                <a:latin typeface="Montserrat" charset="0"/>
                <a:ea typeface="Montserrat" charset="0"/>
                <a:cs typeface="Montserrat" charset="0"/>
              </a:rPr>
              <a:t> 2017. Đây </a:t>
            </a:r>
            <a:r>
              <a:rPr lang="vi-VN" sz="2400" dirty="0">
                <a:solidFill>
                  <a:schemeClr val="tx1"/>
                </a:solidFill>
                <a:latin typeface="Montserrat" charset="0"/>
                <a:ea typeface="Montserrat" charset="0"/>
                <a:cs typeface="Montserrat" charset="0"/>
              </a:rPr>
              <a:t>cũng</a:t>
            </a:r>
            <a:r>
              <a:rPr lang="en-US" sz="2400" dirty="0">
                <a:solidFill>
                  <a:schemeClr val="tx1"/>
                </a:solidFill>
                <a:latin typeface="Montserrat" charset="0"/>
                <a:ea typeface="Montserrat" charset="0"/>
                <a:cs typeface="Montserrat" charset="0"/>
              </a:rPr>
              <a:t> là các lần đầu tiên </a:t>
            </a:r>
            <a:r>
              <a:rPr lang="vi-VN" sz="2400" dirty="0">
                <a:solidFill>
                  <a:schemeClr val="tx1"/>
                </a:solidFill>
                <a:latin typeface="Montserrat" charset="0"/>
                <a:ea typeface="Montserrat" charset="0"/>
                <a:cs typeface="Montserrat" charset="0"/>
              </a:rPr>
              <a:t>các thương hiệu </a:t>
            </a:r>
            <a:r>
              <a:rPr lang="en-US" sz="2400" dirty="0">
                <a:solidFill>
                  <a:schemeClr val="tx1"/>
                </a:solidFill>
                <a:latin typeface="Montserrat" charset="0"/>
                <a:ea typeface="Montserrat" charset="0"/>
                <a:cs typeface="Montserrat" charset="0"/>
              </a:rPr>
              <a:t>Việt Nam được Brand Finance </a:t>
            </a:r>
            <a:r>
              <a:rPr lang="vi-VN" sz="2400" dirty="0">
                <a:solidFill>
                  <a:schemeClr val="tx1"/>
                </a:solidFill>
                <a:latin typeface="Montserrat" charset="0"/>
                <a:ea typeface="Montserrat" charset="0"/>
                <a:cs typeface="Montserrat" charset="0"/>
              </a:rPr>
              <a:t>tiến hành </a:t>
            </a:r>
            <a:r>
              <a:rPr lang="en-US" sz="2400" dirty="0">
                <a:solidFill>
                  <a:schemeClr val="tx1"/>
                </a:solidFill>
                <a:latin typeface="Montserrat" charset="0"/>
                <a:ea typeface="Montserrat" charset="0"/>
                <a:cs typeface="Montserrat" charset="0"/>
              </a:rPr>
              <a:t>đ</a:t>
            </a:r>
            <a:r>
              <a:rPr lang="vi-VN" sz="2400" dirty="0">
                <a:solidFill>
                  <a:schemeClr val="tx1"/>
                </a:solidFill>
                <a:latin typeface="Montserrat" charset="0"/>
                <a:ea typeface="Montserrat" charset="0"/>
                <a:cs typeface="Montserrat" charset="0"/>
              </a:rPr>
              <a:t>ịnh</a:t>
            </a:r>
            <a:r>
              <a:rPr lang="en-US" sz="2400" dirty="0">
                <a:solidFill>
                  <a:schemeClr val="tx1"/>
                </a:solidFill>
                <a:latin typeface="Montserrat" charset="0"/>
                <a:ea typeface="Montserrat" charset="0"/>
                <a:cs typeface="Montserrat" charset="0"/>
              </a:rPr>
              <a:t> giá. </a:t>
            </a:r>
          </a:p>
        </p:txBody>
      </p:sp>
      <p:sp>
        <p:nvSpPr>
          <p:cNvPr id="6" name="Rectangle 5">
            <a:extLst>
              <a:ext uri="{FF2B5EF4-FFF2-40B4-BE49-F238E27FC236}">
                <a16:creationId xmlns:a16="http://schemas.microsoft.com/office/drawing/2014/main" xmlns="" id="{B3F12D54-FB9F-4088-953E-5F56808D03B0}"/>
              </a:ext>
            </a:extLst>
          </p:cNvPr>
          <p:cNvSpPr/>
          <p:nvPr/>
        </p:nvSpPr>
        <p:spPr>
          <a:xfrm>
            <a:off x="13611498" y="9333878"/>
            <a:ext cx="3918857" cy="1015663"/>
          </a:xfrm>
          <a:prstGeom prst="rect">
            <a:avLst/>
          </a:prstGeom>
          <a:solidFill>
            <a:srgbClr val="2F3747"/>
          </a:solidFill>
        </p:spPr>
        <p:txBody>
          <a:bodyPr wrap="square">
            <a:spAutoFit/>
          </a:bodyPr>
          <a:lstStyle/>
          <a:p>
            <a:pPr algn="ctr"/>
            <a:endParaRPr lang="vi-VN" sz="2000">
              <a:solidFill>
                <a:schemeClr val="bg1"/>
              </a:solidFill>
              <a:latin typeface="Montserrat" charset="0"/>
              <a:ea typeface="Montserrat" charset="0"/>
              <a:cs typeface="Montserrat" charset="0"/>
            </a:endParaRPr>
          </a:p>
          <a:p>
            <a:pPr algn="ctr"/>
            <a:r>
              <a:rPr lang="vi-VN" sz="2000">
                <a:solidFill>
                  <a:schemeClr val="bg1"/>
                </a:solidFill>
                <a:latin typeface="Montserrat" charset="0"/>
                <a:ea typeface="Montserrat" charset="0"/>
                <a:cs typeface="Montserrat" charset="0"/>
              </a:rPr>
              <a:t>DOWNLOAD PDF +</a:t>
            </a:r>
          </a:p>
          <a:p>
            <a:pPr algn="ctr"/>
            <a:endParaRPr lang="vi-VN" sz="20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585185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217620D-6C4D-49B6-A5F8-852533908CB7}"/>
              </a:ext>
            </a:extLst>
          </p:cNvPr>
          <p:cNvPicPr>
            <a:picLocks noChangeAspect="1"/>
          </p:cNvPicPr>
          <p:nvPr/>
        </p:nvPicPr>
        <p:blipFill rotWithShape="1">
          <a:blip r:embed="rId2"/>
          <a:srcRect t="26078" r="1146" b="23963"/>
          <a:stretch/>
        </p:blipFill>
        <p:spPr>
          <a:xfrm>
            <a:off x="0" y="3594737"/>
            <a:ext cx="24379238" cy="6927119"/>
          </a:xfrm>
          <a:prstGeom prst="rect">
            <a:avLst/>
          </a:prstGeom>
        </p:spPr>
      </p:pic>
      <p:sp>
        <p:nvSpPr>
          <p:cNvPr id="5" name="TextBox 4">
            <a:extLst>
              <a:ext uri="{FF2B5EF4-FFF2-40B4-BE49-F238E27FC236}">
                <a16:creationId xmlns:a16="http://schemas.microsoft.com/office/drawing/2014/main" xmlns="" id="{AAF48E4B-5D98-47A9-AEFE-CC970989314B}"/>
              </a:ext>
            </a:extLst>
          </p:cNvPr>
          <p:cNvSpPr txBox="1"/>
          <p:nvPr/>
        </p:nvSpPr>
        <p:spPr>
          <a:xfrm>
            <a:off x="18884387" y="6669342"/>
            <a:ext cx="4923462" cy="769441"/>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   </a:t>
            </a:r>
          </a:p>
          <a:p>
            <a:pPr algn="ctr"/>
            <a:r>
              <a:rPr lang="en-US" sz="2200">
                <a:solidFill>
                  <a:schemeClr val="bg1">
                    <a:lumMod val="50000"/>
                  </a:schemeClr>
                </a:solidFill>
                <a:latin typeface="Montserrat" charset="0"/>
                <a:ea typeface="Montserrat" charset="0"/>
                <a:cs typeface="Montserrat" charset="0"/>
              </a:rPr>
              <a:t>   </a:t>
            </a:r>
          </a:p>
        </p:txBody>
      </p:sp>
      <p:sp>
        <p:nvSpPr>
          <p:cNvPr id="8" name="TextBox 7">
            <a:extLst>
              <a:ext uri="{FF2B5EF4-FFF2-40B4-BE49-F238E27FC236}">
                <a16:creationId xmlns:a16="http://schemas.microsoft.com/office/drawing/2014/main" xmlns="" id="{27EFD85D-46CC-46CF-A267-67C08B2025AF}"/>
              </a:ext>
            </a:extLst>
          </p:cNvPr>
          <p:cNvSpPr txBox="1"/>
          <p:nvPr/>
        </p:nvSpPr>
        <p:spPr>
          <a:xfrm>
            <a:off x="18593084" y="6601597"/>
            <a:ext cx="5506068" cy="430887"/>
          </a:xfrm>
          <a:prstGeom prst="rect">
            <a:avLst/>
          </a:prstGeom>
          <a:solidFill>
            <a:srgbClr val="FAFAFA"/>
          </a:solidFill>
        </p:spPr>
        <p:txBody>
          <a:bodyPr wrap="square" rtlCol="0">
            <a:spAutoFit/>
          </a:bodyPr>
          <a:lstStyle/>
          <a:p>
            <a:pPr algn="ctr"/>
            <a:r>
              <a:rPr lang="en-US" sz="2200">
                <a:solidFill>
                  <a:schemeClr val="bg1">
                    <a:lumMod val="50000"/>
                  </a:schemeClr>
                </a:solidFill>
                <a:latin typeface="Montserrat" charset="0"/>
                <a:ea typeface="Montserrat" charset="0"/>
                <a:cs typeface="Montserrat" charset="0"/>
              </a:rPr>
              <a:t>Frequently Asked Questions</a:t>
            </a:r>
          </a:p>
        </p:txBody>
      </p:sp>
      <p:sp>
        <p:nvSpPr>
          <p:cNvPr id="6" name="TextBox 5">
            <a:extLst>
              <a:ext uri="{FF2B5EF4-FFF2-40B4-BE49-F238E27FC236}">
                <a16:creationId xmlns:a16="http://schemas.microsoft.com/office/drawing/2014/main" xmlns="" id="{DD3AF320-0235-422D-8733-43784D6B6DE9}"/>
              </a:ext>
            </a:extLst>
          </p:cNvPr>
          <p:cNvSpPr txBox="1"/>
          <p:nvPr/>
        </p:nvSpPr>
        <p:spPr>
          <a:xfrm>
            <a:off x="6554726" y="5605666"/>
            <a:ext cx="5203547" cy="953851"/>
          </a:xfrm>
          <a:prstGeom prst="rect">
            <a:avLst/>
          </a:prstGeom>
          <a:solidFill>
            <a:srgbClr val="FAFAFA"/>
          </a:solidFill>
        </p:spPr>
        <p:txBody>
          <a:bodyPr wrap="square" rtlCol="0">
            <a:spAutoFit/>
          </a:bodyPr>
          <a:lstStyle/>
          <a:p>
            <a:pPr algn="ctr"/>
            <a:r>
              <a:rPr lang="vi-VN" sz="2799" dirty="0">
                <a:latin typeface="Montserrat" charset="0"/>
                <a:ea typeface="Montserrat" charset="0"/>
                <a:cs typeface="Montserrat" charset="0"/>
              </a:rPr>
              <a:t>Báo cáo Top 50 </a:t>
            </a:r>
          </a:p>
          <a:p>
            <a:pPr algn="ctr"/>
            <a:r>
              <a:rPr lang="vi-VN" sz="2799" dirty="0">
                <a:latin typeface="Montserrat" charset="0"/>
                <a:ea typeface="Montserrat" charset="0"/>
                <a:cs typeface="Montserrat" charset="0"/>
              </a:rPr>
              <a:t>Thương hiệu Việt Nam 2015</a:t>
            </a:r>
            <a:endParaRPr lang="en-US" sz="2799" dirty="0">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xmlns="" id="{E37E911B-2610-4CEF-AC1F-18A0F984A582}"/>
              </a:ext>
            </a:extLst>
          </p:cNvPr>
          <p:cNvSpPr txBox="1"/>
          <p:nvPr/>
        </p:nvSpPr>
        <p:spPr>
          <a:xfrm>
            <a:off x="18706841" y="5605666"/>
            <a:ext cx="5159633" cy="953851"/>
          </a:xfrm>
          <a:prstGeom prst="rect">
            <a:avLst/>
          </a:prstGeom>
          <a:solidFill>
            <a:srgbClr val="FAFAFA"/>
          </a:solidFill>
        </p:spPr>
        <p:txBody>
          <a:bodyPr wrap="square" rtlCol="0">
            <a:spAutoFit/>
          </a:bodyPr>
          <a:lstStyle/>
          <a:p>
            <a:pPr algn="ctr"/>
            <a:r>
              <a:rPr lang="vi-VN" sz="2799" dirty="0">
                <a:latin typeface="Montserrat" charset="0"/>
                <a:ea typeface="Montserrat" charset="0"/>
                <a:cs typeface="Montserrat" charset="0"/>
              </a:rPr>
              <a:t>Báo cáo Top 50 </a:t>
            </a:r>
          </a:p>
          <a:p>
            <a:pPr algn="ctr"/>
            <a:r>
              <a:rPr lang="vi-VN" sz="2799" dirty="0">
                <a:latin typeface="Montserrat" charset="0"/>
                <a:ea typeface="Montserrat" charset="0"/>
                <a:cs typeface="Montserrat" charset="0"/>
              </a:rPr>
              <a:t>Thương hiệu Việt Nam 2016</a:t>
            </a:r>
            <a:endParaRPr lang="en-US" sz="2799" dirty="0">
              <a:latin typeface="Montserrat" charset="0"/>
              <a:ea typeface="Montserrat" charset="0"/>
              <a:cs typeface="Montserrat" charset="0"/>
            </a:endParaRPr>
          </a:p>
        </p:txBody>
      </p:sp>
      <p:pic>
        <p:nvPicPr>
          <p:cNvPr id="17" name="Picture 16">
            <a:extLst>
              <a:ext uri="{FF2B5EF4-FFF2-40B4-BE49-F238E27FC236}">
                <a16:creationId xmlns:a16="http://schemas.microsoft.com/office/drawing/2014/main" xmlns="" id="{A43C5E53-6075-413D-92A8-F031CEBBB58C}"/>
              </a:ext>
            </a:extLst>
          </p:cNvPr>
          <p:cNvPicPr>
            <a:picLocks noChangeAspect="1"/>
          </p:cNvPicPr>
          <p:nvPr/>
        </p:nvPicPr>
        <p:blipFill rotWithShape="1">
          <a:blip r:embed="rId3"/>
          <a:srcRect t="5158" b="6534"/>
          <a:stretch/>
        </p:blipFill>
        <p:spPr>
          <a:xfrm>
            <a:off x="20056119" y="4344164"/>
            <a:ext cx="2579998" cy="1139169"/>
          </a:xfrm>
          <a:prstGeom prst="rect">
            <a:avLst/>
          </a:prstGeom>
        </p:spPr>
      </p:pic>
      <p:pic>
        <p:nvPicPr>
          <p:cNvPr id="15" name="Picture 14"/>
          <p:cNvPicPr>
            <a:picLocks noChangeAspect="1"/>
          </p:cNvPicPr>
          <p:nvPr/>
        </p:nvPicPr>
        <p:blipFill rotWithShape="1">
          <a:blip r:embed="rId4"/>
          <a:srcRect l="28624" t="16717" r="26721" b="11087"/>
          <a:stretch/>
        </p:blipFill>
        <p:spPr>
          <a:xfrm>
            <a:off x="0" y="3594737"/>
            <a:ext cx="6163966" cy="6015599"/>
          </a:xfrm>
          <a:prstGeom prst="rect">
            <a:avLst/>
          </a:prstGeom>
        </p:spPr>
      </p:pic>
      <p:pic>
        <p:nvPicPr>
          <p:cNvPr id="16" name="Picture 15" descr="A screenshot of a cell phone&#10;&#10;Description generated with high confidence">
            <a:extLst>
              <a:ext uri="{FF2B5EF4-FFF2-40B4-BE49-F238E27FC236}">
                <a16:creationId xmlns="" xmlns:a16="http://schemas.microsoft.com/office/drawing/2014/main" id="{1462C8A5-6841-4C7E-9DC3-FDFB1015A8FA}"/>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30127"/>
          <a:stretch/>
        </p:blipFill>
        <p:spPr>
          <a:xfrm>
            <a:off x="12160062" y="3594737"/>
            <a:ext cx="6128548" cy="6017096"/>
          </a:xfrm>
          <a:prstGeom prst="rect">
            <a:avLst/>
          </a:prstGeom>
        </p:spPr>
      </p:pic>
      <p:pic>
        <p:nvPicPr>
          <p:cNvPr id="19" name="Picture 18">
            <a:extLst>
              <a:ext uri="{FF2B5EF4-FFF2-40B4-BE49-F238E27FC236}">
                <a16:creationId xmlns:a16="http://schemas.microsoft.com/office/drawing/2014/main" xmlns="" id="{A43C5E53-6075-413D-92A8-F031CEBBB58C}"/>
              </a:ext>
            </a:extLst>
          </p:cNvPr>
          <p:cNvPicPr>
            <a:picLocks noChangeAspect="1"/>
          </p:cNvPicPr>
          <p:nvPr/>
        </p:nvPicPr>
        <p:blipFill rotWithShape="1">
          <a:blip r:embed="rId3"/>
          <a:srcRect t="5158" b="6534"/>
          <a:stretch/>
        </p:blipFill>
        <p:spPr>
          <a:xfrm>
            <a:off x="7872015" y="4400120"/>
            <a:ext cx="2579998" cy="1139169"/>
          </a:xfrm>
          <a:prstGeom prst="rect">
            <a:avLst/>
          </a:prstGeom>
        </p:spPr>
      </p:pic>
      <p:sp>
        <p:nvSpPr>
          <p:cNvPr id="20" name="Rectangle 19">
            <a:extLst>
              <a:ext uri="{FF2B5EF4-FFF2-40B4-BE49-F238E27FC236}">
                <a16:creationId xmlns:a16="http://schemas.microsoft.com/office/drawing/2014/main" xmlns="" id="{B3F12D54-FB9F-4088-953E-5F56808D03B0}"/>
              </a:ext>
            </a:extLst>
          </p:cNvPr>
          <p:cNvSpPr/>
          <p:nvPr/>
        </p:nvSpPr>
        <p:spPr>
          <a:xfrm>
            <a:off x="6565755" y="6816799"/>
            <a:ext cx="5192518" cy="830997"/>
          </a:xfrm>
          <a:prstGeom prst="rect">
            <a:avLst/>
          </a:prstGeom>
          <a:solidFill>
            <a:srgbClr val="2F3747"/>
          </a:solidFill>
        </p:spPr>
        <p:txBody>
          <a:bodyPr wrap="square">
            <a:spAutoFit/>
          </a:bodyPr>
          <a:lstStyle/>
          <a:p>
            <a:pPr algn="ctr"/>
            <a:endParaRPr lang="vi-VN"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DOWNLOAD PDF +</a:t>
            </a:r>
          </a:p>
          <a:p>
            <a:pPr algn="ctr"/>
            <a:endParaRPr lang="vi-VN" sz="1600">
              <a:solidFill>
                <a:schemeClr val="bg1"/>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xmlns="" id="{B3F12D54-FB9F-4088-953E-5F56808D03B0}"/>
              </a:ext>
            </a:extLst>
          </p:cNvPr>
          <p:cNvSpPr/>
          <p:nvPr/>
        </p:nvSpPr>
        <p:spPr>
          <a:xfrm>
            <a:off x="18690399" y="6820135"/>
            <a:ext cx="5192518" cy="830997"/>
          </a:xfrm>
          <a:prstGeom prst="rect">
            <a:avLst/>
          </a:prstGeom>
          <a:solidFill>
            <a:srgbClr val="2F3747"/>
          </a:solidFill>
        </p:spPr>
        <p:txBody>
          <a:bodyPr wrap="square">
            <a:spAutoFit/>
          </a:bodyPr>
          <a:lstStyle/>
          <a:p>
            <a:pPr algn="ctr"/>
            <a:endParaRPr lang="vi-VN" sz="1600">
              <a:solidFill>
                <a:schemeClr val="bg1"/>
              </a:solidFill>
              <a:latin typeface="Montserrat" charset="0"/>
              <a:ea typeface="Montserrat" charset="0"/>
              <a:cs typeface="Montserrat" charset="0"/>
            </a:endParaRPr>
          </a:p>
          <a:p>
            <a:pPr algn="ctr"/>
            <a:r>
              <a:rPr lang="vi-VN" sz="1600">
                <a:solidFill>
                  <a:schemeClr val="bg1"/>
                </a:solidFill>
                <a:latin typeface="Montserrat" charset="0"/>
                <a:ea typeface="Montserrat" charset="0"/>
                <a:cs typeface="Montserrat" charset="0"/>
              </a:rPr>
              <a:t>DOWNLOAD PDF +</a:t>
            </a:r>
          </a:p>
          <a:p>
            <a:pPr algn="ctr"/>
            <a:endParaRPr lang="vi-VN" sz="160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43781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C92F453-C4BE-4E0C-82EC-099C79427AA6}"/>
              </a:ext>
            </a:extLst>
          </p:cNvPr>
          <p:cNvSpPr/>
          <p:nvPr/>
        </p:nvSpPr>
        <p:spPr>
          <a:xfrm>
            <a:off x="8085785" y="2991531"/>
            <a:ext cx="3903633" cy="1199880"/>
          </a:xfrm>
          <a:prstGeom prst="rect">
            <a:avLst/>
          </a:prstGeom>
        </p:spPr>
        <p:txBody>
          <a:bodyPr wrap="none">
            <a:spAutoFit/>
          </a:bodyPr>
          <a:lstStyle/>
          <a:p>
            <a:pPr algn="ctr" defTabSz="1206275"/>
            <a:r>
              <a:rPr lang="en-US" sz="7197" b="1">
                <a:solidFill>
                  <a:schemeClr val="bg1"/>
                </a:solidFill>
                <a:latin typeface="Lato Light"/>
                <a:cs typeface="Arial" panose="020B0604020202020204" pitchFamily="34" charset="0"/>
              </a:rPr>
              <a:t>HD Bank</a:t>
            </a:r>
          </a:p>
        </p:txBody>
      </p:sp>
      <p:sp>
        <p:nvSpPr>
          <p:cNvPr id="34" name="TextBox 33">
            <a:extLst>
              <a:ext uri="{FF2B5EF4-FFF2-40B4-BE49-F238E27FC236}">
                <a16:creationId xmlns:a16="http://schemas.microsoft.com/office/drawing/2014/main" xmlns="" id="{DF15EDDF-3D63-46E0-8F86-01FBF8D27A13}"/>
              </a:ext>
            </a:extLst>
          </p:cNvPr>
          <p:cNvSpPr txBox="1"/>
          <p:nvPr/>
        </p:nvSpPr>
        <p:spPr>
          <a:xfrm>
            <a:off x="7612388" y="3639857"/>
            <a:ext cx="4910979" cy="769441"/>
          </a:xfrm>
          <a:prstGeom prst="rect">
            <a:avLst/>
          </a:prstGeom>
          <a:noFill/>
        </p:spPr>
        <p:txBody>
          <a:bodyPr wrap="square" rtlCol="0">
            <a:spAutoFit/>
          </a:bodyPr>
          <a:lstStyle/>
          <a:p>
            <a:pPr algn="ctr" defTabSz="1206275"/>
            <a:r>
              <a:rPr lang="en-US" sz="2200">
                <a:solidFill>
                  <a:schemeClr val="bg1"/>
                </a:solidFill>
                <a:latin typeface="Lato Light"/>
                <a:cs typeface="Arial" panose="020B0604020202020204" pitchFamily="34" charset="0"/>
              </a:rPr>
              <a:t>Chiến l</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ợc định vị &amp; phát triển th</a:t>
            </a:r>
            <a:r>
              <a:rPr lang="vi-VN" sz="2200">
                <a:solidFill>
                  <a:schemeClr val="bg1"/>
                </a:solidFill>
                <a:latin typeface="Lato Light"/>
                <a:cs typeface="Arial" panose="020B0604020202020204" pitchFamily="34" charset="0"/>
              </a:rPr>
              <a:t>ư</a:t>
            </a:r>
            <a:r>
              <a:rPr lang="en-US" sz="2200">
                <a:solidFill>
                  <a:schemeClr val="bg1"/>
                </a:solidFill>
                <a:latin typeface="Lato Light"/>
                <a:cs typeface="Arial" panose="020B0604020202020204" pitchFamily="34" charset="0"/>
              </a:rPr>
              <a:t>ơng hiệu HD Bank</a:t>
            </a:r>
          </a:p>
        </p:txBody>
      </p:sp>
      <p:sp>
        <p:nvSpPr>
          <p:cNvPr id="35" name="TextBox 34">
            <a:extLst>
              <a:ext uri="{FF2B5EF4-FFF2-40B4-BE49-F238E27FC236}">
                <a16:creationId xmlns:a16="http://schemas.microsoft.com/office/drawing/2014/main" xmlns="" id="{8824A3F6-9B88-4F2C-AEB9-F07DB8B0260B}"/>
              </a:ext>
            </a:extLst>
          </p:cNvPr>
          <p:cNvSpPr txBox="1"/>
          <p:nvPr/>
        </p:nvSpPr>
        <p:spPr>
          <a:xfrm>
            <a:off x="8092117" y="7768566"/>
            <a:ext cx="3898804" cy="830997"/>
          </a:xfrm>
          <a:prstGeom prst="rect">
            <a:avLst/>
          </a:prstGeom>
          <a:noFill/>
        </p:spPr>
        <p:txBody>
          <a:bodyPr wrap="square" rtlCol="0">
            <a:spAutoFit/>
          </a:bodyPr>
          <a:lstStyle/>
          <a:p>
            <a:pPr algn="ctr"/>
            <a:r>
              <a:rPr lang="en-US" sz="2400">
                <a:solidFill>
                  <a:schemeClr val="bg1"/>
                </a:solidFill>
                <a:latin typeface="Lato Light"/>
              </a:rPr>
              <a:t>Brand Positioning &amp; Development Stategy</a:t>
            </a:r>
          </a:p>
        </p:txBody>
      </p:sp>
      <p:pic>
        <p:nvPicPr>
          <p:cNvPr id="3" name="Picture 2">
            <a:extLst>
              <a:ext uri="{FF2B5EF4-FFF2-40B4-BE49-F238E27FC236}">
                <a16:creationId xmlns:a16="http://schemas.microsoft.com/office/drawing/2014/main" xmlns="" id="{25E854D9-6835-0649-BEB8-35CE8AEEADD2}"/>
              </a:ext>
            </a:extLst>
          </p:cNvPr>
          <p:cNvPicPr>
            <a:picLocks noChangeAspect="1"/>
          </p:cNvPicPr>
          <p:nvPr/>
        </p:nvPicPr>
        <p:blipFill rotWithShape="1">
          <a:blip r:embed="rId3">
            <a:extLst>
              <a:ext uri="{28A0092B-C50C-407E-A947-70E740481C1C}">
                <a14:useLocalDpi xmlns:a14="http://schemas.microsoft.com/office/drawing/2010/main" val="0"/>
              </a:ext>
            </a:extLst>
          </a:blip>
          <a:srcRect l="49000"/>
          <a:stretch/>
        </p:blipFill>
        <p:spPr>
          <a:xfrm>
            <a:off x="11945827" y="1339"/>
            <a:ext cx="12433411" cy="13028511"/>
          </a:xfrm>
          <a:prstGeom prst="rect">
            <a:avLst/>
          </a:prstGeom>
        </p:spPr>
      </p:pic>
      <p:sp>
        <p:nvSpPr>
          <p:cNvPr id="9" name="Rectangle 8">
            <a:extLst>
              <a:ext uri="{FF2B5EF4-FFF2-40B4-BE49-F238E27FC236}">
                <a16:creationId xmlns:a16="http://schemas.microsoft.com/office/drawing/2014/main" xmlns="" id="{B3F12D54-FB9F-4088-953E-5F56808D03B0}"/>
              </a:ext>
            </a:extLst>
          </p:cNvPr>
          <p:cNvSpPr/>
          <p:nvPr/>
        </p:nvSpPr>
        <p:spPr>
          <a:xfrm>
            <a:off x="12426114" y="9553125"/>
            <a:ext cx="3597431" cy="923330"/>
          </a:xfrm>
          <a:prstGeom prst="rect">
            <a:avLst/>
          </a:prstGeom>
          <a:solidFill>
            <a:srgbClr val="2F3747"/>
          </a:solidFill>
        </p:spPr>
        <p:txBody>
          <a:bodyPr wrap="square">
            <a:spAutoFit/>
          </a:bodyPr>
          <a:lstStyle/>
          <a:p>
            <a:pPr algn="ctr"/>
            <a:endParaRPr lang="en-US" sz="1800">
              <a:solidFill>
                <a:schemeClr val="bg1"/>
              </a:solidFill>
              <a:latin typeface="Lato Light"/>
            </a:endParaRPr>
          </a:p>
          <a:p>
            <a:pPr algn="ctr"/>
            <a:r>
              <a:rPr lang="vi-VN" sz="1800">
                <a:solidFill>
                  <a:schemeClr val="bg1"/>
                </a:solidFill>
                <a:latin typeface="Montserrat" charset="0"/>
                <a:ea typeface="Montserrat" charset="0"/>
                <a:cs typeface="Montserrat" charset="0"/>
              </a:rPr>
              <a:t>GỬI YÊU CẦU</a:t>
            </a:r>
            <a:endParaRPr lang="en-US" sz="1800">
              <a:solidFill>
                <a:schemeClr val="bg1"/>
              </a:solidFill>
              <a:latin typeface="Montserrat" charset="0"/>
              <a:ea typeface="Montserrat" charset="0"/>
              <a:cs typeface="Montserrat" charset="0"/>
            </a:endParaRPr>
          </a:p>
          <a:p>
            <a:pPr algn="ctr"/>
            <a:endParaRPr lang="en-US" sz="1800">
              <a:solidFill>
                <a:schemeClr val="bg1"/>
              </a:solidFill>
              <a:latin typeface="Lato Light"/>
            </a:endParaRPr>
          </a:p>
        </p:txBody>
      </p:sp>
      <p:sp>
        <p:nvSpPr>
          <p:cNvPr id="8" name="Rectangle 7"/>
          <p:cNvSpPr/>
          <p:nvPr/>
        </p:nvSpPr>
        <p:spPr>
          <a:xfrm>
            <a:off x="975170" y="13122656"/>
            <a:ext cx="12189619" cy="430887"/>
          </a:xfrm>
          <a:prstGeom prst="rect">
            <a:avLst/>
          </a:prstGeom>
        </p:spPr>
        <p:txBody>
          <a:bodyPr>
            <a:spAutoFit/>
          </a:bodyPr>
          <a:lstStyle/>
          <a:p>
            <a:pPr lvl="0"/>
            <a:r>
              <a:rPr lang="vi-VN" sz="2200" b="1">
                <a:solidFill>
                  <a:prstClr val="black"/>
                </a:solidFill>
                <a:latin typeface="Montserrat" charset="0"/>
                <a:ea typeface="Montserrat" charset="0"/>
                <a:cs typeface="Montserrat" charset="0"/>
              </a:rPr>
              <a:t>(Button) GỬI YÊU CẦU </a:t>
            </a:r>
            <a:r>
              <a:rPr lang="vi-VN" sz="2100">
                <a:solidFill>
                  <a:prstClr val="black"/>
                </a:solidFill>
                <a:latin typeface="Montserrat" charset="0"/>
                <a:ea typeface="Montserrat" charset="0"/>
                <a:cs typeface="Montserrat" charset="0"/>
              </a:rPr>
              <a:t>&gt; Gửi vào Email: contacus@mibrand.vn </a:t>
            </a:r>
            <a:endParaRPr lang="en-US" sz="2100">
              <a:solidFill>
                <a:prstClr val="black"/>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FCBA7045-3887-6F47-95EC-77CE877E4B82}"/>
              </a:ext>
            </a:extLst>
          </p:cNvPr>
          <p:cNvSpPr txBox="1"/>
          <p:nvPr/>
        </p:nvSpPr>
        <p:spPr>
          <a:xfrm>
            <a:off x="12425799" y="590909"/>
            <a:ext cx="10542744" cy="1323439"/>
          </a:xfrm>
          <a:prstGeom prst="rect">
            <a:avLst/>
          </a:prstGeom>
          <a:solidFill>
            <a:srgbClr val="FAFAFA"/>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4000" dirty="0" err="1">
                <a:latin typeface="Montserrat" charset="0"/>
                <a:ea typeface="Montserrat" charset="0"/>
                <a:cs typeface="Montserrat" charset="0"/>
              </a:rPr>
              <a:t>Định giá thương hiệu </a:t>
            </a:r>
            <a:r>
              <a:rPr lang="vi-VN" sz="4000" dirty="0" err="1">
                <a:latin typeface="Montserrat" charset="0"/>
                <a:ea typeface="Montserrat" charset="0"/>
                <a:cs typeface="Montserrat" charset="0"/>
              </a:rPr>
              <a:t>của bạn với Mibrand Vietnam và Brand Finance</a:t>
            </a:r>
            <a:endParaRPr lang="en-US" sz="4000" dirty="0">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CFFD0DE8-94F5-5049-9B12-1CDF1F9EF703}"/>
              </a:ext>
            </a:extLst>
          </p:cNvPr>
          <p:cNvSpPr txBox="1"/>
          <p:nvPr/>
        </p:nvSpPr>
        <p:spPr>
          <a:xfrm>
            <a:off x="12425799" y="1914348"/>
            <a:ext cx="10947155" cy="738664"/>
          </a:xfrm>
          <a:prstGeom prst="rect">
            <a:avLst/>
          </a:prstGeom>
          <a:solidFill>
            <a:srgbClr val="FAFAFA"/>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Tìm hiểu thêm về định giá thương hiệu với Mibrand Vietnam và Brand Finance bằng cách để lại liên hệ và gửi yêu cầu đến chúng tôi ngay hôm nay.</a:t>
            </a:r>
          </a:p>
        </p:txBody>
      </p:sp>
      <p:sp>
        <p:nvSpPr>
          <p:cNvPr id="13" name="TextBox 12">
            <a:extLst>
              <a:ext uri="{FF2B5EF4-FFF2-40B4-BE49-F238E27FC236}">
                <a16:creationId xmlns:a16="http://schemas.microsoft.com/office/drawing/2014/main" xmlns="" id="{CFFD0DE8-94F5-5049-9B12-1CDF1F9EF703}"/>
              </a:ext>
            </a:extLst>
          </p:cNvPr>
          <p:cNvSpPr txBox="1"/>
          <p:nvPr/>
        </p:nvSpPr>
        <p:spPr>
          <a:xfrm>
            <a:off x="12523367"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Tên:</a:t>
            </a:r>
          </a:p>
        </p:txBody>
      </p:sp>
      <p:sp>
        <p:nvSpPr>
          <p:cNvPr id="14" name="TextBox 13">
            <a:extLst>
              <a:ext uri="{FF2B5EF4-FFF2-40B4-BE49-F238E27FC236}">
                <a16:creationId xmlns:a16="http://schemas.microsoft.com/office/drawing/2014/main" xmlns="" id="{CFFD0DE8-94F5-5049-9B12-1CDF1F9EF703}"/>
              </a:ext>
            </a:extLst>
          </p:cNvPr>
          <p:cNvSpPr txBox="1"/>
          <p:nvPr/>
        </p:nvSpPr>
        <p:spPr>
          <a:xfrm>
            <a:off x="17744233" y="3560146"/>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Email:</a:t>
            </a:r>
          </a:p>
        </p:txBody>
      </p:sp>
      <p:sp>
        <p:nvSpPr>
          <p:cNvPr id="15" name="TextBox 14">
            <a:extLst>
              <a:ext uri="{FF2B5EF4-FFF2-40B4-BE49-F238E27FC236}">
                <a16:creationId xmlns:a16="http://schemas.microsoft.com/office/drawing/2014/main" xmlns="" id="{CFFD0DE8-94F5-5049-9B12-1CDF1F9EF703}"/>
              </a:ext>
            </a:extLst>
          </p:cNvPr>
          <p:cNvSpPr txBox="1"/>
          <p:nvPr/>
        </p:nvSpPr>
        <p:spPr>
          <a:xfrm>
            <a:off x="12520304"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Số điện thoại:</a:t>
            </a:r>
          </a:p>
        </p:txBody>
      </p:sp>
      <p:sp>
        <p:nvSpPr>
          <p:cNvPr id="16" name="TextBox 15">
            <a:extLst>
              <a:ext uri="{FF2B5EF4-FFF2-40B4-BE49-F238E27FC236}">
                <a16:creationId xmlns:a16="http://schemas.microsoft.com/office/drawing/2014/main" xmlns="" id="{CFFD0DE8-94F5-5049-9B12-1CDF1F9EF703}"/>
              </a:ext>
            </a:extLst>
          </p:cNvPr>
          <p:cNvSpPr txBox="1"/>
          <p:nvPr/>
        </p:nvSpPr>
        <p:spPr>
          <a:xfrm>
            <a:off x="17744231" y="4936553"/>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Công ty:</a:t>
            </a:r>
          </a:p>
        </p:txBody>
      </p:sp>
      <p:sp>
        <p:nvSpPr>
          <p:cNvPr id="17" name="TextBox 16">
            <a:extLst>
              <a:ext uri="{FF2B5EF4-FFF2-40B4-BE49-F238E27FC236}">
                <a16:creationId xmlns:a16="http://schemas.microsoft.com/office/drawing/2014/main" xmlns="" id="{CFFD0DE8-94F5-5049-9B12-1CDF1F9EF703}"/>
              </a:ext>
            </a:extLst>
          </p:cNvPr>
          <p:cNvSpPr txBox="1"/>
          <p:nvPr/>
        </p:nvSpPr>
        <p:spPr>
          <a:xfrm>
            <a:off x="12520302" y="6304269"/>
            <a:ext cx="4333439"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100" dirty="0">
                <a:solidFill>
                  <a:schemeClr val="bg1">
                    <a:lumMod val="50000"/>
                  </a:schemeClr>
                </a:solidFill>
                <a:latin typeface="Montserrat" charset="0"/>
                <a:ea typeface="Montserrat" charset="0"/>
                <a:cs typeface="Montserrat" charset="0"/>
              </a:rPr>
              <a:t>Thông điệp/ yêu cầu tư vấn:</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23095"/>
          <a:stretch/>
        </p:blipFill>
        <p:spPr>
          <a:xfrm>
            <a:off x="923112" y="590909"/>
            <a:ext cx="11022715" cy="11989018"/>
          </a:xfrm>
          <a:prstGeom prst="rect">
            <a:avLst/>
          </a:prstGeom>
        </p:spPr>
      </p:pic>
    </p:spTree>
    <p:extLst>
      <p:ext uri="{BB962C8B-B14F-4D97-AF65-F5344CB8AC3E}">
        <p14:creationId xmlns:p14="http://schemas.microsoft.com/office/powerpoint/2010/main" val="1809747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331156"/>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10" y="725905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9320842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5719749" y="5273945"/>
            <a:ext cx="12838771"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VII. Tuyển dụng</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438197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t="11826" b="41611"/>
          <a:stretch/>
        </p:blipFill>
        <p:spPr>
          <a:xfrm>
            <a:off x="-11718" y="1164387"/>
            <a:ext cx="24379240" cy="6811051"/>
          </a:xfrm>
          <a:prstGeom prst="rect">
            <a:avLst/>
          </a:prstGeom>
        </p:spPr>
      </p:pic>
      <p:sp>
        <p:nvSpPr>
          <p:cNvPr id="24" name="Rectangle 23">
            <a:extLst>
              <a:ext uri="{FF2B5EF4-FFF2-40B4-BE49-F238E27FC236}">
                <a16:creationId xmlns:a16="http://schemas.microsoft.com/office/drawing/2014/main" xmlns="" id="{3D8FA402-9827-426C-9622-7156CFF8E599}"/>
              </a:ext>
            </a:extLst>
          </p:cNvPr>
          <p:cNvSpPr/>
          <p:nvPr/>
        </p:nvSpPr>
        <p:spPr>
          <a:xfrm>
            <a:off x="-1" y="1130141"/>
            <a:ext cx="24367523" cy="684529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13" name="Picture 12">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14" name="TextBox 13">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15" name="TextBox 14">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16" name="TextBox 15">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18" name="Rectangle 17">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9" name="Rectangle 18">
            <a:extLst>
              <a:ext uri="{FF2B5EF4-FFF2-40B4-BE49-F238E27FC236}">
                <a16:creationId xmlns:a16="http://schemas.microsoft.com/office/drawing/2014/main" xmlns="" id="{4A639ABC-ED58-466E-9EC4-0598E187F336}"/>
              </a:ext>
            </a:extLst>
          </p:cNvPr>
          <p:cNvSpPr/>
          <p:nvPr/>
        </p:nvSpPr>
        <p:spPr>
          <a:xfrm>
            <a:off x="13146810" y="318700"/>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20" name="Rectangle 19">
            <a:extLst>
              <a:ext uri="{FF2B5EF4-FFF2-40B4-BE49-F238E27FC236}">
                <a16:creationId xmlns:a16="http://schemas.microsoft.com/office/drawing/2014/main" xmlns="" id="{B3F12D54-FB9F-4088-953E-5F56808D03B0}"/>
              </a:ext>
            </a:extLst>
          </p:cNvPr>
          <p:cNvSpPr/>
          <p:nvPr/>
        </p:nvSpPr>
        <p:spPr>
          <a:xfrm>
            <a:off x="18549937" y="191178"/>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8B5A6BB2-C08F-4FE5-B6E0-689DAF905470}"/>
              </a:ext>
            </a:extLst>
          </p:cNvPr>
          <p:cNvSpPr txBox="1"/>
          <p:nvPr/>
        </p:nvSpPr>
        <p:spPr>
          <a:xfrm>
            <a:off x="1832887" y="3628331"/>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Sự nghiệp tại Mibrand Vietnam</a:t>
            </a:r>
            <a:endParaRPr lang="en-US" sz="6399" dirty="0">
              <a:solidFill>
                <a:schemeClr val="bg1"/>
              </a:solidFill>
              <a:latin typeface="Montserrat" charset="0"/>
              <a:ea typeface="Montserrat" charset="0"/>
              <a:cs typeface="Montserrat" charset="0"/>
            </a:endParaRPr>
          </a:p>
        </p:txBody>
      </p:sp>
      <p:sp>
        <p:nvSpPr>
          <p:cNvPr id="22" name="Rectangle 21">
            <a:extLst>
              <a:ext uri="{FF2B5EF4-FFF2-40B4-BE49-F238E27FC236}">
                <a16:creationId xmlns:a16="http://schemas.microsoft.com/office/drawing/2014/main" xmlns="" id="{B9D4EE67-8B9E-4667-9C62-55D825A778EC}"/>
              </a:ext>
            </a:extLst>
          </p:cNvPr>
          <p:cNvSpPr/>
          <p:nvPr/>
        </p:nvSpPr>
        <p:spPr>
          <a:xfrm>
            <a:off x="2887817" y="4932086"/>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ontserrat" charset="0"/>
                <a:ea typeface="Montserrat" charset="0"/>
                <a:cs typeface="Montserrat" charset="0"/>
              </a:rPr>
              <a:t>Trang chủ   /   </a:t>
            </a:r>
            <a:r>
              <a:rPr lang="vi-VN" sz="2400" dirty="0">
                <a:solidFill>
                  <a:schemeClr val="bg1"/>
                </a:solidFill>
                <a:latin typeface="Montserrat" charset="0"/>
                <a:ea typeface="Montserrat" charset="0"/>
                <a:cs typeface="Montserrat" charset="0"/>
              </a:rPr>
              <a:t>Tuyển dụng</a:t>
            </a:r>
            <a:endParaRPr lang="en-US" sz="2400" dirty="0">
              <a:solidFill>
                <a:schemeClr val="bg1"/>
              </a:solidFill>
              <a:latin typeface="Montserrat" charset="0"/>
              <a:ea typeface="Montserrat" charset="0"/>
              <a:cs typeface="Montserrat" charset="0"/>
            </a:endParaRPr>
          </a:p>
        </p:txBody>
      </p:sp>
      <p:sp>
        <p:nvSpPr>
          <p:cNvPr id="23" name="Rectangle 22">
            <a:extLst>
              <a:ext uri="{FF2B5EF4-FFF2-40B4-BE49-F238E27FC236}">
                <a16:creationId xmlns:a16="http://schemas.microsoft.com/office/drawing/2014/main" xmlns="" id="{4A639ABC-ED58-466E-9EC4-0598E187F336}"/>
              </a:ext>
            </a:extLst>
          </p:cNvPr>
          <p:cNvSpPr/>
          <p:nvPr/>
        </p:nvSpPr>
        <p:spPr>
          <a:xfrm>
            <a:off x="15602857" y="342106"/>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sp>
        <p:nvSpPr>
          <p:cNvPr id="26" name="Rectangle 25"/>
          <p:cNvSpPr/>
          <p:nvPr/>
        </p:nvSpPr>
        <p:spPr>
          <a:xfrm>
            <a:off x="1697593" y="10127150"/>
            <a:ext cx="20984051" cy="2308324"/>
          </a:xfrm>
          <a:prstGeom prst="rect">
            <a:avLst/>
          </a:prstGeom>
        </p:spPr>
        <p:txBody>
          <a:bodyPr wrap="square">
            <a:spAutoFit/>
          </a:bodyPr>
          <a:lstStyle/>
          <a:p>
            <a:pPr marL="12700" marR="5080" algn="ctr">
              <a:lnSpc>
                <a:spcPct val="150000"/>
              </a:lnSpc>
            </a:pPr>
            <a:r>
              <a:rPr lang="vi-VN" sz="2400" spc="10" dirty="0" err="1">
                <a:latin typeface="Montserrat" charset="0"/>
                <a:ea typeface="Montserrat" charset="0"/>
                <a:cs typeface="Montserrat" charset="0"/>
              </a:rPr>
              <a:t>Gia nhập </a:t>
            </a:r>
            <a:r>
              <a:rPr lang="vi-VN" sz="2400" spc="10" dirty="0" err="1">
                <a:latin typeface="Montserrat" charset="0"/>
                <a:ea typeface="Montserrat" charset="0"/>
                <a:cs typeface="Montserrat" charset="0"/>
              </a:rPr>
              <a:t>gia đình Mibrand Vietnam để cùng chúng tôi mở ra tương lai cho các thương hiệu.</a:t>
            </a:r>
          </a:p>
          <a:p>
            <a:pPr marL="12700" marR="5080" algn="ctr">
              <a:lnSpc>
                <a:spcPct val="150000"/>
              </a:lnSpc>
            </a:pPr>
            <a:r>
              <a:rPr lang="vi-VN" sz="2400" spc="10" dirty="0" err="1">
                <a:latin typeface="Montserrat" charset="0"/>
                <a:ea typeface="Montserrat" charset="0"/>
                <a:cs typeface="Montserrat" charset="0"/>
              </a:rPr>
              <a:t>Chúng tôi mở rộng cơ hội đào tạo kiến thức và xây dựng lộ trình sự nghiệp rõ ràng cho tất cả các vị trí, khuyến khích mọi người tự khai phá bản thân trên nhiều lĩnh vực mới mẻ - dù đó là nghiên cứu, tư vấn, sản xuất nội dung sáng tạo, hay các dự án đào tạo, huấn luyện. Tại Mibrand, chúng tôi nỗ lực toàn thời gian để kiến tạo đam mê và xây dựng môi trường làm việc tuyệt vời nhất.</a:t>
            </a:r>
          </a:p>
        </p:txBody>
      </p:sp>
      <p:sp>
        <p:nvSpPr>
          <p:cNvPr id="27" name="Rectangle 26"/>
          <p:cNvSpPr/>
          <p:nvPr/>
        </p:nvSpPr>
        <p:spPr>
          <a:xfrm>
            <a:off x="2387901" y="8882716"/>
            <a:ext cx="19535398" cy="830997"/>
          </a:xfrm>
          <a:prstGeom prst="rect">
            <a:avLst/>
          </a:prstGeom>
          <a:noFill/>
        </p:spPr>
        <p:txBody>
          <a:bodyPr wrap="square">
            <a:spAutoFit/>
          </a:bodyPr>
          <a:lstStyle/>
          <a:p>
            <a:pPr algn="ctr"/>
            <a:r>
              <a:rPr lang="vi-VN" sz="4800" dirty="0">
                <a:latin typeface="Montserrat" charset="0"/>
                <a:ea typeface="Montserrat" charset="0"/>
                <a:cs typeface="Montserrat" charset="0"/>
              </a:rPr>
              <a:t>Dành cho những người đam mê xây dựng thương hiệu</a:t>
            </a:r>
          </a:p>
        </p:txBody>
      </p:sp>
    </p:spTree>
    <p:extLst>
      <p:ext uri="{BB962C8B-B14F-4D97-AF65-F5344CB8AC3E}">
        <p14:creationId xmlns:p14="http://schemas.microsoft.com/office/powerpoint/2010/main" val="7701057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521"/>
            <a:ext cx="24379238" cy="12917610"/>
          </a:xfrm>
          <a:prstGeom prst="rect">
            <a:avLst/>
          </a:prstGeom>
        </p:spPr>
      </p:pic>
      <p:sp>
        <p:nvSpPr>
          <p:cNvPr id="12" name="Rectangle 11"/>
          <p:cNvSpPr/>
          <p:nvPr/>
        </p:nvSpPr>
        <p:spPr>
          <a:xfrm>
            <a:off x="9370435" y="733183"/>
            <a:ext cx="5654850"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060" y="746822"/>
            <a:ext cx="5712522" cy="3805306"/>
          </a:xfrm>
          <a:prstGeom prst="rect">
            <a:avLst/>
          </a:prstGeom>
        </p:spPr>
      </p:pic>
      <p:sp>
        <p:nvSpPr>
          <p:cNvPr id="6" name="Rectangle 5"/>
          <p:cNvSpPr/>
          <p:nvPr/>
        </p:nvSpPr>
        <p:spPr>
          <a:xfrm>
            <a:off x="3219924" y="733183"/>
            <a:ext cx="5712522" cy="380628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53060" y="2110866"/>
            <a:ext cx="5712522" cy="1446550"/>
          </a:xfrm>
          <a:prstGeom prst="rect">
            <a:avLst/>
          </a:prstGeom>
        </p:spPr>
        <p:txBody>
          <a:bodyPr wrap="square">
            <a:spAutoFit/>
          </a:bodyPr>
          <a:lstStyle/>
          <a:p>
            <a:pPr lvl="0" algn="ctr"/>
            <a:r>
              <a:rPr lang="en-US" sz="2400" dirty="0">
                <a:solidFill>
                  <a:prstClr val="white"/>
                </a:solidFill>
                <a:latin typeface="Montserrat" charset="0"/>
                <a:ea typeface="Montserrat" charset="0"/>
                <a:cs typeface="Montserrat" charset="0"/>
              </a:rPr>
              <a:t>ACCOUNT EXECUTIVE</a:t>
            </a: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9" name="Rectangle 8"/>
          <p:cNvSpPr/>
          <p:nvPr/>
        </p:nvSpPr>
        <p:spPr>
          <a:xfrm>
            <a:off x="9362381" y="2110866"/>
            <a:ext cx="5712522"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BRAND CONSULTANT</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0" name="Rectangle 9"/>
          <p:cNvSpPr/>
          <p:nvPr/>
        </p:nvSpPr>
        <p:spPr>
          <a:xfrm>
            <a:off x="15388266" y="733184"/>
            <a:ext cx="5696722"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430138" y="2110866"/>
            <a:ext cx="5654850"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DIGITAL MARKETING</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3" name="Rectangle 12"/>
          <p:cNvSpPr/>
          <p:nvPr/>
        </p:nvSpPr>
        <p:spPr>
          <a:xfrm>
            <a:off x="3253060" y="4920429"/>
            <a:ext cx="5696722"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94932" y="6298111"/>
            <a:ext cx="5654850"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SALES EXECUTIVE</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5" name="Rectangle 14"/>
          <p:cNvSpPr/>
          <p:nvPr/>
        </p:nvSpPr>
        <p:spPr>
          <a:xfrm>
            <a:off x="9362381" y="4920429"/>
            <a:ext cx="5662904"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370435" y="6298111"/>
            <a:ext cx="5654850" cy="1446550"/>
          </a:xfrm>
          <a:prstGeom prst="rect">
            <a:avLst/>
          </a:prstGeom>
        </p:spPr>
        <p:txBody>
          <a:bodyPr wrap="square">
            <a:spAutoFit/>
          </a:bodyPr>
          <a:lstStyle/>
          <a:p>
            <a:pPr lvl="0" algn="ctr"/>
            <a:r>
              <a:rPr lang="vi-VN" sz="2400" dirty="0">
                <a:solidFill>
                  <a:prstClr val="white"/>
                </a:solidFill>
                <a:latin typeface="Montserrat" charset="0"/>
                <a:ea typeface="Montserrat" charset="0"/>
                <a:cs typeface="Montserrat" charset="0"/>
              </a:rPr>
              <a:t>PROJECT EXECUTIVE &amp; MANAGER</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
        <p:nvSpPr>
          <p:cNvPr id="17" name="Rectangle 16"/>
          <p:cNvSpPr/>
          <p:nvPr/>
        </p:nvSpPr>
        <p:spPr>
          <a:xfrm>
            <a:off x="15430138" y="4920429"/>
            <a:ext cx="5662904" cy="3767379"/>
          </a:xfrm>
          <a:prstGeom prst="rect">
            <a:avLst/>
          </a:prstGeom>
          <a:solidFill>
            <a:srgbClr val="2F3747">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438192" y="6298111"/>
            <a:ext cx="5654850" cy="1446550"/>
          </a:xfrm>
          <a:prstGeom prst="rect">
            <a:avLst/>
          </a:prstGeom>
        </p:spPr>
        <p:txBody>
          <a:bodyPr wrap="square">
            <a:spAutoFit/>
          </a:bodyPr>
          <a:lstStyle/>
          <a:p>
            <a:pPr lvl="0" algn="ctr"/>
            <a:r>
              <a:rPr lang="en-US" sz="2400" dirty="0">
                <a:solidFill>
                  <a:prstClr val="white"/>
                </a:solidFill>
                <a:latin typeface="Montserrat" charset="0"/>
                <a:ea typeface="Montserrat" charset="0"/>
                <a:cs typeface="Montserrat" charset="0"/>
              </a:rPr>
              <a:t>ACCOUNT EXECUTIVE </a:t>
            </a:r>
            <a:r>
              <a:rPr lang="vi-VN" sz="2400" dirty="0">
                <a:solidFill>
                  <a:prstClr val="white"/>
                </a:solidFill>
                <a:latin typeface="Montserrat" charset="0"/>
                <a:ea typeface="Montserrat" charset="0"/>
                <a:cs typeface="Montserrat" charset="0"/>
              </a:rPr>
              <a:t>INTERN</a:t>
            </a:r>
            <a:endParaRPr lang="en-US" sz="2400" dirty="0">
              <a:solidFill>
                <a:prstClr val="white"/>
              </a:solidFill>
              <a:latin typeface="Montserrat" charset="0"/>
              <a:ea typeface="Montserrat" charset="0"/>
              <a:cs typeface="Montserrat" charset="0"/>
            </a:endParaRPr>
          </a:p>
          <a:p>
            <a:pPr lvl="0" algn="ctr"/>
            <a:r>
              <a:rPr lang="en-US" sz="1800" i="1" dirty="0">
                <a:solidFill>
                  <a:prstClr val="white"/>
                </a:solidFill>
                <a:latin typeface="Montserrat" charset="0"/>
                <a:ea typeface="Montserrat" charset="0"/>
                <a:cs typeface="Montserrat" charset="0"/>
              </a:rPr>
              <a:t>Job Description</a:t>
            </a:r>
          </a:p>
          <a:p>
            <a:pPr lvl="0" algn="ctr"/>
            <a:r>
              <a:rPr lang="en-US" sz="2000" dirty="0">
                <a:solidFill>
                  <a:prstClr val="white"/>
                </a:solidFill>
                <a:latin typeface="Montserrat" charset="0"/>
                <a:ea typeface="Montserrat" charset="0"/>
                <a:cs typeface="Montserrat" charset="0"/>
              </a:rPr>
              <a:t> </a:t>
            </a:r>
            <a:r>
              <a:rPr lang="vi-VN" sz="4400" dirty="0">
                <a:solidFill>
                  <a:prstClr val="white"/>
                </a:solidFill>
                <a:latin typeface="Montserrat" charset="0"/>
                <a:ea typeface="Montserrat" charset="0"/>
                <a:cs typeface="Montserrat" charset="0"/>
              </a:rPr>
              <a:t>...</a:t>
            </a:r>
          </a:p>
        </p:txBody>
      </p:sp>
    </p:spTree>
    <p:extLst>
      <p:ext uri="{BB962C8B-B14F-4D97-AF65-F5344CB8AC3E}">
        <p14:creationId xmlns:p14="http://schemas.microsoft.com/office/powerpoint/2010/main" val="1148754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435"/>
          <a:stretch/>
        </p:blipFill>
        <p:spPr>
          <a:xfrm>
            <a:off x="-11714" y="4290524"/>
            <a:ext cx="24379238" cy="9342897"/>
          </a:xfrm>
          <a:prstGeom prst="rect">
            <a:avLst/>
          </a:prstGeom>
        </p:spPr>
      </p:pic>
      <p:pic>
        <p:nvPicPr>
          <p:cNvPr id="3" name="Picture 2">
            <a:extLst>
              <a:ext uri="{FF2B5EF4-FFF2-40B4-BE49-F238E27FC236}">
                <a16:creationId xmlns:a16="http://schemas.microsoft.com/office/drawing/2014/main" xmlns="" id="{84A3B5F7-55FE-414F-8EA8-D913B5C25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1943" y="5555173"/>
            <a:ext cx="1244383" cy="1244383"/>
          </a:xfrm>
          <a:prstGeom prst="rect">
            <a:avLst/>
          </a:prstGeom>
          <a:solidFill>
            <a:schemeClr val="bg1"/>
          </a:solidFill>
          <a:ln>
            <a:noFill/>
          </a:ln>
        </p:spPr>
      </p:pic>
      <p:pic>
        <p:nvPicPr>
          <p:cNvPr id="4" name="Picture 3">
            <a:extLst>
              <a:ext uri="{FF2B5EF4-FFF2-40B4-BE49-F238E27FC236}">
                <a16:creationId xmlns:a16="http://schemas.microsoft.com/office/drawing/2014/main" xmlns="" id="{178D1240-9FF8-4331-B7CC-B0E59CD7C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6276" y="5576449"/>
            <a:ext cx="1222663" cy="1222663"/>
          </a:xfrm>
          <a:prstGeom prst="rect">
            <a:avLst/>
          </a:prstGeom>
          <a:solidFill>
            <a:srgbClr val="FAFAFA"/>
          </a:solidFill>
          <a:ln>
            <a:noFill/>
          </a:ln>
        </p:spPr>
      </p:pic>
      <p:pic>
        <p:nvPicPr>
          <p:cNvPr id="5" name="Picture 4">
            <a:extLst>
              <a:ext uri="{FF2B5EF4-FFF2-40B4-BE49-F238E27FC236}">
                <a16:creationId xmlns:a16="http://schemas.microsoft.com/office/drawing/2014/main" xmlns="" id="{E1810C77-BAAE-4911-A37A-8D503016F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7268" y="5435328"/>
            <a:ext cx="1191799" cy="1191799"/>
          </a:xfrm>
          <a:prstGeom prst="rect">
            <a:avLst/>
          </a:prstGeom>
          <a:solidFill>
            <a:srgbClr val="FAFAFA"/>
          </a:solidFill>
          <a:ln>
            <a:noFill/>
          </a:ln>
        </p:spPr>
      </p:pic>
      <p:pic>
        <p:nvPicPr>
          <p:cNvPr id="6" name="Picture 5">
            <a:extLst>
              <a:ext uri="{FF2B5EF4-FFF2-40B4-BE49-F238E27FC236}">
                <a16:creationId xmlns:a16="http://schemas.microsoft.com/office/drawing/2014/main" xmlns="" id="{2B80BD83-898A-42A5-9F53-724B0E05F2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8527" y="5397256"/>
            <a:ext cx="1333186" cy="1333186"/>
          </a:xfrm>
          <a:prstGeom prst="rect">
            <a:avLst/>
          </a:prstGeom>
          <a:solidFill>
            <a:schemeClr val="bg1"/>
          </a:solidFill>
          <a:ln>
            <a:noFill/>
          </a:ln>
        </p:spPr>
      </p:pic>
      <p:sp>
        <p:nvSpPr>
          <p:cNvPr id="7" name="Rectangle 6">
            <a:extLst>
              <a:ext uri="{FF2B5EF4-FFF2-40B4-BE49-F238E27FC236}">
                <a16:creationId xmlns:a16="http://schemas.microsoft.com/office/drawing/2014/main" xmlns="" id="{DAFE33D4-22B5-9840-A266-7D649293353D}"/>
              </a:ext>
            </a:extLst>
          </p:cNvPr>
          <p:cNvSpPr/>
          <p:nvPr/>
        </p:nvSpPr>
        <p:spPr>
          <a:xfrm>
            <a:off x="438737" y="6922144"/>
            <a:ext cx="5170992" cy="736176"/>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Montserrat" charset="0"/>
                <a:ea typeface="Montserrat" charset="0"/>
                <a:cs typeface="Montserrat" charset="0"/>
              </a:rPr>
              <a:t>Tư vấn &amp; Thực thi</a:t>
            </a:r>
          </a:p>
          <a:p>
            <a:pPr algn="ctr"/>
            <a:r>
              <a:rPr lang="vi-VN" sz="2400" dirty="0">
                <a:solidFill>
                  <a:schemeClr val="tx1"/>
                </a:solidFill>
                <a:latin typeface="Montserrat" charset="0"/>
                <a:ea typeface="Montserrat" charset="0"/>
                <a:cs typeface="Montserrat" charset="0"/>
              </a:rPr>
              <a:t>chiến lược Thương hiệu</a:t>
            </a:r>
            <a:endParaRPr lang="en-US" sz="2400" dirty="0">
              <a:solidFill>
                <a:schemeClr val="tx1"/>
              </a:solidFill>
              <a:latin typeface="Montserrat" charset="0"/>
              <a:ea typeface="Montserrat" charset="0"/>
              <a:cs typeface="Montserrat" charset="0"/>
            </a:endParaRPr>
          </a:p>
        </p:txBody>
      </p:sp>
      <p:sp>
        <p:nvSpPr>
          <p:cNvPr id="8" name="Rectangle 7">
            <a:extLst>
              <a:ext uri="{FF2B5EF4-FFF2-40B4-BE49-F238E27FC236}">
                <a16:creationId xmlns:a16="http://schemas.microsoft.com/office/drawing/2014/main" xmlns="" id="{976C26F4-86BB-42E4-8DF0-F94F3FCBBE38}"/>
              </a:ext>
            </a:extLst>
          </p:cNvPr>
          <p:cNvSpPr/>
          <p:nvPr/>
        </p:nvSpPr>
        <p:spPr>
          <a:xfrm>
            <a:off x="12622109" y="6922143"/>
            <a:ext cx="5170992" cy="747094"/>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Montserrat" charset="0"/>
                <a:ea typeface="Montserrat" charset="0"/>
                <a:cs typeface="Montserrat" charset="0"/>
              </a:rPr>
              <a:t>Nghiên cứu thị trường </a:t>
            </a:r>
          </a:p>
          <a:p>
            <a:pPr algn="ctr"/>
            <a:r>
              <a:rPr lang="vi-VN" sz="2400" dirty="0">
                <a:solidFill>
                  <a:schemeClr val="tx1"/>
                </a:solidFill>
                <a:latin typeface="Montserrat" charset="0"/>
                <a:ea typeface="Montserrat" charset="0"/>
                <a:cs typeface="Montserrat" charset="0"/>
              </a:rPr>
              <a:t>&amp; Đo lường thương hiệu</a:t>
            </a:r>
            <a:endParaRPr lang="en-US" sz="2400" dirty="0">
              <a:solidFill>
                <a:schemeClr val="tx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FD51040C-67DF-418B-87B9-C8BEAB039E9D}"/>
              </a:ext>
            </a:extLst>
          </p:cNvPr>
          <p:cNvSpPr/>
          <p:nvPr/>
        </p:nvSpPr>
        <p:spPr>
          <a:xfrm>
            <a:off x="6718903" y="6888834"/>
            <a:ext cx="4812430" cy="802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Montserrat" charset="0"/>
                <a:ea typeface="Montserrat" charset="0"/>
                <a:cs typeface="Montserrat" charset="0"/>
              </a:rPr>
              <a:t>Tư vấn chiến lược tiếp thị - truyền thông thương hiệu</a:t>
            </a:r>
            <a:endParaRPr lang="en-US" sz="2400" dirty="0">
              <a:solidFill>
                <a:schemeClr val="tx1"/>
              </a:solidFill>
              <a:latin typeface="Montserrat" charset="0"/>
              <a:ea typeface="Montserrat" charset="0"/>
              <a:cs typeface="Montserrat" charset="0"/>
            </a:endParaRPr>
          </a:p>
        </p:txBody>
      </p:sp>
      <p:sp>
        <p:nvSpPr>
          <p:cNvPr id="10" name="Rectangle 9">
            <a:extLst>
              <a:ext uri="{FF2B5EF4-FFF2-40B4-BE49-F238E27FC236}">
                <a16:creationId xmlns:a16="http://schemas.microsoft.com/office/drawing/2014/main" xmlns="" id="{2BBF2961-AFBF-49DF-B76B-9925EA342C53}"/>
              </a:ext>
            </a:extLst>
          </p:cNvPr>
          <p:cNvSpPr/>
          <p:nvPr/>
        </p:nvSpPr>
        <p:spPr>
          <a:xfrm>
            <a:off x="19249986" y="6945423"/>
            <a:ext cx="4168290" cy="746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Montserrat" charset="0"/>
                <a:ea typeface="Montserrat" charset="0"/>
                <a:cs typeface="Montserrat" charset="0"/>
              </a:rPr>
              <a:t>Các công cụ xây dựng &amp; quản trị thương hiệu</a:t>
            </a:r>
            <a:endParaRPr lang="en-US" sz="2400" dirty="0">
              <a:solidFill>
                <a:schemeClr val="tx1"/>
              </a:solidFill>
              <a:latin typeface="Montserrat" charset="0"/>
              <a:ea typeface="Montserrat" charset="0"/>
              <a:cs typeface="Montserrat" charset="0"/>
            </a:endParaRPr>
          </a:p>
        </p:txBody>
      </p:sp>
      <p:sp>
        <p:nvSpPr>
          <p:cNvPr id="11" name="TextBox 10">
            <a:extLst>
              <a:ext uri="{FF2B5EF4-FFF2-40B4-BE49-F238E27FC236}">
                <a16:creationId xmlns:a16="http://schemas.microsoft.com/office/drawing/2014/main" xmlns="" id="{6A775352-3C61-43FF-AB39-2481721CBD1E}"/>
              </a:ext>
            </a:extLst>
          </p:cNvPr>
          <p:cNvSpPr txBox="1"/>
          <p:nvPr/>
        </p:nvSpPr>
        <p:spPr>
          <a:xfrm flipH="1">
            <a:off x="1393270" y="7652142"/>
            <a:ext cx="3118987" cy="338554"/>
          </a:xfrm>
          <a:prstGeom prst="rect">
            <a:avLst/>
          </a:prstGeom>
          <a:solidFill>
            <a:srgbClr val="FBFBFB"/>
          </a:solidFill>
        </p:spPr>
        <p:txBody>
          <a:bodyPr wrap="square" rtlCol="0">
            <a:spAutoFit/>
          </a:bodyPr>
          <a:lstStyle/>
          <a:p>
            <a:pPr algn="ctr"/>
            <a:r>
              <a:rPr lang="en-US" sz="1600" dirty="0" err="1">
                <a:solidFill>
                  <a:schemeClr val="bg1">
                    <a:lumMod val="50000"/>
                  </a:schemeClr>
                </a:solidFill>
                <a:latin typeface="Montserrat" charset="0"/>
                <a:ea typeface="Montserrat" charset="0"/>
                <a:cs typeface="Montserrat" charset="0"/>
              </a:rPr>
              <a:t>Dịch</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vụ</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của</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chúng</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tôi</a:t>
            </a:r>
            <a:endParaRPr lang="en-US" sz="1600" dirty="0">
              <a:solidFill>
                <a:schemeClr val="bg1">
                  <a:lumMod val="50000"/>
                </a:schemeClr>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xmlns="" id="{6A775352-3C61-43FF-AB39-2481721CBD1E}"/>
              </a:ext>
            </a:extLst>
          </p:cNvPr>
          <p:cNvSpPr txBox="1"/>
          <p:nvPr/>
        </p:nvSpPr>
        <p:spPr>
          <a:xfrm flipH="1">
            <a:off x="438737" y="8300203"/>
            <a:ext cx="5162827" cy="1200329"/>
          </a:xfrm>
          <a:prstGeom prst="rect">
            <a:avLst/>
          </a:prstGeom>
          <a:solidFill>
            <a:srgbClr val="FBFBFB"/>
          </a:solidFill>
        </p:spPr>
        <p:txBody>
          <a:bodyPr wrap="square" rtlCol="0">
            <a:spAutoFit/>
          </a:bodyPr>
          <a:lstStyle/>
          <a:p>
            <a:pPr algn="ctr"/>
            <a:r>
              <a:rPr lang="vi-VN" sz="1800" dirty="0">
                <a:solidFill>
                  <a:schemeClr val="bg1">
                    <a:lumMod val="65000"/>
                  </a:schemeClr>
                </a:solidFill>
                <a:latin typeface="Montserrat" charset="0"/>
                <a:ea typeface="Montserrat" charset="0"/>
                <a:cs typeface="Montserrat" charset="0"/>
              </a:rPr>
              <a:t>Công việc của chúng tôi giúp khách hàng gia tăng giá trị thương hiệu của họ bằng cách tích hợp chiến lược thương hiệu vào trong chiến lược kinh doanh</a:t>
            </a:r>
            <a:endParaRPr lang="en-US" sz="1800" dirty="0">
              <a:solidFill>
                <a:schemeClr val="bg1">
                  <a:lumMod val="65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6A775352-3C61-43FF-AB39-2481721CBD1E}"/>
              </a:ext>
            </a:extLst>
          </p:cNvPr>
          <p:cNvSpPr txBox="1"/>
          <p:nvPr/>
        </p:nvSpPr>
        <p:spPr>
          <a:xfrm flipH="1">
            <a:off x="6360949" y="8306201"/>
            <a:ext cx="5528346" cy="1200329"/>
          </a:xfrm>
          <a:prstGeom prst="rect">
            <a:avLst/>
          </a:prstGeom>
          <a:solidFill>
            <a:schemeClr val="bg1"/>
          </a:solidFill>
        </p:spPr>
        <p:txBody>
          <a:bodyPr wrap="square" rtlCol="0">
            <a:spAutoFit/>
          </a:bodyPr>
          <a:lstStyle/>
          <a:p>
            <a:pPr algn="ctr"/>
            <a:r>
              <a:rPr lang="vi-VN" sz="1800" dirty="0">
                <a:solidFill>
                  <a:schemeClr val="bg1">
                    <a:lumMod val="65000"/>
                  </a:schemeClr>
                </a:solidFill>
                <a:latin typeface="Montserrat" charset="0"/>
                <a:ea typeface="Montserrat" charset="0"/>
                <a:cs typeface="Montserrat" charset="0"/>
              </a:rPr>
              <a:t>Với các chuyên gia hàng đầu hoạt động trong lĩnh vực tiếp thị - truyền thông, chúng tôi đã phát triển các chiến dịch hiệu quả cho nhiều khách hàng trong nước và quốc tế</a:t>
            </a:r>
            <a:endParaRPr lang="en-US" sz="1800" dirty="0">
              <a:solidFill>
                <a:schemeClr val="bg1">
                  <a:lumMod val="65000"/>
                </a:schemeClr>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xmlns="" id="{6A775352-3C61-43FF-AB39-2481721CBD1E}"/>
              </a:ext>
            </a:extLst>
          </p:cNvPr>
          <p:cNvSpPr txBox="1"/>
          <p:nvPr/>
        </p:nvSpPr>
        <p:spPr>
          <a:xfrm flipH="1">
            <a:off x="18449028" y="8299011"/>
            <a:ext cx="5770205" cy="1477328"/>
          </a:xfrm>
          <a:prstGeom prst="rect">
            <a:avLst/>
          </a:prstGeom>
          <a:solidFill>
            <a:schemeClr val="bg1"/>
          </a:solidFill>
        </p:spPr>
        <p:txBody>
          <a:bodyPr wrap="square" rtlCol="0">
            <a:spAutoFit/>
          </a:bodyPr>
          <a:lstStyle/>
          <a:p>
            <a:pPr algn="ctr"/>
            <a:r>
              <a:rPr lang="vi-VN" sz="1800" dirty="0">
                <a:solidFill>
                  <a:schemeClr val="bg1">
                    <a:lumMod val="65000"/>
                  </a:schemeClr>
                </a:solidFill>
                <a:latin typeface="Montserrat" charset="0"/>
                <a:ea typeface="Montserrat" charset="0"/>
                <a:cs typeface="Montserrat" charset="0"/>
              </a:rPr>
              <a:t>Những công cụ phát triển độc quyển bởi Mibrand Vietnam nhằm mục đích giúp nội bộ doanh nghiệp tự hoạch định chiến lược và đo lường hiệu quả xây dựng thương hiệu mà không cần đến sự trợ giúp từ các Agency</a:t>
            </a:r>
            <a:endParaRPr lang="en-US" sz="1800" dirty="0">
              <a:solidFill>
                <a:schemeClr val="bg1">
                  <a:lumMod val="65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6A775352-3C61-43FF-AB39-2481721CBD1E}"/>
              </a:ext>
            </a:extLst>
          </p:cNvPr>
          <p:cNvSpPr txBox="1"/>
          <p:nvPr/>
        </p:nvSpPr>
        <p:spPr>
          <a:xfrm flipH="1">
            <a:off x="12499509" y="8306201"/>
            <a:ext cx="5416200" cy="1477328"/>
          </a:xfrm>
          <a:prstGeom prst="rect">
            <a:avLst/>
          </a:prstGeom>
          <a:solidFill>
            <a:srgbClr val="FBFBFB"/>
          </a:solidFill>
        </p:spPr>
        <p:txBody>
          <a:bodyPr wrap="square" rtlCol="0">
            <a:spAutoFit/>
          </a:bodyPr>
          <a:lstStyle/>
          <a:p>
            <a:pPr algn="ctr"/>
            <a:r>
              <a:rPr lang="vi-VN" sz="1800" dirty="0">
                <a:solidFill>
                  <a:schemeClr val="bg1">
                    <a:lumMod val="65000"/>
                  </a:schemeClr>
                </a:solidFill>
                <a:latin typeface="Montserrat" charset="0"/>
                <a:ea typeface="Montserrat" charset="0"/>
                <a:cs typeface="Montserrat" charset="0"/>
              </a:rPr>
              <a:t>Chúng tôi cung cấp dịch vụ nghiên cứu, khảo sát và phân tích dữ liệu cho doanh nghiệp có nhu cầu nghiên cứu trong các lĩnh vực xây dựng thương hiệu, tiếp thị, truyền thông và quản trị nguồn nhân lực</a:t>
            </a:r>
            <a:endParaRPr lang="en-US" sz="1800" dirty="0">
              <a:solidFill>
                <a:schemeClr val="bg1">
                  <a:lumMod val="65000"/>
                </a:schemeClr>
              </a:solidFill>
              <a:latin typeface="Montserrat" charset="0"/>
              <a:ea typeface="Montserrat" charset="0"/>
              <a:cs typeface="Montserrat" charset="0"/>
            </a:endParaRPr>
          </a:p>
        </p:txBody>
      </p:sp>
      <p:pic>
        <p:nvPicPr>
          <p:cNvPr id="19" name="Picture 18"/>
          <p:cNvPicPr>
            <a:picLocks noChangeAspect="1"/>
          </p:cNvPicPr>
          <p:nvPr/>
        </p:nvPicPr>
        <p:blipFill rotWithShape="1">
          <a:blip r:embed="rId7">
            <a:extLst>
              <a:ext uri="{28A0092B-C50C-407E-A947-70E740481C1C}">
                <a14:useLocalDpi xmlns:a14="http://schemas.microsoft.com/office/drawing/2010/main" val="0"/>
              </a:ext>
            </a:extLst>
          </a:blip>
          <a:srcRect t="28002" b="12048"/>
          <a:stretch/>
        </p:blipFill>
        <p:spPr>
          <a:xfrm>
            <a:off x="0" y="184744"/>
            <a:ext cx="24379238" cy="3856873"/>
          </a:xfrm>
          <a:prstGeom prst="rect">
            <a:avLst/>
          </a:prstGeom>
        </p:spPr>
      </p:pic>
      <p:sp>
        <p:nvSpPr>
          <p:cNvPr id="20" name="Rectangle 19">
            <a:extLst>
              <a:ext uri="{FF2B5EF4-FFF2-40B4-BE49-F238E27FC236}">
                <a16:creationId xmlns:a16="http://schemas.microsoft.com/office/drawing/2014/main" xmlns="" id="{DAFE33D4-22B5-9840-A266-7D649293353D}"/>
              </a:ext>
            </a:extLst>
          </p:cNvPr>
          <p:cNvSpPr/>
          <p:nvPr/>
        </p:nvSpPr>
        <p:spPr>
          <a:xfrm>
            <a:off x="5297381" y="1521902"/>
            <a:ext cx="13761048" cy="1132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99" dirty="0" err="1">
                <a:solidFill>
                  <a:sysClr val="windowText" lastClr="000000"/>
                </a:solidFill>
                <a:latin typeface="Montserrat" charset="0"/>
                <a:ea typeface="Montserrat" charset="0"/>
                <a:cs typeface="Montserrat" charset="0"/>
              </a:rPr>
              <a:t>Sản</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phẩm</a:t>
            </a:r>
            <a:r>
              <a:rPr lang="en-US" sz="5599" dirty="0">
                <a:solidFill>
                  <a:sysClr val="windowText" lastClr="000000"/>
                </a:solidFill>
                <a:latin typeface="Montserrat" charset="0"/>
                <a:ea typeface="Montserrat" charset="0"/>
                <a:cs typeface="Montserrat" charset="0"/>
              </a:rPr>
              <a:t> &amp; </a:t>
            </a:r>
            <a:r>
              <a:rPr lang="en-US" sz="5599" dirty="0" err="1">
                <a:solidFill>
                  <a:sysClr val="windowText" lastClr="000000"/>
                </a:solidFill>
                <a:latin typeface="Montserrat" charset="0"/>
                <a:ea typeface="Montserrat" charset="0"/>
                <a:cs typeface="Montserrat" charset="0"/>
              </a:rPr>
              <a:t>Dịch</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vụ</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của</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chúng</a:t>
            </a:r>
            <a:r>
              <a:rPr lang="en-US" sz="5599" dirty="0">
                <a:solidFill>
                  <a:sysClr val="windowText" lastClr="000000"/>
                </a:solidFill>
                <a:latin typeface="Montserrat" charset="0"/>
                <a:ea typeface="Montserrat" charset="0"/>
                <a:cs typeface="Montserrat" charset="0"/>
              </a:rPr>
              <a:t> </a:t>
            </a:r>
            <a:r>
              <a:rPr lang="en-US" sz="5599" dirty="0" err="1">
                <a:solidFill>
                  <a:sysClr val="windowText" lastClr="000000"/>
                </a:solidFill>
                <a:latin typeface="Montserrat" charset="0"/>
                <a:ea typeface="Montserrat" charset="0"/>
                <a:cs typeface="Montserrat" charset="0"/>
              </a:rPr>
              <a:t>tôi</a:t>
            </a:r>
            <a:endParaRPr lang="en-US" sz="5599" dirty="0">
              <a:solidFill>
                <a:sysClr val="windowText" lastClr="000000"/>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6A775352-3C61-43FF-AB39-2481721CBD1E}"/>
              </a:ext>
            </a:extLst>
          </p:cNvPr>
          <p:cNvSpPr txBox="1"/>
          <p:nvPr/>
        </p:nvSpPr>
        <p:spPr>
          <a:xfrm flipH="1">
            <a:off x="1821878" y="2961065"/>
            <a:ext cx="20712054" cy="1107996"/>
          </a:xfrm>
          <a:prstGeom prst="rect">
            <a:avLst/>
          </a:prstGeom>
          <a:solidFill>
            <a:schemeClr val="bg1"/>
          </a:solidFill>
        </p:spPr>
        <p:txBody>
          <a:bodyPr wrap="square" rtlCol="0">
            <a:spAutoFit/>
          </a:bodyPr>
          <a:lstStyle/>
          <a:p>
            <a:pPr algn="ctr"/>
            <a:r>
              <a:rPr lang="vi-VN" sz="2200" dirty="0">
                <a:solidFill>
                  <a:schemeClr val="bg1">
                    <a:lumMod val="65000"/>
                  </a:schemeClr>
                </a:solidFill>
                <a:latin typeface="Montserrat" charset="0"/>
                <a:ea typeface="Montserrat" charset="0"/>
                <a:cs typeface="Montserrat" charset="0"/>
              </a:rPr>
              <a:t>Các dịch vụ và sản phẩm chuyên biệt của chúng tôi được xây dựng dựa trên niềm tin rằng</a:t>
            </a:r>
          </a:p>
          <a:p>
            <a:pPr algn="ctr"/>
            <a:r>
              <a:rPr lang="vi-VN" sz="2200" dirty="0">
                <a:solidFill>
                  <a:schemeClr val="bg1">
                    <a:lumMod val="65000"/>
                  </a:schemeClr>
                </a:solidFill>
                <a:latin typeface="Montserrat" charset="0"/>
                <a:ea typeface="Montserrat" charset="0"/>
                <a:cs typeface="Montserrat" charset="0"/>
              </a:rPr>
              <a:t>“KINH DOANH THEO ĐỊNH HƯỚNG THƯƠNG HIỆU ” là giải pháp giúp các doanh nghiệp xây dựng lợi thế cạnh tranh bền vững trên thị trường.</a:t>
            </a:r>
          </a:p>
          <a:p>
            <a:pPr algn="ctr"/>
            <a:endParaRPr lang="en-US" sz="2200" dirty="0">
              <a:solidFill>
                <a:schemeClr val="bg1">
                  <a:lumMod val="65000"/>
                </a:schemeClr>
              </a:solidFill>
              <a:latin typeface="Montserrat" charset="0"/>
              <a:ea typeface="Montserrat" charset="0"/>
              <a:cs typeface="Montserrat" charset="0"/>
            </a:endParaRPr>
          </a:p>
        </p:txBody>
      </p:sp>
      <p:sp>
        <p:nvSpPr>
          <p:cNvPr id="22" name="Rectangle 21"/>
          <p:cNvSpPr/>
          <p:nvPr/>
        </p:nvSpPr>
        <p:spPr>
          <a:xfrm>
            <a:off x="700838" y="11254259"/>
            <a:ext cx="15118101" cy="1954381"/>
          </a:xfrm>
          <a:prstGeom prst="rect">
            <a:avLst/>
          </a:prstGeom>
        </p:spPr>
        <p:txBody>
          <a:bodyPr wrap="square">
            <a:spAutoFit/>
          </a:bodyPr>
          <a:lstStyle/>
          <a:p>
            <a:pPr lvl="0"/>
            <a:r>
              <a:rPr lang="vi-VN" sz="2100" b="1">
                <a:solidFill>
                  <a:prstClr val="black"/>
                </a:solidFill>
                <a:latin typeface="Montserrat" charset="0"/>
                <a:ea typeface="Montserrat" charset="0"/>
                <a:cs typeface="Montserrat" charset="0"/>
              </a:rPr>
              <a:t>(Button) </a:t>
            </a:r>
          </a:p>
          <a:p>
            <a:pPr marL="457109" indent="-457109">
              <a:buAutoNum type="arabicPeriod"/>
            </a:pPr>
            <a:r>
              <a:rPr lang="en-US" sz="2000" b="1">
                <a:solidFill>
                  <a:prstClr val="black"/>
                </a:solidFill>
                <a:latin typeface="Montserrat" charset="0"/>
                <a:ea typeface="Montserrat" charset="0"/>
                <a:cs typeface="Montserrat" charset="0"/>
              </a:rPr>
              <a:t>Tư vấn &amp; Thực thi chiến lược Thương hiệu </a:t>
            </a:r>
            <a:r>
              <a:rPr lang="vi-VN" sz="2000">
                <a:solidFill>
                  <a:prstClr val="black"/>
                </a:solidFill>
                <a:latin typeface="Montserrat" charset="0"/>
                <a:ea typeface="Montserrat" charset="0"/>
                <a:cs typeface="Montserrat" charset="0"/>
              </a:rPr>
              <a:t>&gt; Link dẫn về 4.1</a:t>
            </a:r>
          </a:p>
          <a:p>
            <a:pPr marL="457109" indent="-457109">
              <a:buAutoNum type="arabicPeriod"/>
            </a:pPr>
            <a:r>
              <a:rPr lang="vi-VN" sz="2000" b="1" dirty="0">
                <a:latin typeface="Montserrat" charset="0"/>
                <a:ea typeface="Montserrat" charset="0"/>
                <a:cs typeface="Montserrat" charset="0"/>
              </a:rPr>
              <a:t>Tư vấn kế hoạch tiếp thị - truyền thông thương hiệu</a:t>
            </a:r>
            <a:r>
              <a:rPr lang="en-US" sz="2000" b="1" dirty="0">
                <a:latin typeface="Montserrat" charset="0"/>
                <a:ea typeface="Montserrat" charset="0"/>
                <a:cs typeface="Montserrat" charset="0"/>
              </a:rPr>
              <a:t> </a:t>
            </a:r>
            <a:r>
              <a:rPr lang="vi-VN" sz="2000">
                <a:solidFill>
                  <a:prstClr val="black"/>
                </a:solidFill>
                <a:latin typeface="Montserrat" charset="0"/>
                <a:ea typeface="Montserrat" charset="0"/>
                <a:cs typeface="Montserrat" charset="0"/>
              </a:rPr>
              <a:t>&gt; Link dẫn về 4.1</a:t>
            </a:r>
          </a:p>
          <a:p>
            <a:pPr marL="457109" indent="-457109">
              <a:buAutoNum type="arabicPeriod"/>
            </a:pPr>
            <a:r>
              <a:rPr lang="en-US" sz="2000" b="1">
                <a:solidFill>
                  <a:srgbClr val="000000"/>
                </a:solidFill>
                <a:latin typeface="Montserrat" charset="0"/>
                <a:ea typeface="Montserrat" charset="0"/>
                <a:cs typeface="Montserrat" charset="0"/>
              </a:rPr>
              <a:t>Nghiên cứu thị trường &amp; Đo lường thương hiệu</a:t>
            </a:r>
            <a:r>
              <a:rPr lang="en-US" sz="2000">
                <a:solidFill>
                  <a:srgbClr val="000000"/>
                </a:solidFill>
                <a:latin typeface="Montserrat" charset="0"/>
                <a:ea typeface="Montserrat" charset="0"/>
                <a:cs typeface="Montserrat" charset="0"/>
              </a:rPr>
              <a:t> &gt; </a:t>
            </a:r>
            <a:r>
              <a:rPr lang="vi-VN" sz="2000">
                <a:solidFill>
                  <a:srgbClr val="000000"/>
                </a:solidFill>
                <a:latin typeface="Montserrat" charset="0"/>
                <a:ea typeface="Montserrat" charset="0"/>
                <a:cs typeface="Montserrat" charset="0"/>
              </a:rPr>
              <a:t>Link dẫn về 4.1</a:t>
            </a:r>
          </a:p>
          <a:p>
            <a:pPr marL="457109" indent="-457109">
              <a:buAutoNum type="arabicPeriod"/>
            </a:pPr>
            <a:r>
              <a:rPr lang="vi-VN" sz="2000" b="1" dirty="0">
                <a:latin typeface="Montserrat" charset="0"/>
                <a:ea typeface="Montserrat" charset="0"/>
                <a:cs typeface="Montserrat" charset="0"/>
              </a:rPr>
              <a:t>Các công cụ xây dựng &amp; quản trị thương hiệu</a:t>
            </a:r>
            <a:r>
              <a:rPr lang="en-US" sz="2000" b="1">
                <a:solidFill>
                  <a:srgbClr val="000000"/>
                </a:solidFill>
                <a:latin typeface="Montserrat" charset="0"/>
                <a:ea typeface="Montserrat" charset="0"/>
                <a:cs typeface="Montserrat" charset="0"/>
              </a:rPr>
              <a:t> </a:t>
            </a:r>
            <a:r>
              <a:rPr lang="en-US" sz="2000">
                <a:solidFill>
                  <a:srgbClr val="000000"/>
                </a:solidFill>
                <a:latin typeface="Montserrat" charset="0"/>
                <a:ea typeface="Montserrat" charset="0"/>
                <a:cs typeface="Montserrat" charset="0"/>
              </a:rPr>
              <a:t>&gt; </a:t>
            </a:r>
            <a:r>
              <a:rPr lang="vi-VN" sz="2000">
                <a:solidFill>
                  <a:srgbClr val="000000"/>
                </a:solidFill>
                <a:latin typeface="Montserrat" charset="0"/>
                <a:ea typeface="Montserrat" charset="0"/>
                <a:cs typeface="Montserrat" charset="0"/>
              </a:rPr>
              <a:t>Link dẫn về IV</a:t>
            </a:r>
            <a:r>
              <a:rPr lang="vi-VN" sz="2000" b="1">
                <a:solidFill>
                  <a:prstClr val="black"/>
                </a:solidFill>
                <a:latin typeface="Montserrat" charset="0"/>
                <a:ea typeface="Montserrat" charset="0"/>
                <a:cs typeface="Montserrat" charset="0"/>
              </a:rPr>
              <a:t>  </a:t>
            </a:r>
            <a:endParaRPr lang="en-US" sz="2000" b="1">
              <a:solidFill>
                <a:prstClr val="black"/>
              </a:solidFill>
              <a:latin typeface="Montserrat" charset="0"/>
              <a:ea typeface="Montserrat" charset="0"/>
              <a:cs typeface="Montserrat" charset="0"/>
            </a:endParaRPr>
          </a:p>
          <a:p>
            <a:endParaRPr lang="en-US" sz="2000">
              <a:solidFill>
                <a:prstClr val="black"/>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xmlns="" id="{6A775352-3C61-43FF-AB39-2481721CBD1E}"/>
              </a:ext>
            </a:extLst>
          </p:cNvPr>
          <p:cNvSpPr txBox="1"/>
          <p:nvPr/>
        </p:nvSpPr>
        <p:spPr>
          <a:xfrm flipH="1">
            <a:off x="7724787" y="7664443"/>
            <a:ext cx="2765924" cy="338554"/>
          </a:xfrm>
          <a:prstGeom prst="rect">
            <a:avLst/>
          </a:prstGeom>
          <a:solidFill>
            <a:schemeClr val="bg1"/>
          </a:solidFill>
        </p:spPr>
        <p:txBody>
          <a:bodyPr wrap="square" rtlCol="0">
            <a:spAutoFit/>
          </a:bodyPr>
          <a:lstStyle/>
          <a:p>
            <a:pPr algn="ctr"/>
            <a:r>
              <a:rPr lang="en-US" sz="1600" dirty="0" err="1">
                <a:solidFill>
                  <a:schemeClr val="bg1">
                    <a:lumMod val="50000"/>
                  </a:schemeClr>
                </a:solidFill>
                <a:latin typeface="Montserrat" charset="0"/>
                <a:ea typeface="Montserrat" charset="0"/>
                <a:cs typeface="Montserrat" charset="0"/>
              </a:rPr>
              <a:t>Dịch</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vụ</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của</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chúng</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tôi</a:t>
            </a:r>
            <a:endParaRPr lang="en-US" sz="1600" dirty="0">
              <a:solidFill>
                <a:schemeClr val="bg1">
                  <a:lumMod val="50000"/>
                </a:schemeClr>
              </a:solidFill>
              <a:latin typeface="Montserrat" charset="0"/>
              <a:ea typeface="Montserrat" charset="0"/>
              <a:cs typeface="Montserrat" charset="0"/>
            </a:endParaRPr>
          </a:p>
        </p:txBody>
      </p:sp>
      <p:sp>
        <p:nvSpPr>
          <p:cNvPr id="24" name="TextBox 23">
            <a:extLst>
              <a:ext uri="{FF2B5EF4-FFF2-40B4-BE49-F238E27FC236}">
                <a16:creationId xmlns:a16="http://schemas.microsoft.com/office/drawing/2014/main" xmlns="" id="{6A775352-3C61-43FF-AB39-2481721CBD1E}"/>
              </a:ext>
            </a:extLst>
          </p:cNvPr>
          <p:cNvSpPr txBox="1"/>
          <p:nvPr/>
        </p:nvSpPr>
        <p:spPr>
          <a:xfrm flipH="1">
            <a:off x="13781148" y="7664443"/>
            <a:ext cx="2852911" cy="338554"/>
          </a:xfrm>
          <a:prstGeom prst="rect">
            <a:avLst/>
          </a:prstGeom>
          <a:solidFill>
            <a:srgbClr val="FBFBFB"/>
          </a:solidFill>
        </p:spPr>
        <p:txBody>
          <a:bodyPr wrap="square" rtlCol="0">
            <a:spAutoFit/>
          </a:bodyPr>
          <a:lstStyle/>
          <a:p>
            <a:pPr algn="ctr"/>
            <a:r>
              <a:rPr lang="en-US" sz="1600" dirty="0" err="1">
                <a:solidFill>
                  <a:schemeClr val="bg1">
                    <a:lumMod val="50000"/>
                  </a:schemeClr>
                </a:solidFill>
                <a:latin typeface="Montserrat" charset="0"/>
                <a:ea typeface="Montserrat" charset="0"/>
                <a:cs typeface="Montserrat" charset="0"/>
              </a:rPr>
              <a:t>Dịch</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vụ</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của</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chúng</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tôi</a:t>
            </a:r>
            <a:endParaRPr lang="en-US" sz="1600" dirty="0">
              <a:solidFill>
                <a:schemeClr val="bg1">
                  <a:lumMod val="50000"/>
                </a:schemeClr>
              </a:solidFill>
              <a:latin typeface="Montserrat" charset="0"/>
              <a:ea typeface="Montserrat" charset="0"/>
              <a:cs typeface="Montserrat" charset="0"/>
            </a:endParaRPr>
          </a:p>
        </p:txBody>
      </p:sp>
      <p:sp>
        <p:nvSpPr>
          <p:cNvPr id="25" name="TextBox 24">
            <a:extLst>
              <a:ext uri="{FF2B5EF4-FFF2-40B4-BE49-F238E27FC236}">
                <a16:creationId xmlns:a16="http://schemas.microsoft.com/office/drawing/2014/main" xmlns="" id="{6A775352-3C61-43FF-AB39-2481721CBD1E}"/>
              </a:ext>
            </a:extLst>
          </p:cNvPr>
          <p:cNvSpPr txBox="1"/>
          <p:nvPr/>
        </p:nvSpPr>
        <p:spPr>
          <a:xfrm flipH="1">
            <a:off x="19687883" y="7658320"/>
            <a:ext cx="3250939" cy="338554"/>
          </a:xfrm>
          <a:prstGeom prst="rect">
            <a:avLst/>
          </a:prstGeom>
          <a:solidFill>
            <a:schemeClr val="bg1"/>
          </a:solidFill>
        </p:spPr>
        <p:txBody>
          <a:bodyPr wrap="square" rtlCol="0">
            <a:spAutoFit/>
          </a:bodyPr>
          <a:lstStyle/>
          <a:p>
            <a:pPr algn="ctr"/>
            <a:r>
              <a:rPr lang="vi-VN" sz="1600" dirty="0" err="1">
                <a:solidFill>
                  <a:schemeClr val="bg1">
                    <a:lumMod val="50000"/>
                  </a:schemeClr>
                </a:solidFill>
                <a:latin typeface="Montserrat" charset="0"/>
                <a:ea typeface="Montserrat" charset="0"/>
                <a:cs typeface="Montserrat" charset="0"/>
              </a:rPr>
              <a:t>Sản phẩm </a:t>
            </a:r>
            <a:r>
              <a:rPr lang="en-US" sz="1600" dirty="0" err="1">
                <a:solidFill>
                  <a:schemeClr val="bg1">
                    <a:lumMod val="50000"/>
                  </a:schemeClr>
                </a:solidFill>
                <a:latin typeface="Montserrat" charset="0"/>
                <a:ea typeface="Montserrat" charset="0"/>
                <a:cs typeface="Montserrat" charset="0"/>
              </a:rPr>
              <a:t>của</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chúng</a:t>
            </a:r>
            <a:r>
              <a:rPr lang="en-US" sz="1600" dirty="0">
                <a:solidFill>
                  <a:schemeClr val="bg1">
                    <a:lumMod val="50000"/>
                  </a:schemeClr>
                </a:solidFill>
                <a:latin typeface="Montserrat" charset="0"/>
                <a:ea typeface="Montserrat" charset="0"/>
                <a:cs typeface="Montserrat" charset="0"/>
              </a:rPr>
              <a:t> </a:t>
            </a:r>
            <a:r>
              <a:rPr lang="en-US" sz="1600" dirty="0" err="1">
                <a:solidFill>
                  <a:schemeClr val="bg1">
                    <a:lumMod val="50000"/>
                  </a:schemeClr>
                </a:solidFill>
                <a:latin typeface="Montserrat" charset="0"/>
                <a:ea typeface="Montserrat" charset="0"/>
                <a:cs typeface="Montserrat" charset="0"/>
              </a:rPr>
              <a:t>tôi</a:t>
            </a:r>
            <a:endParaRPr lang="en-US" sz="16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015405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306081"/>
            <a:ext cx="24379239" cy="12866820"/>
          </a:xfrm>
          <a:prstGeom prst="rect">
            <a:avLst/>
          </a:prstGeom>
        </p:spPr>
      </p:pic>
      <p:sp>
        <p:nvSpPr>
          <p:cNvPr id="6" name="TextBox 5">
            <a:extLst>
              <a:ext uri="{FF2B5EF4-FFF2-40B4-BE49-F238E27FC236}">
                <a16:creationId xmlns:a16="http://schemas.microsoft.com/office/drawing/2014/main" xmlns="" id="{784B6D1F-880A-FF4B-821C-23D7DAA8EF7C}"/>
              </a:ext>
            </a:extLst>
          </p:cNvPr>
          <p:cNvSpPr txBox="1"/>
          <p:nvPr/>
        </p:nvSpPr>
        <p:spPr>
          <a:xfrm>
            <a:off x="16390769" y="779133"/>
            <a:ext cx="4826597" cy="52309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defRPr/>
            </a:pPr>
            <a:r>
              <a:rPr lang="vi-VN" sz="2799">
                <a:solidFill>
                  <a:schemeClr val="bg1">
                    <a:lumMod val="95000"/>
                  </a:schemeClr>
                </a:solidFill>
                <a:latin typeface="Montserrat" charset="0"/>
                <a:ea typeface="Montserrat" charset="0"/>
                <a:cs typeface="Montserrat" charset="0"/>
              </a:rPr>
              <a:t>Giờ làm việc:</a:t>
            </a:r>
            <a:endParaRPr lang="en-US" sz="2799">
              <a:solidFill>
                <a:schemeClr val="bg1">
                  <a:lumMod val="95000"/>
                </a:schemeClr>
              </a:solidFill>
              <a:latin typeface="Montserrat" charset="0"/>
              <a:ea typeface="Montserrat" charset="0"/>
              <a:cs typeface="Montserrat" charset="0"/>
            </a:endParaRPr>
          </a:p>
        </p:txBody>
      </p:sp>
      <p:sp>
        <p:nvSpPr>
          <p:cNvPr id="3" name="TextBox 2">
            <a:extLst>
              <a:ext uri="{FF2B5EF4-FFF2-40B4-BE49-F238E27FC236}">
                <a16:creationId xmlns:a16="http://schemas.microsoft.com/office/drawing/2014/main" xmlns="" id="{5FA00128-CA9D-5147-9AC9-20EDBE1F3E52}"/>
              </a:ext>
            </a:extLst>
          </p:cNvPr>
          <p:cNvSpPr txBox="1"/>
          <p:nvPr/>
        </p:nvSpPr>
        <p:spPr>
          <a:xfrm>
            <a:off x="3171139" y="1199879"/>
            <a:ext cx="4647030" cy="646331"/>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dirty="0">
                <a:solidFill>
                  <a:schemeClr val="accent3"/>
                </a:solidFill>
                <a:latin typeface="Arial" panose="020B0604020202020204" pitchFamily="34" charset="0"/>
                <a:cs typeface="Arial" panose="020B0604020202020204" pitchFamily="34" charset="0"/>
              </a:rPr>
              <a:t>Tầng 7</a:t>
            </a:r>
            <a:r>
              <a:rPr lang="en-US" sz="1800" dirty="0">
                <a:solidFill>
                  <a:schemeClr val="accent3"/>
                </a:solidFill>
                <a:latin typeface="Arial" panose="020B0604020202020204" pitchFamily="34" charset="0"/>
                <a:cs typeface="Arial" panose="020B0604020202020204" pitchFamily="34" charset="0"/>
              </a:rPr>
              <a:t>, Prima Building, 22 </a:t>
            </a:r>
            <a:r>
              <a:rPr lang="vi-VN" sz="1800" dirty="0">
                <a:solidFill>
                  <a:schemeClr val="accent3"/>
                </a:solidFill>
                <a:latin typeface="Arial" panose="020B0604020202020204" pitchFamily="34" charset="0"/>
                <a:cs typeface="Arial" panose="020B0604020202020204" pitchFamily="34" charset="0"/>
              </a:rPr>
              <a:t>Mai Anh Tuấn</a:t>
            </a:r>
            <a:r>
              <a:rPr lang="en-US" sz="1800" dirty="0">
                <a:solidFill>
                  <a:schemeClr val="accent3"/>
                </a:solidFill>
                <a:latin typeface="Arial" panose="020B0604020202020204" pitchFamily="34" charset="0"/>
                <a:cs typeface="Arial" panose="020B0604020202020204" pitchFamily="34" charset="0"/>
              </a:rPr>
              <a:t>, </a:t>
            </a:r>
            <a:r>
              <a:rPr lang="vi-VN" sz="1800" dirty="0">
                <a:solidFill>
                  <a:schemeClr val="accent3"/>
                </a:solidFill>
                <a:latin typeface="Arial" panose="020B0604020202020204" pitchFamily="34" charset="0"/>
                <a:cs typeface="Arial" panose="020B0604020202020204" pitchFamily="34" charset="0"/>
              </a:rPr>
              <a:t>Quận Đống Đa, Hà Nội, Việt Nam</a:t>
            </a:r>
            <a:endParaRPr lang="en-US" sz="18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5FA00128-CA9D-5147-9AC9-20EDBE1F3E52}"/>
              </a:ext>
            </a:extLst>
          </p:cNvPr>
          <p:cNvSpPr txBox="1"/>
          <p:nvPr/>
        </p:nvSpPr>
        <p:spPr>
          <a:xfrm>
            <a:off x="9764242" y="1331156"/>
            <a:ext cx="5034654"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is-IS" sz="1800">
                <a:solidFill>
                  <a:schemeClr val="accent3"/>
                </a:solidFill>
                <a:latin typeface="Arial" panose="020B0604020202020204" pitchFamily="34" charset="0"/>
                <a:cs typeface="Arial" panose="020B0604020202020204" pitchFamily="34" charset="0"/>
              </a:rPr>
              <a:t>(024).7300.5288</a:t>
            </a:r>
          </a:p>
        </p:txBody>
      </p:sp>
      <p:sp>
        <p:nvSpPr>
          <p:cNvPr id="5" name="TextBox 4">
            <a:extLst>
              <a:ext uri="{FF2B5EF4-FFF2-40B4-BE49-F238E27FC236}">
                <a16:creationId xmlns:a16="http://schemas.microsoft.com/office/drawing/2014/main" xmlns="" id="{5FA00128-CA9D-5147-9AC9-20EDBE1F3E52}"/>
              </a:ext>
            </a:extLst>
          </p:cNvPr>
          <p:cNvSpPr txBox="1"/>
          <p:nvPr/>
        </p:nvSpPr>
        <p:spPr>
          <a:xfrm>
            <a:off x="16390769" y="1338378"/>
            <a:ext cx="5827440" cy="369332"/>
          </a:xfrm>
          <a:prstGeom prst="rect">
            <a:avLst/>
          </a:prstGeom>
          <a:solidFill>
            <a:srgbClr val="2F3747"/>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vi-VN" sz="1800">
                <a:solidFill>
                  <a:schemeClr val="accent3"/>
                </a:solidFill>
                <a:latin typeface="Arial" panose="020B0604020202020204" pitchFamily="34" charset="0"/>
                <a:cs typeface="Arial" panose="020B0604020202020204" pitchFamily="34" charset="0"/>
              </a:rPr>
              <a:t>8:30 </a:t>
            </a:r>
            <a:r>
              <a:rPr lang="mr-IN" sz="1800">
                <a:solidFill>
                  <a:schemeClr val="accent3"/>
                </a:solidFill>
                <a:latin typeface="Arial" panose="020B0604020202020204" pitchFamily="34" charset="0"/>
                <a:cs typeface="Arial" panose="020B0604020202020204" pitchFamily="34" charset="0"/>
              </a:rPr>
              <a:t>–</a:t>
            </a:r>
            <a:r>
              <a:rPr lang="vi-VN" sz="1800">
                <a:solidFill>
                  <a:schemeClr val="accent3"/>
                </a:solidFill>
                <a:latin typeface="Arial" panose="020B0604020202020204" pitchFamily="34" charset="0"/>
                <a:cs typeface="Arial" panose="020B0604020202020204" pitchFamily="34" charset="0"/>
              </a:rPr>
              <a:t> 18:00, Từ Thứ 2 đến Thứ 6</a:t>
            </a:r>
            <a:endParaRPr lang="is-IS" sz="1800">
              <a:solidFill>
                <a:schemeClr val="accent3"/>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D6258BC-C501-4AAD-BB78-900E9E8BC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0007"/>
            <a:ext cx="24379238" cy="3081264"/>
          </a:xfrm>
          <a:prstGeom prst="rect">
            <a:avLst/>
          </a:prstGeom>
        </p:spPr>
      </p:pic>
      <p:sp>
        <p:nvSpPr>
          <p:cNvPr id="9" name="Rectangle 8">
            <a:extLst>
              <a:ext uri="{FF2B5EF4-FFF2-40B4-BE49-F238E27FC236}">
                <a16:creationId xmlns:a16="http://schemas.microsoft.com/office/drawing/2014/main" xmlns="" id="{D139546C-B847-45AB-B558-56D21ADC760F}"/>
              </a:ext>
            </a:extLst>
          </p:cNvPr>
          <p:cNvSpPr/>
          <p:nvPr/>
        </p:nvSpPr>
        <p:spPr>
          <a:xfrm>
            <a:off x="17407928" y="10037005"/>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10" name="Picture 9">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62" y="6828862"/>
            <a:ext cx="4782394" cy="2200550"/>
          </a:xfrm>
          <a:prstGeom prst="rect">
            <a:avLst/>
          </a:prstGeom>
          <a:solidFill>
            <a:schemeClr val="bg1"/>
          </a:solidFill>
          <a:ln>
            <a:noFill/>
          </a:ln>
        </p:spPr>
      </p:pic>
      <p:sp>
        <p:nvSpPr>
          <p:cNvPr id="13" name="Rectangle 12">
            <a:extLst>
              <a:ext uri="{FF2B5EF4-FFF2-40B4-BE49-F238E27FC236}">
                <a16:creationId xmlns:a16="http://schemas.microsoft.com/office/drawing/2014/main" xmlns="" id="{D139546C-B847-45AB-B558-56D21ADC760F}"/>
              </a:ext>
            </a:extLst>
          </p:cNvPr>
          <p:cNvSpPr/>
          <p:nvPr/>
        </p:nvSpPr>
        <p:spPr>
          <a:xfrm>
            <a:off x="17407928" y="10140228"/>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14" name="Picture 13">
            <a:extLst>
              <a:ext uri="{FF2B5EF4-FFF2-40B4-BE49-F238E27FC236}">
                <a16:creationId xmlns:a16="http://schemas.microsoft.com/office/drawing/2014/main" xmlns="" id="{13958B0A-8C14-4AAC-852F-BC178060A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10" y="7259053"/>
            <a:ext cx="4782394" cy="2200550"/>
          </a:xfrm>
          <a:prstGeom prst="rect">
            <a:avLst/>
          </a:prstGeom>
          <a:solidFill>
            <a:schemeClr val="bg1"/>
          </a:solidFill>
          <a:ln>
            <a:noFill/>
          </a:ln>
        </p:spPr>
      </p:pic>
      <p:sp>
        <p:nvSpPr>
          <p:cNvPr id="15" name="Rectangle 14">
            <a:extLst>
              <a:ext uri="{FF2B5EF4-FFF2-40B4-BE49-F238E27FC236}">
                <a16:creationId xmlns:a16="http://schemas.microsoft.com/office/drawing/2014/main" xmlns="" id="{260D4F10-46A0-4D41-A103-F4D0CBB6919E}"/>
              </a:ext>
            </a:extLst>
          </p:cNvPr>
          <p:cNvSpPr/>
          <p:nvPr/>
        </p:nvSpPr>
        <p:spPr>
          <a:xfrm>
            <a:off x="12281567" y="8512958"/>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xmlns="" id="{FCBA7045-3887-6F47-95EC-77CE877E4B82}"/>
              </a:ext>
            </a:extLst>
          </p:cNvPr>
          <p:cNvSpPr txBox="1"/>
          <p:nvPr/>
        </p:nvSpPr>
        <p:spPr>
          <a:xfrm>
            <a:off x="7218241" y="7579864"/>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17" name="Rectangle 16">
            <a:extLst>
              <a:ext uri="{FF2B5EF4-FFF2-40B4-BE49-F238E27FC236}">
                <a16:creationId xmlns:a16="http://schemas.microsoft.com/office/drawing/2014/main" xmlns="" id="{20318B63-F542-488E-8298-E69DA81C9402}"/>
              </a:ext>
            </a:extLst>
          </p:cNvPr>
          <p:cNvSpPr/>
          <p:nvPr/>
        </p:nvSpPr>
        <p:spPr>
          <a:xfrm>
            <a:off x="1834162" y="9208017"/>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FCBA7045-3887-6F47-95EC-77CE877E4B82}"/>
              </a:ext>
            </a:extLst>
          </p:cNvPr>
          <p:cNvSpPr txBox="1"/>
          <p:nvPr/>
        </p:nvSpPr>
        <p:spPr>
          <a:xfrm>
            <a:off x="3171139" y="745919"/>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Địa chỉ:</a:t>
            </a:r>
            <a:endParaRPr lang="en-US" sz="2400" dirty="0">
              <a:solidFill>
                <a:schemeClr val="bg1">
                  <a:lumMod val="95000"/>
                </a:schemeClr>
              </a:solidFill>
              <a:latin typeface="Montserrat" charset="0"/>
              <a:ea typeface="Montserrat" charset="0"/>
              <a:cs typeface="Montserrat"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9764242" y="776572"/>
            <a:ext cx="3613898" cy="461665"/>
          </a:xfrm>
          <a:prstGeom prst="rect">
            <a:avLst/>
          </a:prstGeom>
          <a:solidFill>
            <a:srgbClr val="2F3747"/>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400">
                <a:solidFill>
                  <a:schemeClr val="bg1">
                    <a:lumMod val="95000"/>
                  </a:schemeClr>
                </a:solidFill>
                <a:latin typeface="Montserrat" charset="0"/>
                <a:ea typeface="Montserrat" charset="0"/>
                <a:cs typeface="Montserrat" charset="0"/>
              </a:rPr>
              <a:t>Điện thoại:</a:t>
            </a:r>
            <a:endParaRPr lang="en-US" sz="2400" dirty="0">
              <a:solidFill>
                <a:schemeClr val="bg1">
                  <a:lumMod val="9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9413186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109" b="58142"/>
          <a:stretch/>
        </p:blipFill>
        <p:spPr>
          <a:xfrm>
            <a:off x="-11717" y="34246"/>
            <a:ext cx="24379240" cy="4205245"/>
          </a:xfrm>
          <a:prstGeom prst="rect">
            <a:avLst/>
          </a:prstGeom>
        </p:spPr>
      </p:pic>
      <p:sp>
        <p:nvSpPr>
          <p:cNvPr id="4" name="Rectangle 3">
            <a:extLst>
              <a:ext uri="{FF2B5EF4-FFF2-40B4-BE49-F238E27FC236}">
                <a16:creationId xmlns:a16="http://schemas.microsoft.com/office/drawing/2014/main" xmlns="" id="{3D8FA402-9827-426C-9622-7156CFF8E599}"/>
              </a:ext>
            </a:extLst>
          </p:cNvPr>
          <p:cNvSpPr/>
          <p:nvPr/>
        </p:nvSpPr>
        <p:spPr>
          <a:xfrm>
            <a:off x="0" y="1"/>
            <a:ext cx="24367523" cy="42672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5" name="TextBox 4">
            <a:extLst>
              <a:ext uri="{FF2B5EF4-FFF2-40B4-BE49-F238E27FC236}">
                <a16:creationId xmlns:a16="http://schemas.microsoft.com/office/drawing/2014/main" xmlns="" id="{8B5A6BB2-C08F-4FE5-B6E0-689DAF905470}"/>
              </a:ext>
            </a:extLst>
          </p:cNvPr>
          <p:cNvSpPr txBox="1"/>
          <p:nvPr/>
        </p:nvSpPr>
        <p:spPr>
          <a:xfrm>
            <a:off x="1855188" y="1266345"/>
            <a:ext cx="20645427" cy="1107996"/>
          </a:xfrm>
          <a:prstGeom prst="rect">
            <a:avLst/>
          </a:prstGeom>
          <a:noFill/>
        </p:spPr>
        <p:txBody>
          <a:bodyPr wrap="square" rtlCol="0">
            <a:spAutoFit/>
          </a:bodyPr>
          <a:lstStyle/>
          <a:p>
            <a:pPr lvl="0" algn="ctr"/>
            <a:r>
              <a:rPr lang="vi-VN" sz="6600" dirty="0">
                <a:solidFill>
                  <a:prstClr val="white"/>
                </a:solidFill>
                <a:latin typeface="Montserrat" charset="0"/>
                <a:ea typeface="Montserrat" charset="0"/>
                <a:cs typeface="Montserrat" charset="0"/>
              </a:rPr>
              <a:t>Account Executive</a:t>
            </a:r>
            <a:endParaRPr lang="en-US" sz="6600" dirty="0">
              <a:solidFill>
                <a:prstClr val="white"/>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xmlns="" id="{B9D4EE67-8B9E-4667-9C62-55D825A778EC}"/>
              </a:ext>
            </a:extLst>
          </p:cNvPr>
          <p:cNvSpPr/>
          <p:nvPr/>
        </p:nvSpPr>
        <p:spPr>
          <a:xfrm>
            <a:off x="2906003" y="2397787"/>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2400" dirty="0">
                <a:latin typeface="Montserrat" charset="0"/>
                <a:ea typeface="Montserrat" charset="0"/>
                <a:cs typeface="Montserrat" charset="0"/>
              </a:rPr>
              <a:t>Trang chủ   /   </a:t>
            </a:r>
            <a:r>
              <a:rPr lang="vi-VN" sz="2400" dirty="0">
                <a:solidFill>
                  <a:schemeClr val="bg1"/>
                </a:solidFill>
                <a:latin typeface="Montserrat" charset="0"/>
                <a:ea typeface="Montserrat" charset="0"/>
                <a:cs typeface="Montserrat" charset="0"/>
              </a:rPr>
              <a:t>Tuyển dụng  /  </a:t>
            </a:r>
            <a:r>
              <a:rPr lang="vi-VN" sz="2400" dirty="0">
                <a:solidFill>
                  <a:prstClr val="white"/>
                </a:solidFill>
                <a:latin typeface="Montserrat" charset="0"/>
                <a:ea typeface="Montserrat" charset="0"/>
                <a:cs typeface="Montserrat" charset="0"/>
              </a:rPr>
              <a:t>Account Executive</a:t>
            </a:r>
            <a:endParaRPr lang="en-US" sz="2400" dirty="0">
              <a:solidFill>
                <a:prstClr val="white"/>
              </a:solidFill>
              <a:latin typeface="Montserrat" charset="0"/>
              <a:ea typeface="Montserrat" charset="0"/>
              <a:cs typeface="Montserrat" charset="0"/>
            </a:endParaRPr>
          </a:p>
        </p:txBody>
      </p:sp>
      <p:sp>
        <p:nvSpPr>
          <p:cNvPr id="7" name="Rectangle 6"/>
          <p:cNvSpPr/>
          <p:nvPr/>
        </p:nvSpPr>
        <p:spPr>
          <a:xfrm>
            <a:off x="12921917" y="7330894"/>
            <a:ext cx="10087031" cy="5720027"/>
          </a:xfrm>
          <a:prstGeom prst="rect">
            <a:avLst/>
          </a:prstGeom>
        </p:spPr>
        <p:txBody>
          <a:bodyPr wrap="square">
            <a:spAutoFit/>
          </a:bodyPr>
          <a:lstStyle/>
          <a:p>
            <a:pPr marL="457200" marR="0">
              <a:lnSpc>
                <a:spcPct val="115000"/>
              </a:lnSpc>
              <a:spcBef>
                <a:spcPts val="0"/>
              </a:spcBef>
              <a:spcAft>
                <a:spcPts val="0"/>
              </a:spcAft>
              <a:tabLst>
                <a:tab pos="0" algn="l"/>
              </a:tabLst>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Professional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Writing skills on pitching proposal, research report and branding proposal.</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Perform good project management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Be able to conceptualize and produces communication programs.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Knowledge of graphics, creative concept &amp; idea.</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 problem solving and result oriented working attitude.</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Demonstrates proficiency in managing agency and client resources:  people, time and money.</a:t>
            </a:r>
            <a:endParaRPr lang="en-US" sz="1600">
              <a:effectLst/>
              <a:latin typeface="Montserrat" charset="0"/>
              <a:ea typeface="Montserrat" charset="0"/>
              <a:cs typeface="Montserrat" charset="0"/>
            </a:endParaRPr>
          </a:p>
          <a:p>
            <a:pPr>
              <a:lnSpc>
                <a:spcPct val="115000"/>
              </a:lnSpc>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Benefits:</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Net salary and compulsory schemes of social, health insurance and unemployment insurance</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Health care policy included AON health insurance and annual medical examination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Company incentive trip and Group year-end vacation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Training course and cross-training workshops among companies of Media Ventures Vietnam.</a:t>
            </a: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endParaRPr lang="vi-VN" sz="1600">
              <a:latin typeface="Montserrat" charset="0"/>
              <a:ea typeface="Montserrat" charset="0"/>
              <a:cs typeface="Montserrat" charset="0"/>
            </a:endParaRPr>
          </a:p>
          <a:p>
            <a:pPr marR="0" lvl="0" algn="just">
              <a:lnSpc>
                <a:spcPct val="115000"/>
              </a:lnSpc>
              <a:spcBef>
                <a:spcPts val="0"/>
              </a:spcBef>
              <a:spcAft>
                <a:spcPts val="0"/>
              </a:spcAft>
              <a:tabLst>
                <a:tab pos="457200" algn="l"/>
                <a:tab pos="4572000" algn="l"/>
                <a:tab pos="4800600" algn="l"/>
                <a:tab pos="5029200" algn="l"/>
                <a:tab pos="5257800" algn="l"/>
                <a:tab pos="5486400" algn="l"/>
                <a:tab pos="5943600" algn="l"/>
              </a:tabLst>
            </a:pPr>
            <a:r>
              <a:rPr lang="en-US" sz="1800" b="1">
                <a:latin typeface="Montserrat" charset="0"/>
                <a:ea typeface="Montserrat" charset="0"/>
                <a:cs typeface="Montserrat" charset="0"/>
              </a:rPr>
              <a:t>S</a:t>
            </a:r>
            <a:r>
              <a:rPr lang="en-US" sz="1800" b="1">
                <a:effectLst/>
                <a:latin typeface="Montserrat" charset="0"/>
                <a:ea typeface="Montserrat" charset="0"/>
                <a:cs typeface="Montserrat" charset="0"/>
              </a:rPr>
              <a:t>end your Portfolio:</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Mr.Phung Thai Duong </a:t>
            </a:r>
            <a:r>
              <a:rPr lang="mr-IN" sz="1600">
                <a:latin typeface="Montserrat" charset="0"/>
                <a:ea typeface="Montserrat" charset="0"/>
                <a:cs typeface="Montserrat" charset="0"/>
              </a:rPr>
              <a:t>–</a:t>
            </a:r>
            <a:r>
              <a:rPr lang="vi-VN" sz="1600">
                <a:latin typeface="Montserrat" charset="0"/>
                <a:ea typeface="Montserrat" charset="0"/>
                <a:cs typeface="Montserrat" charset="0"/>
              </a:rPr>
              <a:t> </a:t>
            </a:r>
            <a:r>
              <a:rPr lang="vi-VN" sz="1600">
                <a:latin typeface="Montserrat" charset="0"/>
                <a:ea typeface="Montserrat" charset="0"/>
                <a:cs typeface="Montserrat" charset="0"/>
              </a:rPr>
              <a:t>Mibrand </a:t>
            </a:r>
            <a:r>
              <a:rPr lang="vi-VN" sz="1600">
                <a:latin typeface="Montserrat" charset="0"/>
                <a:ea typeface="Montserrat" charset="0"/>
                <a:cs typeface="Montserrat" charset="0"/>
              </a:rPr>
              <a:t>Deputy Director </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Email: thaiduong.phung@mibrand.vn</a:t>
            </a:r>
          </a:p>
        </p:txBody>
      </p:sp>
      <p:sp>
        <p:nvSpPr>
          <p:cNvPr id="8" name="Rectangle 7"/>
          <p:cNvSpPr/>
          <p:nvPr/>
        </p:nvSpPr>
        <p:spPr>
          <a:xfrm>
            <a:off x="1067884" y="4732073"/>
            <a:ext cx="11110017" cy="8462830"/>
          </a:xfrm>
          <a:prstGeom prst="rect">
            <a:avLst/>
          </a:prstGeom>
        </p:spPr>
        <p:txBody>
          <a:bodyPr wrap="square">
            <a:spAutoFit/>
          </a:bodyPr>
          <a:lstStyle/>
          <a:p>
            <a:pPr>
              <a:lnSpc>
                <a:spcPct val="115000"/>
              </a:lnSpc>
            </a:pPr>
            <a:r>
              <a:rPr lang="en-US" sz="2000" b="1">
                <a:latin typeface="Montserrat" charset="0"/>
                <a:ea typeface="Montserrat" charset="0"/>
                <a:cs typeface="Montserrat" charset="0"/>
              </a:rPr>
              <a:t>Job Description</a:t>
            </a:r>
            <a:r>
              <a:rPr lang="en-US" sz="2400" b="1">
                <a:latin typeface="Montserrat" charset="0"/>
                <a:ea typeface="Montserrat" charset="0"/>
                <a:cs typeface="Montserrat" charset="0"/>
              </a:rPr>
              <a:t> </a:t>
            </a:r>
            <a:endParaRPr lang="en-US" sz="1600">
              <a:latin typeface="Montserrat" charset="0"/>
              <a:ea typeface="Montserrat" charset="0"/>
              <a:cs typeface="Montserrat" charset="0"/>
            </a:endParaRPr>
          </a:p>
          <a:p>
            <a:pPr>
              <a:lnSpc>
                <a:spcPct val="115000"/>
              </a:lnSpc>
            </a:pPr>
            <a:r>
              <a:rPr lang="en-US" sz="2400">
                <a:latin typeface="Montserrat" charset="0"/>
                <a:ea typeface="Montserrat" charset="0"/>
                <a:cs typeface="Montserrat" charset="0"/>
              </a:rPr>
              <a:t>ACCOUNT EXECUTIVE </a:t>
            </a:r>
          </a:p>
          <a:p>
            <a:pPr algn="ctr">
              <a:lnSpc>
                <a:spcPct val="115000"/>
              </a:lnSpc>
            </a:pPr>
            <a:endParaRPr lang="en-US" sz="1600">
              <a:latin typeface="Montserrat" charset="0"/>
              <a:ea typeface="Montserrat" charset="0"/>
              <a:cs typeface="Montserrat" charset="0"/>
            </a:endParaRPr>
          </a:p>
          <a:p>
            <a:pPr algn="just">
              <a:lnSpc>
                <a:spcPct val="115000"/>
              </a:lnSpc>
              <a:spcAft>
                <a:spcPts val="1000"/>
              </a:spcAft>
            </a:pPr>
            <a:r>
              <a:rPr lang="en-US" sz="1800" b="1">
                <a:latin typeface="Montserrat" charset="0"/>
                <a:ea typeface="Montserrat" charset="0"/>
                <a:cs typeface="Montserrat" charset="0"/>
              </a:rPr>
              <a:t>Salary:                       </a:t>
            </a:r>
            <a:r>
              <a:rPr lang="en-US" sz="1600">
                <a:latin typeface="Montserrat" charset="0"/>
                <a:ea typeface="Montserrat" charset="0"/>
                <a:cs typeface="Montserrat" charset="0"/>
              </a:rPr>
              <a:t>Negotiable</a:t>
            </a:r>
          </a:p>
          <a:p>
            <a:pPr algn="just">
              <a:lnSpc>
                <a:spcPct val="115000"/>
              </a:lnSpc>
              <a:spcAft>
                <a:spcPts val="1000"/>
              </a:spcAft>
            </a:pPr>
            <a:r>
              <a:rPr lang="en-US" sz="1800" b="1">
                <a:latin typeface="Montserrat" charset="0"/>
                <a:ea typeface="Montserrat" charset="0"/>
                <a:cs typeface="Montserrat" charset="0"/>
              </a:rPr>
              <a:t>Career Level:           </a:t>
            </a:r>
            <a:r>
              <a:rPr lang="en-US" sz="1600">
                <a:latin typeface="Montserrat" charset="0"/>
                <a:ea typeface="Montserrat" charset="0"/>
                <a:cs typeface="Montserrat" charset="0"/>
              </a:rPr>
              <a:t>Executive - Fulltime</a:t>
            </a:r>
          </a:p>
          <a:p>
            <a:pPr algn="just">
              <a:lnSpc>
                <a:spcPct val="115000"/>
              </a:lnSpc>
              <a:spcAft>
                <a:spcPts val="1000"/>
              </a:spcAft>
            </a:pPr>
            <a:r>
              <a:rPr lang="en-US" sz="1800" b="1">
                <a:latin typeface="Montserrat" charset="0"/>
                <a:ea typeface="Montserrat" charset="0"/>
                <a:cs typeface="Montserrat" charset="0"/>
              </a:rPr>
              <a:t>Working Time:        </a:t>
            </a:r>
            <a:r>
              <a:rPr lang="en-US" sz="1600">
                <a:latin typeface="Montserrat" charset="0"/>
                <a:ea typeface="Montserrat" charset="0"/>
                <a:cs typeface="Montserrat" charset="0"/>
              </a:rPr>
              <a:t>8.30am – 6.00pm, Mon – Fri</a:t>
            </a:r>
          </a:p>
          <a:p>
            <a:pPr algn="just">
              <a:lnSpc>
                <a:spcPct val="115000"/>
              </a:lnSpc>
              <a:spcAft>
                <a:spcPts val="1000"/>
              </a:spcAft>
            </a:pPr>
            <a:endParaRPr lang="en-US" sz="1600">
              <a:latin typeface="Montserrat" charset="0"/>
              <a:ea typeface="Montserrat" charset="0"/>
              <a:cs typeface="Montserrat" charset="0"/>
            </a:endParaRPr>
          </a:p>
          <a:p>
            <a:pPr algn="just">
              <a:lnSpc>
                <a:spcPct val="115000"/>
              </a:lnSpc>
            </a:pPr>
            <a:r>
              <a:rPr lang="vi-VN" sz="1800" b="1">
                <a:latin typeface="Montserrat" charset="0"/>
                <a:ea typeface="Montserrat" charset="0"/>
                <a:cs typeface="Montserrat" charset="0"/>
              </a:rPr>
              <a:t>Account Executive</a:t>
            </a:r>
            <a:r>
              <a:rPr lang="vi-VN" sz="1800">
                <a:latin typeface="Montserrat" charset="0"/>
                <a:ea typeface="Montserrat" charset="0"/>
                <a:cs typeface="Montserrat" charset="0"/>
              </a:rPr>
              <a:t> </a:t>
            </a:r>
            <a:r>
              <a:rPr lang="vi-VN" sz="1600">
                <a:latin typeface="Montserrat" charset="0"/>
                <a:ea typeface="Montserrat" charset="0"/>
                <a:cs typeface="Montserrat" charset="0"/>
              </a:rPr>
              <a:t>has the ability and experience in business development and branding consultancy skills</a:t>
            </a:r>
            <a:r>
              <a:rPr lang="en-US" sz="1600">
                <a:latin typeface="Montserrat" charset="0"/>
                <a:ea typeface="Montserrat" charset="0"/>
                <a:cs typeface="Montserrat" charset="0"/>
              </a:rPr>
              <a:t>; has the ability and experience to play an implementation role in client work</a:t>
            </a:r>
            <a:r>
              <a:rPr lang="vi-VN" sz="1600">
                <a:latin typeface="Montserrat" charset="0"/>
                <a:ea typeface="Montserrat" charset="0"/>
                <a:cs typeface="Montserrat" charset="0"/>
              </a:rPr>
              <a:t>. He/she must have a good understanding about integrated communications, including Public relations, ABL and BTL Brand activations, Productions, be able to handle direct client contact and have the potential to become a good program developer, presenter and counselor.</a:t>
            </a:r>
            <a:endParaRPr lang="en-US" sz="1600">
              <a:latin typeface="Montserrat" charset="0"/>
              <a:ea typeface="Montserrat" charset="0"/>
              <a:cs typeface="Montserrat" charset="0"/>
            </a:endParaRPr>
          </a:p>
          <a:p>
            <a:pPr>
              <a:lnSpc>
                <a:spcPct val="115000"/>
              </a:lnSpc>
            </a:pPr>
            <a:r>
              <a:rPr lang="vi-VN" sz="1800">
                <a:latin typeface="Montserrat" charset="0"/>
                <a:ea typeface="Montserrat" charset="0"/>
                <a:cs typeface="Montserrat" charset="0"/>
              </a:rPr>
              <a:t> </a:t>
            </a:r>
            <a:endParaRPr lang="en-US" sz="1600">
              <a:latin typeface="Montserrat" charset="0"/>
              <a:ea typeface="Montserrat" charset="0"/>
              <a:cs typeface="Montserrat" charset="0"/>
            </a:endParaRPr>
          </a:p>
          <a:p>
            <a:pPr>
              <a:lnSpc>
                <a:spcPct val="115000"/>
              </a:lnSpc>
            </a:pPr>
            <a:r>
              <a:rPr lang="vi-VN" sz="1800" b="1">
                <a:latin typeface="Montserrat" charset="0"/>
                <a:ea typeface="Montserrat" charset="0"/>
                <a:cs typeface="Montserrat" charset="0"/>
              </a:rPr>
              <a:t>Responsibilities:</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Is fully familiar with receiving briefing, developing proposal, delivering presentations</a:t>
            </a:r>
            <a:r>
              <a:rPr lang="en-US" sz="1600">
                <a:latin typeface="Montserrat" charset="0"/>
                <a:ea typeface="Montserrat" charset="0"/>
                <a:cs typeface="Montserrat" charset="0"/>
              </a:rPr>
              <a:t>.</a:t>
            </a: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Responsible for day-to-day client servicing of assigned accounts &amp; projects; Follow up their inquires and give instruction to Brand Associate on details</a:t>
            </a:r>
            <a:r>
              <a:rPr lang="en-US" sz="1600">
                <a:latin typeface="Montserrat" charset="0"/>
                <a:ea typeface="Montserrat" charset="0"/>
                <a:cs typeface="Montserrat" charset="0"/>
              </a:rPr>
              <a:t>; Prepare contracts, bidding process.</a:t>
            </a: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Acts as a liaison between client, suppliers and, other internal and external audiences.</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In charge consulting work which may include: research process such as preparing research details, research questionaire, suggest research methodology, conduct research (desk research, in-depth interview, focus group..), preparing research report.</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Develop brand strategy (brand positioning, brand development), create core brand identity (brand name, logo, slogan, branding materials and applications), develop brand communication plan.</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Exploring potential leads and contribute contents to company’s website.</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Applies knowledge of the full range of resources available throughout the company.</a:t>
            </a:r>
            <a:endParaRPr lang="en-US" sz="1600">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latin typeface="Montserrat" charset="0"/>
                <a:ea typeface="Montserrat" charset="0"/>
                <a:cs typeface="Montserrat" charset="0"/>
              </a:rPr>
              <a:t>Cooperate with other team, other offices and other company components.</a:t>
            </a:r>
            <a:endParaRPr lang="en-US" sz="1600">
              <a:latin typeface="Montserrat" charset="0"/>
              <a:ea typeface="Montserrat" charset="0"/>
              <a:cs typeface="Montserrat" charset="0"/>
            </a:endParaRPr>
          </a:p>
        </p:txBody>
      </p:sp>
    </p:spTree>
    <p:extLst>
      <p:ext uri="{BB962C8B-B14F-4D97-AF65-F5344CB8AC3E}">
        <p14:creationId xmlns:p14="http://schemas.microsoft.com/office/powerpoint/2010/main" val="2015347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109" b="58142"/>
          <a:stretch/>
        </p:blipFill>
        <p:spPr>
          <a:xfrm>
            <a:off x="-11717" y="34246"/>
            <a:ext cx="24379240" cy="4205245"/>
          </a:xfrm>
          <a:prstGeom prst="rect">
            <a:avLst/>
          </a:prstGeom>
        </p:spPr>
      </p:pic>
      <p:sp>
        <p:nvSpPr>
          <p:cNvPr id="4" name="Rectangle 3">
            <a:extLst>
              <a:ext uri="{FF2B5EF4-FFF2-40B4-BE49-F238E27FC236}">
                <a16:creationId xmlns:a16="http://schemas.microsoft.com/office/drawing/2014/main" xmlns="" id="{3D8FA402-9827-426C-9622-7156CFF8E599}"/>
              </a:ext>
            </a:extLst>
          </p:cNvPr>
          <p:cNvSpPr/>
          <p:nvPr/>
        </p:nvSpPr>
        <p:spPr>
          <a:xfrm>
            <a:off x="0" y="1"/>
            <a:ext cx="24367523" cy="4267200"/>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sp>
        <p:nvSpPr>
          <p:cNvPr id="5" name="TextBox 4">
            <a:extLst>
              <a:ext uri="{FF2B5EF4-FFF2-40B4-BE49-F238E27FC236}">
                <a16:creationId xmlns:a16="http://schemas.microsoft.com/office/drawing/2014/main" xmlns="" id="{8B5A6BB2-C08F-4FE5-B6E0-689DAF905470}"/>
              </a:ext>
            </a:extLst>
          </p:cNvPr>
          <p:cNvSpPr txBox="1"/>
          <p:nvPr/>
        </p:nvSpPr>
        <p:spPr>
          <a:xfrm>
            <a:off x="1855188" y="1266345"/>
            <a:ext cx="20645427" cy="1107996"/>
          </a:xfrm>
          <a:prstGeom prst="rect">
            <a:avLst/>
          </a:prstGeom>
          <a:noFill/>
        </p:spPr>
        <p:txBody>
          <a:bodyPr wrap="square" rtlCol="0">
            <a:spAutoFit/>
          </a:bodyPr>
          <a:lstStyle/>
          <a:p>
            <a:pPr lvl="0" algn="ctr"/>
            <a:r>
              <a:rPr lang="vi-VN" sz="6600" dirty="0">
                <a:solidFill>
                  <a:prstClr val="white"/>
                </a:solidFill>
                <a:latin typeface="Montserrat" charset="0"/>
                <a:ea typeface="Montserrat" charset="0"/>
                <a:cs typeface="Montserrat" charset="0"/>
              </a:rPr>
              <a:t>Brand Consultant</a:t>
            </a:r>
            <a:endParaRPr lang="en-US" sz="6600" dirty="0">
              <a:solidFill>
                <a:prstClr val="white"/>
              </a:solidFill>
              <a:latin typeface="Montserrat" charset="0"/>
              <a:ea typeface="Montserrat" charset="0"/>
              <a:cs typeface="Montserrat" charset="0"/>
            </a:endParaRPr>
          </a:p>
        </p:txBody>
      </p:sp>
      <p:sp>
        <p:nvSpPr>
          <p:cNvPr id="6" name="Rectangle 5">
            <a:extLst>
              <a:ext uri="{FF2B5EF4-FFF2-40B4-BE49-F238E27FC236}">
                <a16:creationId xmlns:a16="http://schemas.microsoft.com/office/drawing/2014/main" xmlns="" id="{B9D4EE67-8B9E-4667-9C62-55D825A778EC}"/>
              </a:ext>
            </a:extLst>
          </p:cNvPr>
          <p:cNvSpPr/>
          <p:nvPr/>
        </p:nvSpPr>
        <p:spPr>
          <a:xfrm>
            <a:off x="2906003" y="2397787"/>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2400" dirty="0">
                <a:latin typeface="Montserrat" charset="0"/>
                <a:ea typeface="Montserrat" charset="0"/>
                <a:cs typeface="Montserrat" charset="0"/>
              </a:rPr>
              <a:t>Trang chủ   /   </a:t>
            </a:r>
            <a:r>
              <a:rPr lang="vi-VN" sz="2400" dirty="0">
                <a:solidFill>
                  <a:schemeClr val="bg1"/>
                </a:solidFill>
                <a:latin typeface="Montserrat" charset="0"/>
                <a:ea typeface="Montserrat" charset="0"/>
                <a:cs typeface="Montserrat" charset="0"/>
              </a:rPr>
              <a:t>Tuyển dụng  /  </a:t>
            </a:r>
            <a:r>
              <a:rPr lang="vi-VN" sz="2400" dirty="0">
                <a:solidFill>
                  <a:prstClr val="white"/>
                </a:solidFill>
                <a:latin typeface="Montserrat" charset="0"/>
                <a:ea typeface="Montserrat" charset="0"/>
                <a:cs typeface="Montserrat" charset="0"/>
              </a:rPr>
              <a:t>Account Executive</a:t>
            </a:r>
            <a:endParaRPr lang="en-US" sz="2400" dirty="0">
              <a:solidFill>
                <a:prstClr val="white"/>
              </a:solidFill>
              <a:latin typeface="Montserrat" charset="0"/>
              <a:ea typeface="Montserrat" charset="0"/>
              <a:cs typeface="Montserrat" charset="0"/>
            </a:endParaRPr>
          </a:p>
        </p:txBody>
      </p:sp>
      <p:sp>
        <p:nvSpPr>
          <p:cNvPr id="7" name="Rectangle 6"/>
          <p:cNvSpPr/>
          <p:nvPr/>
        </p:nvSpPr>
        <p:spPr>
          <a:xfrm>
            <a:off x="12921917" y="6954198"/>
            <a:ext cx="10087031" cy="5613845"/>
          </a:xfrm>
          <a:prstGeom prst="rect">
            <a:avLst/>
          </a:prstGeom>
        </p:spPr>
        <p:txBody>
          <a:bodyPr wrap="square">
            <a:spAutoFit/>
          </a:bodyPr>
          <a:lstStyle/>
          <a:p>
            <a:pPr marL="457200" marR="0">
              <a:lnSpc>
                <a:spcPct val="115000"/>
              </a:lnSpc>
              <a:spcBef>
                <a:spcPts val="0"/>
              </a:spcBef>
              <a:spcAft>
                <a:spcPts val="0"/>
              </a:spcAft>
              <a:tabLst>
                <a:tab pos="0" algn="l"/>
              </a:tabLst>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Professional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Writing skills on pitching proposal, research report and branding proposal.</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Perform good project management skills.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Be able to conceptualize and produces communication programs.</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Knowledge of graphics, creative concept &amp; idea.</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 problem solving and result oriented working attitude.</a:t>
            </a:r>
            <a:endParaRPr lang="en-US" sz="1600">
              <a:effectLst/>
              <a:latin typeface="Montserrat" charset="0"/>
              <a:ea typeface="Montserrat" charset="0"/>
              <a:cs typeface="Montserrat" charset="0"/>
            </a:endParaRPr>
          </a:p>
          <a:p>
            <a:pPr marL="342900" marR="0" lvl="0" indent="-342900">
              <a:lnSpc>
                <a:spcPct val="115000"/>
              </a:lnSpc>
              <a:spcBef>
                <a:spcPts val="0"/>
              </a:spcBef>
              <a:spcAft>
                <a:spcPts val="0"/>
              </a:spcAft>
              <a:buFont typeface="Times New Roman" charset="0"/>
              <a:buChar char="-"/>
            </a:pPr>
            <a:r>
              <a:rPr lang="vi-VN" sz="1600">
                <a:effectLst/>
                <a:latin typeface="Montserrat" charset="0"/>
                <a:ea typeface="Montserrat" charset="0"/>
                <a:cs typeface="Montserrat" charset="0"/>
              </a:rPr>
              <a:t>Demonstrates proficiency in managing agency and client resources:  people, time and money.</a:t>
            </a:r>
            <a:endParaRPr lang="en-US" sz="1600">
              <a:effectLst/>
              <a:latin typeface="Montserrat" charset="0"/>
              <a:ea typeface="Montserrat" charset="0"/>
              <a:cs typeface="Montserrat" charset="0"/>
            </a:endParaRPr>
          </a:p>
          <a:p>
            <a:pPr>
              <a:lnSpc>
                <a:spcPct val="115000"/>
              </a:lnSpc>
            </a:pPr>
            <a:r>
              <a:rPr lang="vi-VN" sz="1800">
                <a:effectLst/>
                <a:latin typeface="Montserrat" charset="0"/>
                <a:ea typeface="Montserrat" charset="0"/>
                <a:cs typeface="Montserrat" charset="0"/>
              </a:rPr>
              <a:t> </a:t>
            </a:r>
            <a:endParaRPr lang="en-US" sz="1600">
              <a:effectLst/>
              <a:latin typeface="Montserrat" charset="0"/>
              <a:ea typeface="Montserrat" charset="0"/>
              <a:cs typeface="Montserrat" charset="0"/>
            </a:endParaRPr>
          </a:p>
          <a:p>
            <a:pPr>
              <a:lnSpc>
                <a:spcPct val="115000"/>
              </a:lnSpc>
            </a:pPr>
            <a:r>
              <a:rPr lang="vi-VN" sz="1800" b="1">
                <a:effectLst/>
                <a:latin typeface="Montserrat" charset="0"/>
                <a:ea typeface="Montserrat" charset="0"/>
                <a:cs typeface="Montserrat" charset="0"/>
              </a:rPr>
              <a:t>Benefits:</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Net salary and compulsory schemes of social, health insurance and unemployment insurance</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Health care policy included AON health insurance and annual medical examination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Company incentive trip and Group year-end vacation</a:t>
            </a:r>
            <a:endParaRPr lang="en-US" sz="1600">
              <a:effectLst/>
              <a:latin typeface="Montserrat" charset="0"/>
              <a:ea typeface="Montserrat" charset="0"/>
              <a:cs typeface="Montserrat" charset="0"/>
            </a:endParaRP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r>
              <a:rPr lang="vi-VN" sz="1600">
                <a:effectLst/>
                <a:latin typeface="Montserrat" charset="0"/>
                <a:ea typeface="Montserrat" charset="0"/>
                <a:cs typeface="Montserrat" charset="0"/>
              </a:rPr>
              <a:t>Training course and cross-training workshops among companies of Media Ventures Vietnam.</a:t>
            </a:r>
          </a:p>
          <a:p>
            <a:pPr marL="342900" marR="0" lvl="0" indent="-342900" algn="just">
              <a:lnSpc>
                <a:spcPct val="115000"/>
              </a:lnSpc>
              <a:spcBef>
                <a:spcPts val="0"/>
              </a:spcBef>
              <a:spcAft>
                <a:spcPts val="0"/>
              </a:spcAft>
              <a:buFont typeface="Times New Roman" charset="0"/>
              <a:buChar char="-"/>
              <a:tabLst>
                <a:tab pos="457200" algn="l"/>
                <a:tab pos="4572000" algn="l"/>
                <a:tab pos="4800600" algn="l"/>
                <a:tab pos="5029200" algn="l"/>
                <a:tab pos="5257800" algn="l"/>
                <a:tab pos="5486400" algn="l"/>
                <a:tab pos="5943600" algn="l"/>
              </a:tabLst>
            </a:pPr>
            <a:endParaRPr lang="vi-VN" sz="1600">
              <a:latin typeface="Montserrat" charset="0"/>
              <a:ea typeface="Montserrat" charset="0"/>
              <a:cs typeface="Montserrat" charset="0"/>
            </a:endParaRPr>
          </a:p>
          <a:p>
            <a:pPr marR="0" lvl="0" algn="just">
              <a:lnSpc>
                <a:spcPct val="115000"/>
              </a:lnSpc>
              <a:spcBef>
                <a:spcPts val="0"/>
              </a:spcBef>
              <a:spcAft>
                <a:spcPts val="0"/>
              </a:spcAft>
              <a:tabLst>
                <a:tab pos="457200" algn="l"/>
                <a:tab pos="4572000" algn="l"/>
                <a:tab pos="4800600" algn="l"/>
                <a:tab pos="5029200" algn="l"/>
                <a:tab pos="5257800" algn="l"/>
                <a:tab pos="5486400" algn="l"/>
                <a:tab pos="5943600" algn="l"/>
              </a:tabLst>
            </a:pPr>
            <a:r>
              <a:rPr lang="en-US" sz="1800" b="1">
                <a:latin typeface="Montserrat" charset="0"/>
                <a:ea typeface="Montserrat" charset="0"/>
                <a:cs typeface="Montserrat" charset="0"/>
              </a:rPr>
              <a:t>Send your Portfolio:</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Mr.Phung Thai Duong </a:t>
            </a:r>
            <a:r>
              <a:rPr lang="mr-IN" sz="1600">
                <a:latin typeface="Montserrat" charset="0"/>
                <a:ea typeface="Montserrat" charset="0"/>
                <a:cs typeface="Montserrat" charset="0"/>
              </a:rPr>
              <a:t>–</a:t>
            </a:r>
            <a:r>
              <a:rPr lang="vi-VN" sz="1600">
                <a:latin typeface="Montserrat" charset="0"/>
                <a:ea typeface="Montserrat" charset="0"/>
                <a:cs typeface="Montserrat" charset="0"/>
              </a:rPr>
              <a:t> Mibrand Deputy Director </a:t>
            </a:r>
          </a:p>
          <a:p>
            <a:pPr algn="just">
              <a:lnSpc>
                <a:spcPct val="115000"/>
              </a:lnSpc>
              <a:tabLst>
                <a:tab pos="457200" algn="l"/>
                <a:tab pos="4572000" algn="l"/>
                <a:tab pos="4800600" algn="l"/>
                <a:tab pos="5029200" algn="l"/>
                <a:tab pos="5257800" algn="l"/>
                <a:tab pos="5486400" algn="l"/>
                <a:tab pos="5943600" algn="l"/>
              </a:tabLst>
            </a:pPr>
            <a:r>
              <a:rPr lang="vi-VN" sz="1600">
                <a:latin typeface="Montserrat" charset="0"/>
                <a:ea typeface="Montserrat" charset="0"/>
                <a:cs typeface="Montserrat" charset="0"/>
              </a:rPr>
              <a:t>Email: thaiduong.phung@mibrand.vn</a:t>
            </a:r>
          </a:p>
        </p:txBody>
      </p:sp>
      <p:sp>
        <p:nvSpPr>
          <p:cNvPr id="8" name="Rectangle 7"/>
          <p:cNvSpPr/>
          <p:nvPr/>
        </p:nvSpPr>
        <p:spPr>
          <a:xfrm>
            <a:off x="1067884" y="4732073"/>
            <a:ext cx="11110017" cy="8630055"/>
          </a:xfrm>
          <a:prstGeom prst="rect">
            <a:avLst/>
          </a:prstGeom>
        </p:spPr>
        <p:txBody>
          <a:bodyPr wrap="square">
            <a:spAutoFit/>
          </a:bodyPr>
          <a:lstStyle/>
          <a:p>
            <a:pPr>
              <a:lnSpc>
                <a:spcPct val="115000"/>
              </a:lnSpc>
            </a:pPr>
            <a:r>
              <a:rPr lang="en-US" sz="2000" b="1">
                <a:latin typeface="Montserrat" charset="0"/>
                <a:ea typeface="Montserrat" charset="0"/>
                <a:cs typeface="Montserrat" charset="0"/>
              </a:rPr>
              <a:t>Job Description</a:t>
            </a:r>
          </a:p>
          <a:p>
            <a:pPr>
              <a:lnSpc>
                <a:spcPct val="115000"/>
              </a:lnSpc>
            </a:pPr>
            <a:r>
              <a:rPr lang="en-US" sz="2400">
                <a:latin typeface="Montserrat" charset="0"/>
                <a:ea typeface="Montserrat" charset="0"/>
                <a:cs typeface="Montserrat" charset="0"/>
              </a:rPr>
              <a:t>BRAND CONSULTANT</a:t>
            </a:r>
          </a:p>
          <a:p>
            <a:pPr>
              <a:lnSpc>
                <a:spcPct val="115000"/>
              </a:lnSpc>
            </a:pPr>
            <a:r>
              <a:rPr lang="en-US" sz="1600" b="1">
                <a:latin typeface="Montserrat" charset="0"/>
                <a:ea typeface="Montserrat" charset="0"/>
                <a:cs typeface="Montserrat" charset="0"/>
              </a:rPr>
              <a:t> </a:t>
            </a:r>
          </a:p>
          <a:p>
            <a:pPr>
              <a:lnSpc>
                <a:spcPct val="150000"/>
              </a:lnSpc>
            </a:pPr>
            <a:r>
              <a:rPr lang="en-US" sz="1800" b="1">
                <a:latin typeface="Montserrat" charset="0"/>
                <a:ea typeface="Montserrat" charset="0"/>
                <a:cs typeface="Montserrat" charset="0"/>
              </a:rPr>
              <a:t>Salary:                       </a:t>
            </a:r>
            <a:r>
              <a:rPr lang="en-US" sz="1600">
                <a:latin typeface="Montserrat" charset="0"/>
                <a:ea typeface="Montserrat" charset="0"/>
                <a:cs typeface="Montserrat" charset="0"/>
              </a:rPr>
              <a:t>Negotiable</a:t>
            </a:r>
          </a:p>
          <a:p>
            <a:pPr>
              <a:lnSpc>
                <a:spcPct val="150000"/>
              </a:lnSpc>
            </a:pPr>
            <a:r>
              <a:rPr lang="en-US" sz="1800" b="1">
                <a:latin typeface="Montserrat" charset="0"/>
                <a:ea typeface="Montserrat" charset="0"/>
                <a:cs typeface="Montserrat" charset="0"/>
              </a:rPr>
              <a:t>Career Level:   </a:t>
            </a:r>
            <a:r>
              <a:rPr lang="en-US" sz="1600" b="1">
                <a:latin typeface="Montserrat" charset="0"/>
                <a:ea typeface="Montserrat" charset="0"/>
                <a:cs typeface="Montserrat" charset="0"/>
              </a:rPr>
              <a:t>        </a:t>
            </a:r>
            <a:r>
              <a:rPr lang="en-US" sz="1600">
                <a:latin typeface="Montserrat" charset="0"/>
                <a:ea typeface="Montserrat" charset="0"/>
                <a:cs typeface="Montserrat" charset="0"/>
              </a:rPr>
              <a:t>Executive - Fulltime</a:t>
            </a:r>
          </a:p>
          <a:p>
            <a:pPr>
              <a:lnSpc>
                <a:spcPct val="150000"/>
              </a:lnSpc>
            </a:pPr>
            <a:r>
              <a:rPr lang="en-US" sz="1800" b="1">
                <a:latin typeface="Montserrat" charset="0"/>
                <a:ea typeface="Montserrat" charset="0"/>
                <a:cs typeface="Montserrat" charset="0"/>
              </a:rPr>
              <a:t>Working Time:        </a:t>
            </a:r>
            <a:r>
              <a:rPr lang="en-US" sz="1600">
                <a:latin typeface="Montserrat" charset="0"/>
                <a:ea typeface="Montserrat" charset="0"/>
                <a:cs typeface="Montserrat" charset="0"/>
              </a:rPr>
              <a:t>8.30am – 6.00pm, Mon – Fri</a:t>
            </a:r>
          </a:p>
          <a:p>
            <a:pPr>
              <a:lnSpc>
                <a:spcPct val="115000"/>
              </a:lnSpc>
            </a:pPr>
            <a:endParaRPr lang="en-US" sz="1600">
              <a:latin typeface="Montserrat" charset="0"/>
              <a:ea typeface="Montserrat" charset="0"/>
              <a:cs typeface="Montserrat" charset="0"/>
            </a:endParaRPr>
          </a:p>
          <a:p>
            <a:pPr>
              <a:lnSpc>
                <a:spcPct val="115000"/>
              </a:lnSpc>
            </a:pPr>
            <a:r>
              <a:rPr lang="en-US" sz="1800" b="1">
                <a:latin typeface="Montserrat" charset="0"/>
                <a:ea typeface="Montserrat" charset="0"/>
                <a:cs typeface="Montserrat" charset="0"/>
              </a:rPr>
              <a:t>Brand Consultant </a:t>
            </a:r>
            <a:r>
              <a:rPr lang="en-US" sz="1600">
                <a:latin typeface="Montserrat" charset="0"/>
                <a:ea typeface="Montserrat" charset="0"/>
                <a:cs typeface="Montserrat" charset="0"/>
              </a:rPr>
              <a:t>should be able to handle consultant projects independently.</a:t>
            </a:r>
          </a:p>
          <a:p>
            <a:pPr>
              <a:lnSpc>
                <a:spcPct val="115000"/>
              </a:lnSpc>
            </a:pPr>
            <a:r>
              <a:rPr lang="en-US" sz="1600">
                <a:latin typeface="Montserrat" charset="0"/>
                <a:ea typeface="Montserrat" charset="0"/>
                <a:cs typeface="Montserrat" charset="0"/>
              </a:rPr>
              <a:t>Concept – A Brand Consultant has the ability and experience in business development and branding consultancy skills. He/she should perform different skills as presentation, customer relation, project management and will be in charge of customer consulting works. There is no time limit on the Brand Consultant position.</a:t>
            </a:r>
          </a:p>
          <a:p>
            <a:pPr>
              <a:lnSpc>
                <a:spcPct val="115000"/>
              </a:lnSpc>
            </a:pPr>
            <a:r>
              <a:rPr lang="en-US" sz="1600">
                <a:latin typeface="Montserrat" charset="0"/>
                <a:ea typeface="Montserrat" charset="0"/>
                <a:cs typeface="Montserrat" charset="0"/>
              </a:rPr>
              <a:t> </a:t>
            </a:r>
          </a:p>
          <a:p>
            <a:pPr>
              <a:lnSpc>
                <a:spcPct val="115000"/>
              </a:lnSpc>
            </a:pPr>
            <a:r>
              <a:rPr lang="en-US" sz="1800" b="1">
                <a:latin typeface="Montserrat" charset="0"/>
                <a:ea typeface="Montserrat" charset="0"/>
                <a:cs typeface="Montserrat" charset="0"/>
              </a:rPr>
              <a:t>Responsibilities:</a:t>
            </a:r>
          </a:p>
          <a:p>
            <a:pPr marL="342900" indent="-342900">
              <a:lnSpc>
                <a:spcPct val="115000"/>
              </a:lnSpc>
              <a:buFont typeface="Arial" charset="0"/>
              <a:buChar char="•"/>
            </a:pPr>
            <a:r>
              <a:rPr lang="en-US" sz="1600">
                <a:latin typeface="Montserrat" charset="0"/>
                <a:ea typeface="Montserrat" charset="0"/>
                <a:cs typeface="Montserrat" charset="0"/>
              </a:rPr>
              <a:t>In charge consulting work which may include: research process such as preparing research details, research questionaire, suggest research methodology, conduct research (desk research, in-depth interview, focus group..), preparing research report.</a:t>
            </a:r>
          </a:p>
          <a:p>
            <a:pPr marL="342900" indent="-342900">
              <a:lnSpc>
                <a:spcPct val="115000"/>
              </a:lnSpc>
              <a:buFont typeface="Arial" charset="0"/>
              <a:buChar char="•"/>
            </a:pPr>
            <a:r>
              <a:rPr lang="en-US" sz="1600">
                <a:latin typeface="Montserrat" charset="0"/>
                <a:ea typeface="Montserrat" charset="0"/>
                <a:cs typeface="Montserrat" charset="0"/>
              </a:rPr>
              <a:t>Develop brand strategy (brand positioning, brand development), create core brand identity (brand name, logo, slogan, branding materials and applications), develop brand communication plan independently.</a:t>
            </a:r>
          </a:p>
          <a:p>
            <a:pPr marL="342900" indent="-342900">
              <a:lnSpc>
                <a:spcPct val="115000"/>
              </a:lnSpc>
              <a:buFont typeface="Arial" charset="0"/>
              <a:buChar char="•"/>
            </a:pPr>
            <a:r>
              <a:rPr lang="en-US" sz="1600">
                <a:latin typeface="Montserrat" charset="0"/>
                <a:ea typeface="Montserrat" charset="0"/>
                <a:cs typeface="Montserrat" charset="0"/>
              </a:rPr>
              <a:t>Interface directly with client in daily project management and give instruction to Brand Associate on details. Follow up with different clients, managing projects performed with and by others and supervising Brand Associate.</a:t>
            </a:r>
          </a:p>
          <a:p>
            <a:pPr marL="342900" indent="-342900">
              <a:lnSpc>
                <a:spcPct val="115000"/>
              </a:lnSpc>
              <a:buFont typeface="Arial" charset="0"/>
              <a:buChar char="•"/>
            </a:pPr>
            <a:r>
              <a:rPr lang="en-US" sz="1600">
                <a:latin typeface="Montserrat" charset="0"/>
                <a:ea typeface="Montserrat" charset="0"/>
                <a:cs typeface="Montserrat" charset="0"/>
              </a:rPr>
              <a:t>Is fully familiar with receiving briefing, developing proposal, delivering presentations.</a:t>
            </a:r>
          </a:p>
          <a:p>
            <a:pPr marL="342900" indent="-342900">
              <a:lnSpc>
                <a:spcPct val="115000"/>
              </a:lnSpc>
              <a:buFont typeface="Arial" charset="0"/>
              <a:buChar char="•"/>
            </a:pPr>
            <a:r>
              <a:rPr lang="en-US" sz="1600">
                <a:latin typeface="Montserrat" charset="0"/>
                <a:ea typeface="Montserrat" charset="0"/>
                <a:cs typeface="Montserrat" charset="0"/>
              </a:rPr>
              <a:t>Acts as a liaison between client, suppliers and, other internal and external audiences.</a:t>
            </a:r>
          </a:p>
          <a:p>
            <a:pPr marL="342900" indent="-342900">
              <a:lnSpc>
                <a:spcPct val="115000"/>
              </a:lnSpc>
              <a:buFont typeface="Arial" charset="0"/>
              <a:buChar char="•"/>
            </a:pPr>
            <a:r>
              <a:rPr lang="en-US" sz="1600">
                <a:latin typeface="Montserrat" charset="0"/>
                <a:ea typeface="Montserrat" charset="0"/>
                <a:cs typeface="Montserrat" charset="0"/>
              </a:rPr>
              <a:t>Exploring potential leads and contribute contents to company’s website.</a:t>
            </a:r>
          </a:p>
          <a:p>
            <a:pPr marL="342900" indent="-342900">
              <a:lnSpc>
                <a:spcPct val="115000"/>
              </a:lnSpc>
              <a:buFont typeface="Arial" charset="0"/>
              <a:buChar char="•"/>
            </a:pPr>
            <a:r>
              <a:rPr lang="en-US" sz="1600">
                <a:latin typeface="Montserrat" charset="0"/>
                <a:ea typeface="Montserrat" charset="0"/>
                <a:cs typeface="Montserrat" charset="0"/>
              </a:rPr>
              <a:t>Applies knowledge of the full range of resources available throughout the company.</a:t>
            </a:r>
          </a:p>
          <a:p>
            <a:pPr marL="342900" indent="-342900">
              <a:lnSpc>
                <a:spcPct val="115000"/>
              </a:lnSpc>
              <a:buFont typeface="Arial" charset="0"/>
              <a:buChar char="•"/>
            </a:pPr>
            <a:r>
              <a:rPr lang="en-US" sz="1600">
                <a:latin typeface="Montserrat" charset="0"/>
                <a:ea typeface="Montserrat" charset="0"/>
                <a:cs typeface="Montserrat" charset="0"/>
              </a:rPr>
              <a:t>Cooperate with other team, other offices and other company components.</a:t>
            </a:r>
          </a:p>
        </p:txBody>
      </p:sp>
    </p:spTree>
    <p:extLst>
      <p:ext uri="{BB962C8B-B14F-4D97-AF65-F5344CB8AC3E}">
        <p14:creationId xmlns:p14="http://schemas.microsoft.com/office/powerpoint/2010/main" val="8693479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7347598" y="5273945"/>
            <a:ext cx="9583073"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VIII. </a:t>
            </a:r>
            <a:r>
              <a:rPr lang="vi-VN" sz="11998" b="1" dirty="0">
                <a:latin typeface="Montserrat" charset="0"/>
                <a:ea typeface="Montserrat" charset="0"/>
                <a:cs typeface="Montserrat" charset="0"/>
              </a:rPr>
              <a:t>Liên hệ</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21472808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5512" b="31376"/>
          <a:stretch/>
        </p:blipFill>
        <p:spPr>
          <a:xfrm>
            <a:off x="0" y="1112243"/>
            <a:ext cx="24367522" cy="5384810"/>
          </a:xfrm>
          <a:prstGeom prst="rect">
            <a:avLst/>
          </a:prstGeom>
        </p:spPr>
      </p:pic>
      <p:sp>
        <p:nvSpPr>
          <p:cNvPr id="3" name="Rectangle 2">
            <a:extLst>
              <a:ext uri="{FF2B5EF4-FFF2-40B4-BE49-F238E27FC236}">
                <a16:creationId xmlns:a16="http://schemas.microsoft.com/office/drawing/2014/main" xmlns="" id="{3D8FA402-9827-426C-9622-7156CFF8E599}"/>
              </a:ext>
            </a:extLst>
          </p:cNvPr>
          <p:cNvSpPr/>
          <p:nvPr/>
        </p:nvSpPr>
        <p:spPr>
          <a:xfrm>
            <a:off x="17573" y="1073985"/>
            <a:ext cx="24367522" cy="5423068"/>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7"/>
          </a:p>
        </p:txBody>
      </p:sp>
      <p:pic>
        <p:nvPicPr>
          <p:cNvPr id="4" name="Picture 3">
            <a:extLst>
              <a:ext uri="{FF2B5EF4-FFF2-40B4-BE49-F238E27FC236}">
                <a16:creationId xmlns:a16="http://schemas.microsoft.com/office/drawing/2014/main" xmlns="" id="{CB2A1DD2-3300-451B-B196-36E3F8C15AB0}"/>
              </a:ext>
            </a:extLst>
          </p:cNvPr>
          <p:cNvPicPr>
            <a:picLocks noChangeAspect="1"/>
          </p:cNvPicPr>
          <p:nvPr/>
        </p:nvPicPr>
        <p:blipFill rotWithShape="1">
          <a:blip r:embed="rId3">
            <a:extLst>
              <a:ext uri="{28A0092B-C50C-407E-A947-70E740481C1C}">
                <a14:useLocalDpi xmlns:a14="http://schemas.microsoft.com/office/drawing/2010/main" val="0"/>
              </a:ext>
            </a:extLst>
          </a:blip>
          <a:srcRect b="91769"/>
          <a:stretch/>
        </p:blipFill>
        <p:spPr>
          <a:xfrm>
            <a:off x="0" y="1343"/>
            <a:ext cx="24379238" cy="1128797"/>
          </a:xfrm>
          <a:prstGeom prst="rect">
            <a:avLst/>
          </a:prstGeom>
        </p:spPr>
      </p:pic>
      <p:sp>
        <p:nvSpPr>
          <p:cNvPr id="5" name="TextBox 4">
            <a:extLst>
              <a:ext uri="{FF2B5EF4-FFF2-40B4-BE49-F238E27FC236}">
                <a16:creationId xmlns:a16="http://schemas.microsoft.com/office/drawing/2014/main" xmlns="" id="{9AB4EF1E-6915-488E-B4C0-59AF16C31001}"/>
              </a:ext>
            </a:extLst>
          </p:cNvPr>
          <p:cNvSpPr txBox="1"/>
          <p:nvPr/>
        </p:nvSpPr>
        <p:spPr>
          <a:xfrm>
            <a:off x="3932633" y="346522"/>
            <a:ext cx="2350551" cy="646331"/>
          </a:xfrm>
          <a:prstGeom prst="rect">
            <a:avLst/>
          </a:prstGeom>
          <a:solidFill>
            <a:srgbClr val="2F3747"/>
          </a:solidFill>
          <a:ln>
            <a:noFill/>
          </a:ln>
          <a:effectLst/>
        </p:spPr>
        <p:txBody>
          <a:bodyPr wrap="square" rtlCol="0">
            <a:spAutoFit/>
          </a:bodyPr>
          <a:lstStyle/>
          <a:p>
            <a:pPr algn="ctr"/>
            <a:r>
              <a:rPr lang="en-US" sz="1800" dirty="0">
                <a:solidFill>
                  <a:schemeClr val="bg1"/>
                </a:solidFill>
                <a:latin typeface="Roboto"/>
              </a:rPr>
              <a:t>GIỚI THIỆU VỀ MIBRAND</a:t>
            </a:r>
          </a:p>
        </p:txBody>
      </p:sp>
      <p:sp>
        <p:nvSpPr>
          <p:cNvPr id="6" name="TextBox 5">
            <a:extLst>
              <a:ext uri="{FF2B5EF4-FFF2-40B4-BE49-F238E27FC236}">
                <a16:creationId xmlns:a16="http://schemas.microsoft.com/office/drawing/2014/main" xmlns="" id="{8F73047C-28C7-48AD-A6D9-89D85F0D6FEB}"/>
              </a:ext>
            </a:extLst>
          </p:cNvPr>
          <p:cNvSpPr txBox="1"/>
          <p:nvPr/>
        </p:nvSpPr>
        <p:spPr>
          <a:xfrm>
            <a:off x="8618989" y="390108"/>
            <a:ext cx="1876044"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SẢN PHẨM VÀ D</a:t>
            </a:r>
            <a:r>
              <a:rPr lang="vi-VN" sz="1600" dirty="0">
                <a:solidFill>
                  <a:schemeClr val="bg1"/>
                </a:solidFill>
                <a:latin typeface="Montserrat" charset="0"/>
                <a:ea typeface="Montserrat" charset="0"/>
                <a:cs typeface="Montserrat" charset="0"/>
              </a:rPr>
              <a:t>ỊCH</a:t>
            </a:r>
            <a:r>
              <a:rPr lang="en-US" sz="1600" dirty="0">
                <a:solidFill>
                  <a:schemeClr val="bg1"/>
                </a:solidFill>
                <a:latin typeface="Montserrat" charset="0"/>
                <a:ea typeface="Montserrat" charset="0"/>
                <a:cs typeface="Montserrat" charset="0"/>
              </a:rPr>
              <a:t> VỤ</a:t>
            </a:r>
          </a:p>
        </p:txBody>
      </p:sp>
      <p:sp>
        <p:nvSpPr>
          <p:cNvPr id="7" name="TextBox 6">
            <a:extLst>
              <a:ext uri="{FF2B5EF4-FFF2-40B4-BE49-F238E27FC236}">
                <a16:creationId xmlns:a16="http://schemas.microsoft.com/office/drawing/2014/main" xmlns="" id="{067520FB-0CC1-47D3-A098-6202EF9F5E18}"/>
              </a:ext>
            </a:extLst>
          </p:cNvPr>
          <p:cNvSpPr txBox="1"/>
          <p:nvPr/>
        </p:nvSpPr>
        <p:spPr>
          <a:xfrm>
            <a:off x="3925260" y="372141"/>
            <a:ext cx="2350551" cy="584775"/>
          </a:xfrm>
          <a:prstGeom prst="rect">
            <a:avLst/>
          </a:prstGeom>
          <a:solidFill>
            <a:srgbClr val="2F3747"/>
          </a:solidFill>
          <a:ln>
            <a:noFill/>
          </a:ln>
          <a:effectLst/>
        </p:spPr>
        <p:txBody>
          <a:bodyPr wrap="square" rtlCol="0">
            <a:spAutoFit/>
          </a:bodyPr>
          <a:lstStyle/>
          <a:p>
            <a:pPr algn="ctr"/>
            <a:r>
              <a:rPr lang="en-US" sz="1600" dirty="0">
                <a:solidFill>
                  <a:schemeClr val="bg1"/>
                </a:solidFill>
                <a:latin typeface="Montserrat" charset="0"/>
                <a:ea typeface="Montserrat" charset="0"/>
                <a:cs typeface="Montserrat" charset="0"/>
              </a:rPr>
              <a:t>VỀ MIBRAND </a:t>
            </a:r>
            <a:r>
              <a:rPr lang="vi-VN" sz="1600" dirty="0">
                <a:solidFill>
                  <a:schemeClr val="bg1"/>
                </a:solidFill>
                <a:latin typeface="Montserrat" charset="0"/>
                <a:ea typeface="Montserrat" charset="0"/>
                <a:cs typeface="Montserrat" charset="0"/>
              </a:rPr>
              <a:t>VIETNAM</a:t>
            </a:r>
            <a:endParaRPr lang="en-US" sz="1600" dirty="0">
              <a:solidFill>
                <a:schemeClr val="bg1"/>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69B7AE8-6FB1-45E3-88FD-930A528E223F}"/>
              </a:ext>
            </a:extLst>
          </p:cNvPr>
          <p:cNvSpPr txBox="1"/>
          <p:nvPr/>
        </p:nvSpPr>
        <p:spPr>
          <a:xfrm>
            <a:off x="6180576" y="411380"/>
            <a:ext cx="2350551" cy="338554"/>
          </a:xfrm>
          <a:prstGeom prst="rect">
            <a:avLst/>
          </a:prstGeom>
          <a:solidFill>
            <a:srgbClr val="2F3747"/>
          </a:solidFill>
          <a:ln>
            <a:noFill/>
          </a:ln>
          <a:effectLst/>
        </p:spPr>
        <p:txBody>
          <a:bodyPr wrap="square" rtlCol="0">
            <a:spAutoFit/>
          </a:bodyPr>
          <a:lstStyle/>
          <a:p>
            <a:pPr algn="ctr"/>
            <a:r>
              <a:rPr lang="vi-VN" sz="1600" dirty="0">
                <a:solidFill>
                  <a:schemeClr val="bg1"/>
                </a:solidFill>
                <a:latin typeface="Montserrat" charset="0"/>
                <a:ea typeface="Montserrat" charset="0"/>
                <a:cs typeface="Montserrat" charset="0"/>
              </a:rPr>
              <a:t>PORTFOLIO</a:t>
            </a:r>
            <a:endParaRPr lang="en-US" sz="1600" dirty="0">
              <a:solidFill>
                <a:schemeClr val="bg1"/>
              </a:solidFill>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84643FC8-3A79-480B-A2FC-F3DF9A6C2277}"/>
              </a:ext>
            </a:extLst>
          </p:cNvPr>
          <p:cNvSpPr/>
          <p:nvPr/>
        </p:nvSpPr>
        <p:spPr>
          <a:xfrm>
            <a:off x="10786923" y="448041"/>
            <a:ext cx="2498774" cy="338554"/>
          </a:xfrm>
          <a:prstGeom prst="rect">
            <a:avLst/>
          </a:prstGeom>
          <a:solidFill>
            <a:srgbClr val="2F3747"/>
          </a:solidFill>
        </p:spPr>
        <p:txBody>
          <a:bodyPr wrap="square">
            <a:spAutoFit/>
          </a:bodyPr>
          <a:lstStyle/>
          <a:p>
            <a:pPr algn="ctr"/>
            <a:r>
              <a:rPr lang="en-US" sz="1600" dirty="0">
                <a:solidFill>
                  <a:schemeClr val="bg1"/>
                </a:solidFill>
                <a:latin typeface="Montserrat" charset="0"/>
                <a:ea typeface="Montserrat" charset="0"/>
                <a:cs typeface="Montserrat" charset="0"/>
              </a:rPr>
              <a:t>WE SHARE</a:t>
            </a:r>
          </a:p>
        </p:txBody>
      </p:sp>
      <p:sp>
        <p:nvSpPr>
          <p:cNvPr id="10" name="Rectangle 9">
            <a:extLst>
              <a:ext uri="{FF2B5EF4-FFF2-40B4-BE49-F238E27FC236}">
                <a16:creationId xmlns:a16="http://schemas.microsoft.com/office/drawing/2014/main" xmlns="" id="{4A639ABC-ED58-466E-9EC4-0598E187F336}"/>
              </a:ext>
            </a:extLst>
          </p:cNvPr>
          <p:cNvSpPr/>
          <p:nvPr/>
        </p:nvSpPr>
        <p:spPr>
          <a:xfrm>
            <a:off x="13154183" y="320840"/>
            <a:ext cx="244867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VỀ</a:t>
            </a:r>
          </a:p>
          <a:p>
            <a:pPr algn="ctr"/>
            <a:r>
              <a:rPr lang="en-US" sz="1600">
                <a:solidFill>
                  <a:schemeClr val="bg1"/>
                </a:solidFill>
                <a:latin typeface="Montserrat" charset="0"/>
                <a:ea typeface="Montserrat" charset="0"/>
                <a:cs typeface="Montserrat" charset="0"/>
              </a:rPr>
              <a:t>BRAND FINANCE</a:t>
            </a:r>
          </a:p>
        </p:txBody>
      </p:sp>
      <p:sp>
        <p:nvSpPr>
          <p:cNvPr id="11" name="Rectangle 10">
            <a:extLst>
              <a:ext uri="{FF2B5EF4-FFF2-40B4-BE49-F238E27FC236}">
                <a16:creationId xmlns:a16="http://schemas.microsoft.com/office/drawing/2014/main" xmlns="" id="{B3F12D54-FB9F-4088-953E-5F56808D03B0}"/>
              </a:ext>
            </a:extLst>
          </p:cNvPr>
          <p:cNvSpPr/>
          <p:nvPr/>
        </p:nvSpPr>
        <p:spPr>
          <a:xfrm>
            <a:off x="18524113" y="191178"/>
            <a:ext cx="3664464" cy="738664"/>
          </a:xfrm>
          <a:prstGeom prst="rect">
            <a:avLst/>
          </a:prstGeom>
          <a:solidFill>
            <a:schemeClr val="bg1">
              <a:lumMod val="50000"/>
            </a:schemeClr>
          </a:solidFill>
        </p:spPr>
        <p:txBody>
          <a:bodyPr wrap="square">
            <a:spAutoFit/>
          </a:bodyPr>
          <a:lstStyle/>
          <a:p>
            <a:pPr algn="ctr"/>
            <a:endParaRPr lang="en-US" sz="1400">
              <a:solidFill>
                <a:schemeClr val="bg1"/>
              </a:solidFill>
              <a:latin typeface="Montserrat" charset="0"/>
              <a:ea typeface="Montserrat" charset="0"/>
              <a:cs typeface="Montserrat" charset="0"/>
            </a:endParaRPr>
          </a:p>
          <a:p>
            <a:pPr algn="ctr"/>
            <a:r>
              <a:rPr lang="vi-VN" sz="1400">
                <a:solidFill>
                  <a:schemeClr val="bg1"/>
                </a:solidFill>
                <a:latin typeface="Montserrat" charset="0"/>
                <a:ea typeface="Montserrat" charset="0"/>
                <a:cs typeface="Montserrat" charset="0"/>
              </a:rPr>
              <a:t>LIÊN HỆ</a:t>
            </a:r>
            <a:endParaRPr lang="en-US" sz="1400">
              <a:solidFill>
                <a:schemeClr val="bg1"/>
              </a:solidFill>
              <a:latin typeface="Montserrat" charset="0"/>
              <a:ea typeface="Montserrat" charset="0"/>
              <a:cs typeface="Montserrat" charset="0"/>
            </a:endParaRPr>
          </a:p>
          <a:p>
            <a:pPr algn="ctr"/>
            <a:endParaRPr lang="en-US" sz="1400">
              <a:solidFill>
                <a:schemeClr val="bg1"/>
              </a:solidFill>
              <a:latin typeface="Montserrat" charset="0"/>
              <a:ea typeface="Montserrat" charset="0"/>
              <a:cs typeface="Montserrat" charset="0"/>
            </a:endParaRPr>
          </a:p>
        </p:txBody>
      </p:sp>
      <p:sp>
        <p:nvSpPr>
          <p:cNvPr id="12" name="TextBox 11">
            <a:extLst>
              <a:ext uri="{FF2B5EF4-FFF2-40B4-BE49-F238E27FC236}">
                <a16:creationId xmlns:a16="http://schemas.microsoft.com/office/drawing/2014/main" xmlns="" id="{8B5A6BB2-C08F-4FE5-B6E0-689DAF905470}"/>
              </a:ext>
            </a:extLst>
          </p:cNvPr>
          <p:cNvSpPr txBox="1"/>
          <p:nvPr/>
        </p:nvSpPr>
        <p:spPr>
          <a:xfrm>
            <a:off x="1855191" y="2635288"/>
            <a:ext cx="20645427" cy="1077090"/>
          </a:xfrm>
          <a:prstGeom prst="rect">
            <a:avLst/>
          </a:prstGeom>
          <a:noFill/>
        </p:spPr>
        <p:txBody>
          <a:bodyPr wrap="square" rtlCol="0">
            <a:spAutoFit/>
          </a:bodyPr>
          <a:lstStyle/>
          <a:p>
            <a:pPr algn="ctr"/>
            <a:r>
              <a:rPr lang="vi-VN" sz="6399" dirty="0">
                <a:solidFill>
                  <a:schemeClr val="bg1"/>
                </a:solidFill>
                <a:latin typeface="Montserrat" charset="0"/>
                <a:ea typeface="Montserrat" charset="0"/>
                <a:cs typeface="Montserrat" charset="0"/>
              </a:rPr>
              <a:t>Liên hệ với chúng tôi</a:t>
            </a:r>
            <a:endParaRPr lang="en-US" sz="6399" dirty="0">
              <a:solidFill>
                <a:schemeClr val="bg1"/>
              </a:solidFill>
              <a:latin typeface="Montserrat" charset="0"/>
              <a:ea typeface="Montserrat" charset="0"/>
              <a:cs typeface="Montserrat" charset="0"/>
            </a:endParaRPr>
          </a:p>
        </p:txBody>
      </p:sp>
      <p:sp>
        <p:nvSpPr>
          <p:cNvPr id="13" name="Rectangle 12">
            <a:extLst>
              <a:ext uri="{FF2B5EF4-FFF2-40B4-BE49-F238E27FC236}">
                <a16:creationId xmlns:a16="http://schemas.microsoft.com/office/drawing/2014/main" xmlns="" id="{B9D4EE67-8B9E-4667-9C62-55D825A778EC}"/>
              </a:ext>
            </a:extLst>
          </p:cNvPr>
          <p:cNvSpPr/>
          <p:nvPr/>
        </p:nvSpPr>
        <p:spPr>
          <a:xfrm>
            <a:off x="2910121" y="3939043"/>
            <a:ext cx="18543799" cy="98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sz="2400" dirty="0">
                <a:latin typeface="Montserrat" charset="0"/>
                <a:ea typeface="Montserrat" charset="0"/>
                <a:cs typeface="Montserrat" charset="0"/>
              </a:rPr>
              <a:t>Trang chủ   /   </a:t>
            </a:r>
            <a:r>
              <a:rPr lang="vi-VN" sz="2400" dirty="0">
                <a:latin typeface="Montserrat" charset="0"/>
                <a:ea typeface="Montserrat" charset="0"/>
                <a:cs typeface="Montserrat" charset="0"/>
              </a:rPr>
              <a:t>Liên hệ</a:t>
            </a:r>
            <a:endParaRPr lang="en-US" sz="2400" dirty="0">
              <a:latin typeface="Montserrat" charset="0"/>
              <a:ea typeface="Montserrat" charset="0"/>
              <a:cs typeface="Montserrat" charset="0"/>
            </a:endParaRPr>
          </a:p>
        </p:txBody>
      </p:sp>
      <p:sp>
        <p:nvSpPr>
          <p:cNvPr id="14" name="Rectangle 13">
            <a:extLst>
              <a:ext uri="{FF2B5EF4-FFF2-40B4-BE49-F238E27FC236}">
                <a16:creationId xmlns:a16="http://schemas.microsoft.com/office/drawing/2014/main" xmlns="" id="{4A639ABC-ED58-466E-9EC4-0598E187F336}"/>
              </a:ext>
            </a:extLst>
          </p:cNvPr>
          <p:cNvSpPr/>
          <p:nvPr/>
        </p:nvSpPr>
        <p:spPr>
          <a:xfrm>
            <a:off x="15602857" y="320841"/>
            <a:ext cx="1258644" cy="584775"/>
          </a:xfrm>
          <a:prstGeom prst="rect">
            <a:avLst/>
          </a:prstGeom>
          <a:solidFill>
            <a:srgbClr val="2F3747"/>
          </a:solidFill>
        </p:spPr>
        <p:txBody>
          <a:bodyPr wrap="square">
            <a:spAutoFit/>
          </a:bodyPr>
          <a:lstStyle/>
          <a:p>
            <a:pPr algn="ctr"/>
            <a:r>
              <a:rPr lang="vi-VN" sz="1600">
                <a:solidFill>
                  <a:schemeClr val="bg1"/>
                </a:solidFill>
                <a:latin typeface="Montserrat" charset="0"/>
                <a:ea typeface="Montserrat" charset="0"/>
                <a:cs typeface="Montserrat" charset="0"/>
              </a:rPr>
              <a:t>TUYỂN</a:t>
            </a:r>
          </a:p>
          <a:p>
            <a:pPr algn="ctr"/>
            <a:r>
              <a:rPr lang="vi-VN" sz="1600">
                <a:solidFill>
                  <a:schemeClr val="bg1"/>
                </a:solidFill>
                <a:latin typeface="Montserrat" charset="0"/>
                <a:ea typeface="Montserrat" charset="0"/>
                <a:cs typeface="Montserrat" charset="0"/>
              </a:rPr>
              <a:t> DỤNG</a:t>
            </a:r>
            <a:endParaRPr lang="en-US" sz="1600">
              <a:solidFill>
                <a:schemeClr val="bg1"/>
              </a:solidFill>
              <a:latin typeface="Montserrat" charset="0"/>
              <a:ea typeface="Montserrat" charset="0"/>
              <a:cs typeface="Montserrat" charset="0"/>
            </a:endParaRP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7716"/>
          <a:stretch/>
        </p:blipFill>
        <p:spPr>
          <a:xfrm>
            <a:off x="-86503" y="6521116"/>
            <a:ext cx="24459492" cy="7194884"/>
          </a:xfrm>
          <a:prstGeom prst="rect">
            <a:avLst/>
          </a:prstGeom>
        </p:spPr>
      </p:pic>
      <p:sp>
        <p:nvSpPr>
          <p:cNvPr id="16" name="TextBox 15">
            <a:extLst>
              <a:ext uri="{FF2B5EF4-FFF2-40B4-BE49-F238E27FC236}">
                <a16:creationId xmlns:a16="http://schemas.microsoft.com/office/drawing/2014/main" xmlns="" id="{5FA00128-CA9D-5147-9AC9-20EDBE1F3E52}"/>
              </a:ext>
            </a:extLst>
          </p:cNvPr>
          <p:cNvSpPr txBox="1"/>
          <p:nvPr/>
        </p:nvSpPr>
        <p:spPr>
          <a:xfrm>
            <a:off x="3102340" y="10118558"/>
            <a:ext cx="4521516" cy="646331"/>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vi-VN" sz="1800" dirty="0">
                <a:solidFill>
                  <a:schemeClr val="bg1">
                    <a:lumMod val="50000"/>
                  </a:schemeClr>
                </a:solidFill>
                <a:latin typeface="Arial" panose="020B0604020202020204" pitchFamily="34" charset="0"/>
                <a:cs typeface="Arial" panose="020B0604020202020204" pitchFamily="34" charset="0"/>
              </a:rPr>
              <a:t>Tầng 7</a:t>
            </a:r>
            <a:r>
              <a:rPr lang="en-US" sz="1800" dirty="0">
                <a:solidFill>
                  <a:schemeClr val="bg1">
                    <a:lumMod val="50000"/>
                  </a:schemeClr>
                </a:solidFill>
                <a:latin typeface="Arial" panose="020B0604020202020204" pitchFamily="34" charset="0"/>
                <a:cs typeface="Arial" panose="020B0604020202020204" pitchFamily="34" charset="0"/>
              </a:rPr>
              <a:t>, Prima Building, 22 </a:t>
            </a:r>
            <a:r>
              <a:rPr lang="vi-VN" sz="1800" dirty="0">
                <a:solidFill>
                  <a:schemeClr val="bg1">
                    <a:lumMod val="50000"/>
                  </a:schemeClr>
                </a:solidFill>
                <a:latin typeface="Arial" panose="020B0604020202020204" pitchFamily="34" charset="0"/>
                <a:cs typeface="Arial" panose="020B0604020202020204" pitchFamily="34" charset="0"/>
              </a:rPr>
              <a:t>Mai Anh Tuấn</a:t>
            </a:r>
            <a:r>
              <a:rPr lang="en-US" sz="1800" dirty="0">
                <a:solidFill>
                  <a:schemeClr val="bg1">
                    <a:lumMod val="50000"/>
                  </a:schemeClr>
                </a:solidFill>
                <a:latin typeface="Arial" panose="020B0604020202020204" pitchFamily="34" charset="0"/>
                <a:cs typeface="Arial" panose="020B0604020202020204" pitchFamily="34" charset="0"/>
              </a:rPr>
              <a:t>, </a:t>
            </a:r>
            <a:r>
              <a:rPr lang="vi-VN" sz="1800" dirty="0">
                <a:solidFill>
                  <a:schemeClr val="bg1">
                    <a:lumMod val="50000"/>
                  </a:schemeClr>
                </a:solidFill>
                <a:latin typeface="Arial" panose="020B0604020202020204" pitchFamily="34" charset="0"/>
                <a:cs typeface="Arial" panose="020B0604020202020204" pitchFamily="34" charset="0"/>
              </a:rPr>
              <a:t>Quận Đống Đa, Hà Nội, Việt Nam</a:t>
            </a:r>
            <a:endParaRPr lang="en-US" sz="1800" dirty="0">
              <a:solidFill>
                <a:schemeClr val="bg1">
                  <a:lumMod val="5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xmlns="" id="{FCBA7045-3887-6F47-95EC-77CE877E4B82}"/>
              </a:ext>
            </a:extLst>
          </p:cNvPr>
          <p:cNvSpPr txBox="1"/>
          <p:nvPr/>
        </p:nvSpPr>
        <p:spPr>
          <a:xfrm>
            <a:off x="3556149" y="9502931"/>
            <a:ext cx="3613898" cy="461665"/>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400">
                <a:solidFill>
                  <a:schemeClr val="tx1"/>
                </a:solidFill>
                <a:latin typeface="Montserrat" charset="0"/>
                <a:ea typeface="Montserrat" charset="0"/>
                <a:cs typeface="Montserrat" charset="0"/>
              </a:rPr>
              <a:t>Địa chỉ</a:t>
            </a:r>
            <a:r>
              <a:rPr lang="vi-VN" sz="2400">
                <a:solidFill>
                  <a:schemeClr val="tx1"/>
                </a:solidFill>
                <a:latin typeface="Montserrat" charset="0"/>
                <a:ea typeface="Montserrat" charset="0"/>
                <a:cs typeface="Montserrat" charset="0"/>
              </a:rPr>
              <a:t>:</a:t>
            </a:r>
            <a:endParaRPr lang="en-US" sz="2400" dirty="0">
              <a:solidFill>
                <a:schemeClr val="tx1"/>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xmlns="" id="{5FA00128-CA9D-5147-9AC9-20EDBE1F3E52}"/>
              </a:ext>
            </a:extLst>
          </p:cNvPr>
          <p:cNvSpPr txBox="1"/>
          <p:nvPr/>
        </p:nvSpPr>
        <p:spPr>
          <a:xfrm>
            <a:off x="10472264" y="9980058"/>
            <a:ext cx="3341958" cy="923330"/>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endParaRPr lang="is-IS" sz="1800">
              <a:solidFill>
                <a:schemeClr val="bg1">
                  <a:lumMod val="50000"/>
                </a:schemeClr>
              </a:solidFill>
              <a:latin typeface="Arial" panose="020B0604020202020204" pitchFamily="34" charset="0"/>
              <a:cs typeface="Arial" panose="020B0604020202020204" pitchFamily="34" charset="0"/>
            </a:endParaRPr>
          </a:p>
          <a:p>
            <a:pPr algn="ctr"/>
            <a:r>
              <a:rPr lang="is-IS" sz="1800">
                <a:solidFill>
                  <a:schemeClr val="bg1">
                    <a:lumMod val="50000"/>
                  </a:schemeClr>
                </a:solidFill>
                <a:latin typeface="Arial" panose="020B0604020202020204" pitchFamily="34" charset="0"/>
                <a:cs typeface="Arial" panose="020B0604020202020204" pitchFamily="34" charset="0"/>
              </a:rPr>
              <a:t>(024).7300.5288</a:t>
            </a:r>
          </a:p>
          <a:p>
            <a:pPr algn="ctr"/>
            <a:endParaRPr lang="is-IS" sz="180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xmlns="" id="{FCBA7045-3887-6F47-95EC-77CE877E4B82}"/>
              </a:ext>
            </a:extLst>
          </p:cNvPr>
          <p:cNvSpPr txBox="1"/>
          <p:nvPr/>
        </p:nvSpPr>
        <p:spPr>
          <a:xfrm>
            <a:off x="10325917" y="9502931"/>
            <a:ext cx="3613898" cy="461665"/>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400">
                <a:solidFill>
                  <a:schemeClr val="tx1"/>
                </a:solidFill>
                <a:latin typeface="Montserrat" charset="0"/>
                <a:ea typeface="Montserrat" charset="0"/>
                <a:cs typeface="Montserrat" charset="0"/>
              </a:rPr>
              <a:t>Địa chỉ</a:t>
            </a:r>
            <a:r>
              <a:rPr lang="vi-VN" sz="2400">
                <a:solidFill>
                  <a:schemeClr val="tx1"/>
                </a:solidFill>
                <a:latin typeface="Montserrat" charset="0"/>
                <a:ea typeface="Montserrat" charset="0"/>
                <a:cs typeface="Montserrat" charset="0"/>
              </a:rPr>
              <a:t>:</a:t>
            </a:r>
            <a:endParaRPr lang="en-US" sz="2400" dirty="0">
              <a:solidFill>
                <a:schemeClr val="tx1"/>
              </a:solidFill>
              <a:latin typeface="Montserrat" charset="0"/>
              <a:ea typeface="Montserrat" charset="0"/>
              <a:cs typeface="Montserrat" charset="0"/>
            </a:endParaRPr>
          </a:p>
        </p:txBody>
      </p:sp>
      <p:sp>
        <p:nvSpPr>
          <p:cNvPr id="21" name="TextBox 20">
            <a:extLst>
              <a:ext uri="{FF2B5EF4-FFF2-40B4-BE49-F238E27FC236}">
                <a16:creationId xmlns:a16="http://schemas.microsoft.com/office/drawing/2014/main" xmlns="" id="{FCBA7045-3887-6F47-95EC-77CE877E4B82}"/>
              </a:ext>
            </a:extLst>
          </p:cNvPr>
          <p:cNvSpPr txBox="1"/>
          <p:nvPr/>
        </p:nvSpPr>
        <p:spPr>
          <a:xfrm>
            <a:off x="17116439" y="9502931"/>
            <a:ext cx="3613898" cy="830997"/>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400">
                <a:solidFill>
                  <a:schemeClr val="tx1"/>
                </a:solidFill>
                <a:latin typeface="Montserrat" charset="0"/>
                <a:ea typeface="Montserrat" charset="0"/>
                <a:cs typeface="Montserrat" charset="0"/>
              </a:rPr>
              <a:t>Giờ làm việc</a:t>
            </a:r>
            <a:r>
              <a:rPr lang="vi-VN" sz="2400">
                <a:solidFill>
                  <a:schemeClr val="tx1"/>
                </a:solidFill>
                <a:latin typeface="Montserrat" charset="0"/>
                <a:ea typeface="Montserrat" charset="0"/>
                <a:cs typeface="Montserrat" charset="0"/>
              </a:rPr>
              <a:t>:</a:t>
            </a:r>
          </a:p>
          <a:p>
            <a:pPr algn="ctr"/>
            <a:endParaRPr lang="en-US" sz="2400" dirty="0">
              <a:solidFill>
                <a:schemeClr val="tx1"/>
              </a:solidFill>
              <a:latin typeface="Montserrat" charset="0"/>
              <a:ea typeface="Montserrat" charset="0"/>
              <a:cs typeface="Montserrat" charset="0"/>
            </a:endParaRPr>
          </a:p>
        </p:txBody>
      </p:sp>
      <p:sp>
        <p:nvSpPr>
          <p:cNvPr id="20" name="TextBox 19">
            <a:extLst>
              <a:ext uri="{FF2B5EF4-FFF2-40B4-BE49-F238E27FC236}">
                <a16:creationId xmlns:a16="http://schemas.microsoft.com/office/drawing/2014/main" xmlns="" id="{5FA00128-CA9D-5147-9AC9-20EDBE1F3E52}"/>
              </a:ext>
            </a:extLst>
          </p:cNvPr>
          <p:cNvSpPr txBox="1"/>
          <p:nvPr/>
        </p:nvSpPr>
        <p:spPr>
          <a:xfrm>
            <a:off x="16132743" y="10118557"/>
            <a:ext cx="5581289" cy="369332"/>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hr-HR" sz="1800" dirty="0">
                <a:solidFill>
                  <a:schemeClr val="bg1">
                    <a:lumMod val="50000"/>
                  </a:schemeClr>
                </a:solidFill>
                <a:latin typeface="Arial" panose="020B0604020202020204" pitchFamily="34" charset="0"/>
                <a:cs typeface="Arial" panose="020B0604020202020204" pitchFamily="34" charset="0"/>
              </a:rPr>
              <a:t>8:30 – 18:00, Từ Thứ 2 đến Thứ 6</a:t>
            </a:r>
          </a:p>
        </p:txBody>
      </p:sp>
    </p:spTree>
    <p:extLst>
      <p:ext uri="{BB962C8B-B14F-4D97-AF65-F5344CB8AC3E}">
        <p14:creationId xmlns:p14="http://schemas.microsoft.com/office/powerpoint/2010/main" val="860145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5011"/>
            <a:ext cx="24379238" cy="12832960"/>
          </a:xfrm>
          <a:prstGeom prst="rect">
            <a:avLst/>
          </a:prstGeom>
        </p:spPr>
      </p:pic>
      <p:sp>
        <p:nvSpPr>
          <p:cNvPr id="3" name="TextBox 2">
            <a:extLst>
              <a:ext uri="{FF2B5EF4-FFF2-40B4-BE49-F238E27FC236}">
                <a16:creationId xmlns:a16="http://schemas.microsoft.com/office/drawing/2014/main" xmlns="" id="{FCBA7045-3887-6F47-95EC-77CE877E4B82}"/>
              </a:ext>
            </a:extLst>
          </p:cNvPr>
          <p:cNvSpPr txBox="1"/>
          <p:nvPr/>
        </p:nvSpPr>
        <p:spPr>
          <a:xfrm>
            <a:off x="6452885" y="1770004"/>
            <a:ext cx="11473467" cy="953979"/>
          </a:xfrm>
          <a:prstGeom prst="rect">
            <a:avLst/>
          </a:prstGeom>
          <a:solidFill>
            <a:srgbClr val="FBFBFB"/>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5599" dirty="0" err="1">
                <a:latin typeface="Montserrat" charset="0"/>
                <a:ea typeface="Montserrat" charset="0"/>
                <a:cs typeface="Montserrat" charset="0"/>
              </a:rPr>
              <a:t>Liên hệ với chúng tôi</a:t>
            </a:r>
            <a:endParaRPr lang="en-US" sz="5599" dirty="0">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xmlns="" id="{CFFD0DE8-94F5-5049-9B12-1CDF1F9EF703}"/>
              </a:ext>
            </a:extLst>
          </p:cNvPr>
          <p:cNvSpPr txBox="1"/>
          <p:nvPr/>
        </p:nvSpPr>
        <p:spPr>
          <a:xfrm>
            <a:off x="5702321" y="2950894"/>
            <a:ext cx="12974593" cy="1384995"/>
          </a:xfrm>
          <a:prstGeom prst="rect">
            <a:avLst/>
          </a:prstGeom>
          <a:solidFill>
            <a:srgbClr val="FBFBFB"/>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vi-VN" sz="2100" dirty="0">
                <a:solidFill>
                  <a:schemeClr val="bg1">
                    <a:lumMod val="50000"/>
                  </a:schemeClr>
                </a:solidFill>
                <a:latin typeface="Montserrat" charset="0"/>
                <a:ea typeface="Montserrat" charset="0"/>
                <a:cs typeface="Montserrat" charset="0"/>
              </a:rPr>
              <a:t>Gửi cho chúng tôi E-mail và các yêu cầu mà bạn mong đợi được hỗ trợ từ chúng tôi. </a:t>
            </a:r>
          </a:p>
          <a:p>
            <a:pPr algn="ctr"/>
            <a:r>
              <a:rPr lang="vi-VN" sz="2100" dirty="0">
                <a:solidFill>
                  <a:schemeClr val="bg1">
                    <a:lumMod val="50000"/>
                  </a:schemeClr>
                </a:solidFill>
                <a:latin typeface="Montserrat" charset="0"/>
                <a:ea typeface="Montserrat" charset="0"/>
                <a:cs typeface="Montserrat" charset="0"/>
              </a:rPr>
              <a:t>Mibrand Vietnam sẽ liên lạc lại với bạn trong thời gian sớm nhất. </a:t>
            </a:r>
            <a:r>
              <a:rPr lang="vi-VN" sz="2100" dirty="0">
                <a:solidFill>
                  <a:schemeClr val="bg1">
                    <a:lumMod val="50000"/>
                  </a:schemeClr>
                </a:solidFill>
                <a:latin typeface="Montserrat" charset="0"/>
                <a:ea typeface="Montserrat" charset="0"/>
                <a:cs typeface="Montserrat" charset="0"/>
              </a:rPr>
              <a:t>Chúng tôi thực hiện tư vấn miễn phí với các khách hàng để tìm ra vấn đề của họ.</a:t>
            </a:r>
          </a:p>
          <a:p>
            <a:pPr algn="ctr"/>
            <a:endParaRPr lang="vi-VN" sz="21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48534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013"/>
          <a:stretch/>
        </p:blipFill>
        <p:spPr>
          <a:xfrm>
            <a:off x="0" y="96253"/>
            <a:ext cx="24379238" cy="13619747"/>
          </a:xfrm>
          <a:prstGeom prst="rect">
            <a:avLst/>
          </a:prstGeom>
        </p:spPr>
      </p:pic>
    </p:spTree>
    <p:extLst>
      <p:ext uri="{BB962C8B-B14F-4D97-AF65-F5344CB8AC3E}">
        <p14:creationId xmlns:p14="http://schemas.microsoft.com/office/powerpoint/2010/main" val="2660952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3066"/>
          <a:stretch/>
        </p:blipFill>
        <p:spPr>
          <a:xfrm>
            <a:off x="0" y="168442"/>
            <a:ext cx="24379239" cy="7325553"/>
          </a:xfrm>
          <a:prstGeom prst="rect">
            <a:avLst/>
          </a:prstGeom>
        </p:spPr>
      </p:pic>
      <p:sp>
        <p:nvSpPr>
          <p:cNvPr id="3" name="Rectangle 2">
            <a:extLst>
              <a:ext uri="{FF2B5EF4-FFF2-40B4-BE49-F238E27FC236}">
                <a16:creationId xmlns:a16="http://schemas.microsoft.com/office/drawing/2014/main" xmlns="" id="{D139546C-B847-45AB-B558-56D21ADC760F}"/>
              </a:ext>
            </a:extLst>
          </p:cNvPr>
          <p:cNvSpPr/>
          <p:nvPr/>
        </p:nvSpPr>
        <p:spPr>
          <a:xfrm>
            <a:off x="17407925" y="4358100"/>
            <a:ext cx="5781493" cy="769441"/>
          </a:xfrm>
          <a:prstGeom prst="rect">
            <a:avLst/>
          </a:prstGeom>
          <a:solidFill>
            <a:schemeClr val="bg1"/>
          </a:solidFill>
        </p:spPr>
        <p:txBody>
          <a:bodyPr wrap="square">
            <a:spAutoFit/>
          </a:bodyPr>
          <a:lstStyle/>
          <a:p>
            <a:r>
              <a:rPr lang="en-US" sz="2200">
                <a:solidFill>
                  <a:schemeClr val="bg1">
                    <a:lumMod val="65000"/>
                  </a:schemeClr>
                </a:solidFill>
                <a:latin typeface="Calibri" charset="0"/>
                <a:ea typeface="Calibri" charset="0"/>
                <a:cs typeface="Calibri" charset="0"/>
              </a:rPr>
              <a:t>Please let us know your email address to receive regular updates from Mibrand Vietnam.</a:t>
            </a:r>
          </a:p>
        </p:txBody>
      </p:sp>
      <p:pic>
        <p:nvPicPr>
          <p:cNvPr id="4" name="Picture 3">
            <a:extLst>
              <a:ext uri="{FF2B5EF4-FFF2-40B4-BE49-F238E27FC236}">
                <a16:creationId xmlns:a16="http://schemas.microsoft.com/office/drawing/2014/main" xmlns="" id="{13958B0A-8C14-4AAC-852F-BC178060A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159" y="1149957"/>
            <a:ext cx="4782394" cy="2200550"/>
          </a:xfrm>
          <a:prstGeom prst="rect">
            <a:avLst/>
          </a:prstGeom>
          <a:solidFill>
            <a:schemeClr val="bg1"/>
          </a:solidFill>
          <a:ln>
            <a:noFill/>
          </a:ln>
        </p:spPr>
      </p:pic>
      <p:sp>
        <p:nvSpPr>
          <p:cNvPr id="5" name="Rectangle 4">
            <a:extLst>
              <a:ext uri="{FF2B5EF4-FFF2-40B4-BE49-F238E27FC236}">
                <a16:creationId xmlns:a16="http://schemas.microsoft.com/office/drawing/2014/main" xmlns="" id="{D139546C-B847-45AB-B558-56D21ADC760F}"/>
              </a:ext>
            </a:extLst>
          </p:cNvPr>
          <p:cNvSpPr/>
          <p:nvPr/>
        </p:nvSpPr>
        <p:spPr>
          <a:xfrm>
            <a:off x="17407925" y="4461323"/>
            <a:ext cx="5781493" cy="646331"/>
          </a:xfrm>
          <a:prstGeom prst="rect">
            <a:avLst/>
          </a:prstGeom>
          <a:solidFill>
            <a:schemeClr val="bg1"/>
          </a:solidFill>
        </p:spPr>
        <p:txBody>
          <a:bodyPr wrap="square">
            <a:spAutoFit/>
          </a:bodyPr>
          <a:lstStyle/>
          <a:p>
            <a:r>
              <a:rPr lang="vi-VN" sz="1800">
                <a:solidFill>
                  <a:schemeClr val="bg1">
                    <a:lumMod val="65000"/>
                  </a:schemeClr>
                </a:solidFill>
                <a:latin typeface="Montserrat" charset="0"/>
                <a:ea typeface="Montserrat" charset="0"/>
                <a:cs typeface="Montserrat" charset="0"/>
              </a:rPr>
              <a:t>Vui lòng để lại Email của bạn để nhận các thông tin và ưu đãi mới nhất từ </a:t>
            </a:r>
            <a:r>
              <a:rPr lang="en-US" sz="1800">
                <a:solidFill>
                  <a:schemeClr val="bg1">
                    <a:lumMod val="65000"/>
                  </a:schemeClr>
                </a:solidFill>
                <a:latin typeface="Montserrat" charset="0"/>
                <a:ea typeface="Montserrat" charset="0"/>
                <a:cs typeface="Montserrat" charset="0"/>
              </a:rPr>
              <a:t>Mibrand Vietnam.</a:t>
            </a:r>
          </a:p>
        </p:txBody>
      </p:sp>
      <p:pic>
        <p:nvPicPr>
          <p:cNvPr id="6" name="Picture 5">
            <a:extLst>
              <a:ext uri="{FF2B5EF4-FFF2-40B4-BE49-F238E27FC236}">
                <a16:creationId xmlns:a16="http://schemas.microsoft.com/office/drawing/2014/main" xmlns="" id="{13958B0A-8C14-4AAC-852F-BC178060A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307" y="1580148"/>
            <a:ext cx="4782394" cy="2200550"/>
          </a:xfrm>
          <a:prstGeom prst="rect">
            <a:avLst/>
          </a:prstGeom>
          <a:solidFill>
            <a:schemeClr val="bg1"/>
          </a:solidFill>
          <a:ln>
            <a:noFill/>
          </a:ln>
        </p:spPr>
      </p:pic>
      <p:sp>
        <p:nvSpPr>
          <p:cNvPr id="7" name="Rectangle 6">
            <a:extLst>
              <a:ext uri="{FF2B5EF4-FFF2-40B4-BE49-F238E27FC236}">
                <a16:creationId xmlns:a16="http://schemas.microsoft.com/office/drawing/2014/main" xmlns="" id="{260D4F10-46A0-4D41-A103-F4D0CBB6919E}"/>
              </a:ext>
            </a:extLst>
          </p:cNvPr>
          <p:cNvSpPr/>
          <p:nvPr/>
        </p:nvSpPr>
        <p:spPr>
          <a:xfrm>
            <a:off x="12281564" y="2834053"/>
            <a:ext cx="4259764" cy="424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vi-VN" sz="2200" dirty="0">
                <a:solidFill>
                  <a:schemeClr val="bg1">
                    <a:lumMod val="50000"/>
                  </a:schemeClr>
                </a:solidFill>
                <a:latin typeface="Montserrat" charset="0"/>
                <a:ea typeface="Montserrat" charset="0"/>
                <a:cs typeface="Montserrat" charset="0"/>
              </a:rPr>
              <a:t>Trang chủ</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Về</a:t>
            </a:r>
            <a:r>
              <a:rPr lang="en-US" sz="2200" dirty="0">
                <a:solidFill>
                  <a:schemeClr val="bg1">
                    <a:lumMod val="50000"/>
                  </a:schemeClr>
                </a:solidFill>
                <a:latin typeface="Montserrat" charset="0"/>
                <a:ea typeface="Montserrat" charset="0"/>
                <a:cs typeface="Montserrat" charset="0"/>
              </a:rPr>
              <a:t> </a:t>
            </a:r>
            <a:r>
              <a:rPr lang="en-US" sz="2200" dirty="0" err="1">
                <a:solidFill>
                  <a:schemeClr val="bg1">
                    <a:lumMod val="50000"/>
                  </a:schemeClr>
                </a:solidFill>
                <a:latin typeface="Montserrat" charset="0"/>
                <a:ea typeface="Montserrat" charset="0"/>
                <a:cs typeface="Montserrat" charset="0"/>
              </a:rPr>
              <a:t>Mibrand </a:t>
            </a:r>
            <a:r>
              <a:rPr lang="vi-VN" sz="2200" dirty="0" err="1">
                <a:solidFill>
                  <a:schemeClr val="bg1">
                    <a:lumMod val="50000"/>
                  </a:schemeClr>
                </a:solidFill>
                <a:latin typeface="Montserrat" charset="0"/>
                <a:ea typeface="Montserrat" charset="0"/>
                <a:cs typeface="Montserrat" charset="0"/>
              </a:rPr>
              <a:t>Vietnam</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Hồ sơ năng lực</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vi-VN" sz="2200" dirty="0">
                <a:solidFill>
                  <a:schemeClr val="bg1">
                    <a:lumMod val="50000"/>
                  </a:schemeClr>
                </a:solidFill>
                <a:latin typeface="Montserrat" charset="0"/>
                <a:ea typeface="Montserrat" charset="0"/>
                <a:cs typeface="Montserrat" charset="0"/>
              </a:rPr>
              <a:t>Sản phẩm &amp; Dịch vụ</a:t>
            </a:r>
            <a:endParaRPr lang="en-US" sz="2200" dirty="0">
              <a:solidFill>
                <a:schemeClr val="bg1">
                  <a:lumMod val="50000"/>
                </a:schemeClr>
              </a:solidFill>
              <a:latin typeface="Montserrat" charset="0"/>
              <a:ea typeface="Montserrat" charset="0"/>
              <a:cs typeface="Montserrat" charset="0"/>
            </a:endParaRPr>
          </a:p>
          <a:p>
            <a:pPr>
              <a:lnSpc>
                <a:spcPct val="150000"/>
              </a:lnSpc>
            </a:pPr>
            <a:r>
              <a:rPr lang="en-US" sz="2200" dirty="0">
                <a:solidFill>
                  <a:schemeClr val="bg1">
                    <a:lumMod val="50000"/>
                  </a:schemeClr>
                </a:solidFill>
                <a:latin typeface="Montserrat" charset="0"/>
                <a:ea typeface="Montserrat" charset="0"/>
                <a:cs typeface="Montserrat" charset="0"/>
              </a:rPr>
              <a:t>We Share</a:t>
            </a:r>
          </a:p>
          <a:p>
            <a:pPr>
              <a:lnSpc>
                <a:spcPct val="150000"/>
              </a:lnSpc>
            </a:pPr>
            <a:r>
              <a:rPr lang="vi-VN" sz="2200" dirty="0">
                <a:solidFill>
                  <a:schemeClr val="bg1">
                    <a:lumMod val="50000"/>
                  </a:schemeClr>
                </a:solidFill>
                <a:latin typeface="Montserrat" charset="0"/>
                <a:ea typeface="Montserrat" charset="0"/>
                <a:cs typeface="Montserrat" charset="0"/>
              </a:rPr>
              <a:t>Về </a:t>
            </a:r>
            <a:r>
              <a:rPr lang="en-US" sz="2200" dirty="0">
                <a:solidFill>
                  <a:schemeClr val="bg1">
                    <a:lumMod val="50000"/>
                  </a:schemeClr>
                </a:solidFill>
                <a:latin typeface="Montserrat" charset="0"/>
                <a:ea typeface="Montserrat" charset="0"/>
                <a:cs typeface="Montserrat" charset="0"/>
              </a:rPr>
              <a:t>Brand Finance</a:t>
            </a:r>
          </a:p>
          <a:p>
            <a:pPr>
              <a:lnSpc>
                <a:spcPct val="150000"/>
              </a:lnSpc>
            </a:pPr>
            <a:r>
              <a:rPr lang="vi-VN" sz="2200" dirty="0">
                <a:solidFill>
                  <a:schemeClr val="bg1">
                    <a:lumMod val="50000"/>
                  </a:schemeClr>
                </a:solidFill>
                <a:latin typeface="Montserrat" charset="0"/>
                <a:ea typeface="Montserrat" charset="0"/>
                <a:cs typeface="Montserrat" charset="0"/>
              </a:rPr>
              <a:t>Liên hệ</a:t>
            </a:r>
            <a:endParaRPr lang="en-US" sz="2200" dirty="0">
              <a:solidFill>
                <a:schemeClr val="bg1">
                  <a:lumMod val="50000"/>
                </a:schemeClr>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xmlns="" id="{FCBA7045-3887-6F47-95EC-77CE877E4B82}"/>
              </a:ext>
            </a:extLst>
          </p:cNvPr>
          <p:cNvSpPr txBox="1"/>
          <p:nvPr/>
        </p:nvSpPr>
        <p:spPr>
          <a:xfrm>
            <a:off x="7218238" y="1900959"/>
            <a:ext cx="2959592" cy="5230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vi-VN" sz="2799">
                <a:latin typeface="Montserrat" charset="0"/>
                <a:ea typeface="Montserrat" charset="0"/>
                <a:cs typeface="Montserrat" charset="0"/>
              </a:rPr>
              <a:t>We Share</a:t>
            </a:r>
            <a:endParaRPr lang="en-US" sz="2799" dirty="0">
              <a:latin typeface="Montserrat" charset="0"/>
              <a:ea typeface="Montserrat" charset="0"/>
              <a:cs typeface="Montserrat" charset="0"/>
            </a:endParaRPr>
          </a:p>
        </p:txBody>
      </p:sp>
      <p:sp>
        <p:nvSpPr>
          <p:cNvPr id="9" name="Rectangle 8">
            <a:extLst>
              <a:ext uri="{FF2B5EF4-FFF2-40B4-BE49-F238E27FC236}">
                <a16:creationId xmlns:a16="http://schemas.microsoft.com/office/drawing/2014/main" xmlns="" id="{20318B63-F542-488E-8298-E69DA81C9402}"/>
              </a:ext>
            </a:extLst>
          </p:cNvPr>
          <p:cNvSpPr/>
          <p:nvPr/>
        </p:nvSpPr>
        <p:spPr>
          <a:xfrm>
            <a:off x="1834159" y="3529112"/>
            <a:ext cx="5000691" cy="26648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just">
              <a:lnSpc>
                <a:spcPct val="150000"/>
              </a:lnSpc>
            </a:pPr>
            <a:r>
              <a:rPr lang="vi-VN" sz="2100" dirty="0">
                <a:solidFill>
                  <a:schemeClr val="bg1">
                    <a:lumMod val="50000"/>
                  </a:schemeClr>
                </a:solidFill>
                <a:latin typeface="Montserrat" charset="0"/>
                <a:ea typeface="Montserrat" charset="0"/>
                <a:cs typeface="Montserrat" charset="0"/>
              </a:rPr>
              <a:t>Chúng tôi không chỉ là một công ty tư vấn, chúng tôi giúp tìm các giải pháp tốt nhất nhằm tăng cường giá trị thương hiệu của bạn.</a:t>
            </a:r>
            <a:endParaRPr lang="en-US" sz="2100" dirty="0">
              <a:solidFill>
                <a:schemeClr val="bg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450107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7F4495-9E3C-4F20-8A3D-B55B747FABCC}"/>
              </a:ext>
            </a:extLst>
          </p:cNvPr>
          <p:cNvSpPr txBox="1"/>
          <p:nvPr/>
        </p:nvSpPr>
        <p:spPr>
          <a:xfrm>
            <a:off x="10433380" y="5273945"/>
            <a:ext cx="3411510" cy="1938672"/>
          </a:xfrm>
          <a:prstGeom prst="rect">
            <a:avLst/>
          </a:prstGeom>
          <a:noFill/>
        </p:spPr>
        <p:txBody>
          <a:bodyPr wrap="none" rtlCol="0">
            <a:spAutoFit/>
          </a:bodyPr>
          <a:lstStyle/>
          <a:p>
            <a:pPr algn="ctr"/>
            <a:r>
              <a:rPr lang="vi-VN" sz="11998" b="1" dirty="0">
                <a:latin typeface="Montserrat" charset="0"/>
                <a:ea typeface="Montserrat" charset="0"/>
                <a:cs typeface="Montserrat" charset="0"/>
              </a:rPr>
              <a:t>HẾT</a:t>
            </a:r>
            <a:endParaRPr lang="en-US" sz="11998" b="1" dirty="0">
              <a:latin typeface="Montserrat" charset="0"/>
              <a:ea typeface="Montserrat" charset="0"/>
              <a:cs typeface="Montserrat" charset="0"/>
            </a:endParaRPr>
          </a:p>
        </p:txBody>
      </p:sp>
    </p:spTree>
    <p:extLst>
      <p:ext uri="{BB962C8B-B14F-4D97-AF65-F5344CB8AC3E}">
        <p14:creationId xmlns:p14="http://schemas.microsoft.com/office/powerpoint/2010/main" val="11812490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12407</TotalTime>
  <Words>13327</Words>
  <Application>Microsoft Macintosh PowerPoint</Application>
  <PresentationFormat>Custom</PresentationFormat>
  <Paragraphs>1326</Paragraphs>
  <Slides>98</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98</vt:i4>
      </vt:variant>
    </vt:vector>
  </HeadingPairs>
  <TitlesOfParts>
    <vt:vector size="107" baseType="lpstr">
      <vt:lpstr>Calibri</vt:lpstr>
      <vt:lpstr>Calibri Light</vt:lpstr>
      <vt:lpstr>Lato Light</vt:lpstr>
      <vt:lpstr>Mangal</vt:lpstr>
      <vt:lpstr>Montserrat</vt:lpstr>
      <vt:lpstr>Roboto</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Office User</cp:lastModifiedBy>
  <cp:revision>558</cp:revision>
  <dcterms:created xsi:type="dcterms:W3CDTF">2018-05-03T04:29:20Z</dcterms:created>
  <dcterms:modified xsi:type="dcterms:W3CDTF">2018-07-25T11:03:23Z</dcterms:modified>
</cp:coreProperties>
</file>